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21383625" cy="1511935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A6D9"/>
    <a:srgbClr val="0091D3"/>
    <a:srgbClr val="66A2D8"/>
    <a:srgbClr val="185C8F"/>
    <a:srgbClr val="4177B3"/>
    <a:srgbClr val="5B9BD5"/>
    <a:srgbClr val="F87D27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>
      <p:cViewPr>
        <p:scale>
          <a:sx n="53" d="100"/>
          <a:sy n="53" d="100"/>
        </p:scale>
        <p:origin x="1264" y="16"/>
      </p:cViewPr>
      <p:guideLst>
        <p:guide orient="horz" pos="4762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8269C-EDE0-468D-B6B1-B82DE9C4F182}" type="datetimeFigureOut">
              <a:rPr lang="de-DE" smtClean="0"/>
              <a:t>25.05.17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1233488"/>
            <a:ext cx="47069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D6BF8-EB71-47BA-8A59-E958C0F2D5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3929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52082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1pPr>
    <a:lvl2pPr marL="876041" algn="l" defTabSz="1752082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2pPr>
    <a:lvl3pPr marL="1752082" algn="l" defTabSz="1752082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3pPr>
    <a:lvl4pPr marL="2628123" algn="l" defTabSz="1752082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4pPr>
    <a:lvl5pPr marL="3504164" algn="l" defTabSz="1752082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5pPr>
    <a:lvl6pPr marL="4380205" algn="l" defTabSz="1752082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6pPr>
    <a:lvl7pPr marL="5256246" algn="l" defTabSz="1752082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7pPr>
    <a:lvl8pPr marL="6132286" algn="l" defTabSz="1752082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8pPr>
    <a:lvl9pPr marL="7008327" algn="l" defTabSz="1752082" rtl="0" eaLnBrk="1" latinLnBrk="0" hangingPunct="1">
      <a:defRPr sz="22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2474395"/>
            <a:ext cx="18176081" cy="5263774"/>
          </a:xfrm>
        </p:spPr>
        <p:txBody>
          <a:bodyPr anchor="b"/>
          <a:lstStyle>
            <a:lvl1pPr algn="ctr">
              <a:defRPr sz="13228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7941160"/>
            <a:ext cx="16037719" cy="3650342"/>
          </a:xfrm>
        </p:spPr>
        <p:txBody>
          <a:bodyPr/>
          <a:lstStyle>
            <a:lvl1pPr marL="0" indent="0" algn="ctr">
              <a:buNone/>
              <a:defRPr sz="5291"/>
            </a:lvl1pPr>
            <a:lvl2pPr marL="1007943" indent="0" algn="ctr">
              <a:buNone/>
              <a:defRPr sz="4409"/>
            </a:lvl2pPr>
            <a:lvl3pPr marL="2015886" indent="0" algn="ctr">
              <a:buNone/>
              <a:defRPr sz="3968"/>
            </a:lvl3pPr>
            <a:lvl4pPr marL="3023829" indent="0" algn="ctr">
              <a:buNone/>
              <a:defRPr sz="3527"/>
            </a:lvl4pPr>
            <a:lvl5pPr marL="4031772" indent="0" algn="ctr">
              <a:buNone/>
              <a:defRPr sz="3527"/>
            </a:lvl5pPr>
            <a:lvl6pPr marL="5039716" indent="0" algn="ctr">
              <a:buNone/>
              <a:defRPr sz="3527"/>
            </a:lvl6pPr>
            <a:lvl7pPr marL="6047659" indent="0" algn="ctr">
              <a:buNone/>
              <a:defRPr sz="3527"/>
            </a:lvl7pPr>
            <a:lvl8pPr marL="7055602" indent="0" algn="ctr">
              <a:buNone/>
              <a:defRPr sz="3527"/>
            </a:lvl8pPr>
            <a:lvl9pPr marL="8063545" indent="0" algn="ctr">
              <a:buNone/>
              <a:defRPr sz="3527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ABB9-F88E-4E6C-B35A-D59795A31086}" type="datetimeFigureOut">
              <a:rPr lang="de-DE" smtClean="0"/>
              <a:t>25.05.17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93950-E4B7-4EA0-AA65-E16B3E468B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3400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ABB9-F88E-4E6C-B35A-D59795A31086}" type="datetimeFigureOut">
              <a:rPr lang="de-DE" smtClean="0"/>
              <a:t>25.05.17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93950-E4B7-4EA0-AA65-E16B3E468B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2646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804966"/>
            <a:ext cx="4610844" cy="128129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804966"/>
            <a:ext cx="13565237" cy="12812950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ABB9-F88E-4E6C-B35A-D59795A31086}" type="datetimeFigureOut">
              <a:rPr lang="de-DE" smtClean="0"/>
              <a:t>25.05.17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93950-E4B7-4EA0-AA65-E16B3E468B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2557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ABB9-F88E-4E6C-B35A-D59795A31086}" type="datetimeFigureOut">
              <a:rPr lang="de-DE" smtClean="0"/>
              <a:t>25.05.17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93950-E4B7-4EA0-AA65-E16B3E468B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609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3769342"/>
            <a:ext cx="18443377" cy="6289229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10118069"/>
            <a:ext cx="18443377" cy="3307357"/>
          </a:xfrm>
        </p:spPr>
        <p:txBody>
          <a:bodyPr/>
          <a:lstStyle>
            <a:lvl1pPr marL="0" indent="0">
              <a:buNone/>
              <a:defRPr sz="5291">
                <a:solidFill>
                  <a:schemeClr val="tx1"/>
                </a:solidFill>
              </a:defRPr>
            </a:lvl1pPr>
            <a:lvl2pPr marL="1007943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2pPr>
            <a:lvl3pPr marL="2015886" indent="0">
              <a:buNone/>
              <a:defRPr sz="3968">
                <a:solidFill>
                  <a:schemeClr val="tx1">
                    <a:tint val="75000"/>
                  </a:schemeClr>
                </a:solidFill>
              </a:defRPr>
            </a:lvl3pPr>
            <a:lvl4pPr marL="3023829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4pPr>
            <a:lvl5pPr marL="4031772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5pPr>
            <a:lvl6pPr marL="5039716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6pPr>
            <a:lvl7pPr marL="6047659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7pPr>
            <a:lvl8pPr marL="7055602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8pPr>
            <a:lvl9pPr marL="8063545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ABB9-F88E-4E6C-B35A-D59795A31086}" type="datetimeFigureOut">
              <a:rPr lang="de-DE" smtClean="0"/>
              <a:t>25.05.17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93950-E4B7-4EA0-AA65-E16B3E468B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7679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4024827"/>
            <a:ext cx="9088041" cy="9593089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4024827"/>
            <a:ext cx="9088041" cy="9593089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ABB9-F88E-4E6C-B35A-D59795A31086}" type="datetimeFigureOut">
              <a:rPr lang="de-DE" smtClean="0"/>
              <a:t>25.05.17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93950-E4B7-4EA0-AA65-E16B3E468B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773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804969"/>
            <a:ext cx="18443377" cy="29223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3706342"/>
            <a:ext cx="9046274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5522763"/>
            <a:ext cx="9046274" cy="812315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3706342"/>
            <a:ext cx="9090826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5522763"/>
            <a:ext cx="9090826" cy="812315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ABB9-F88E-4E6C-B35A-D59795A31086}" type="datetimeFigureOut">
              <a:rPr lang="de-DE" smtClean="0"/>
              <a:t>25.05.17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93950-E4B7-4EA0-AA65-E16B3E468B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6873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ABB9-F88E-4E6C-B35A-D59795A31086}" type="datetimeFigureOut">
              <a:rPr lang="de-DE" smtClean="0"/>
              <a:t>25.05.17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93950-E4B7-4EA0-AA65-E16B3E468B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4179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ABB9-F88E-4E6C-B35A-D59795A31086}" type="datetimeFigureOut">
              <a:rPr lang="de-DE" smtClean="0"/>
              <a:t>25.05.17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93950-E4B7-4EA0-AA65-E16B3E468B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610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2176910"/>
            <a:ext cx="10825460" cy="10744538"/>
          </a:xfrm>
        </p:spPr>
        <p:txBody>
          <a:bodyPr/>
          <a:lstStyle>
            <a:lvl1pPr>
              <a:defRPr sz="7055"/>
            </a:lvl1pPr>
            <a:lvl2pPr>
              <a:defRPr sz="6173"/>
            </a:lvl2pPr>
            <a:lvl3pPr>
              <a:defRPr sz="5291"/>
            </a:lvl3pPr>
            <a:lvl4pPr>
              <a:defRPr sz="4409"/>
            </a:lvl4pPr>
            <a:lvl5pPr>
              <a:defRPr sz="4409"/>
            </a:lvl5pPr>
            <a:lvl6pPr>
              <a:defRPr sz="4409"/>
            </a:lvl6pPr>
            <a:lvl7pPr>
              <a:defRPr sz="4409"/>
            </a:lvl7pPr>
            <a:lvl8pPr>
              <a:defRPr sz="4409"/>
            </a:lvl8pPr>
            <a:lvl9pPr>
              <a:defRPr sz="4409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ABB9-F88E-4E6C-B35A-D59795A31086}" type="datetimeFigureOut">
              <a:rPr lang="de-DE" smtClean="0"/>
              <a:t>25.05.17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93950-E4B7-4EA0-AA65-E16B3E468B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0045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2176910"/>
            <a:ext cx="10825460" cy="10744538"/>
          </a:xfrm>
        </p:spPr>
        <p:txBody>
          <a:bodyPr anchor="t"/>
          <a:lstStyle>
            <a:lvl1pPr marL="0" indent="0">
              <a:buNone/>
              <a:defRPr sz="7055"/>
            </a:lvl1pPr>
            <a:lvl2pPr marL="1007943" indent="0">
              <a:buNone/>
              <a:defRPr sz="6173"/>
            </a:lvl2pPr>
            <a:lvl3pPr marL="2015886" indent="0">
              <a:buNone/>
              <a:defRPr sz="5291"/>
            </a:lvl3pPr>
            <a:lvl4pPr marL="3023829" indent="0">
              <a:buNone/>
              <a:defRPr sz="4409"/>
            </a:lvl4pPr>
            <a:lvl5pPr marL="4031772" indent="0">
              <a:buNone/>
              <a:defRPr sz="4409"/>
            </a:lvl5pPr>
            <a:lvl6pPr marL="5039716" indent="0">
              <a:buNone/>
              <a:defRPr sz="4409"/>
            </a:lvl6pPr>
            <a:lvl7pPr marL="6047659" indent="0">
              <a:buNone/>
              <a:defRPr sz="4409"/>
            </a:lvl7pPr>
            <a:lvl8pPr marL="7055602" indent="0">
              <a:buNone/>
              <a:defRPr sz="4409"/>
            </a:lvl8pPr>
            <a:lvl9pPr marL="8063545" indent="0">
              <a:buNone/>
              <a:defRPr sz="4409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ABB9-F88E-4E6C-B35A-D59795A31086}" type="datetimeFigureOut">
              <a:rPr lang="de-DE" smtClean="0"/>
              <a:t>25.05.17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93950-E4B7-4EA0-AA65-E16B3E468B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9002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804969"/>
            <a:ext cx="18443377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4024827"/>
            <a:ext cx="18443377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7ABB9-F88E-4E6C-B35A-D59795A31086}" type="datetimeFigureOut">
              <a:rPr lang="de-DE" smtClean="0"/>
              <a:t>25.05.17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14013401"/>
            <a:ext cx="7216973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93950-E4B7-4EA0-AA65-E16B3E468B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5002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015886" rtl="0" eaLnBrk="1" latinLnBrk="0" hangingPunct="1">
        <a:lnSpc>
          <a:spcPct val="90000"/>
        </a:lnSpc>
        <a:spcBef>
          <a:spcPct val="0"/>
        </a:spcBef>
        <a:buNone/>
        <a:defRPr sz="9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3972" indent="-503972" algn="l" defTabSz="2015886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6173" kern="1200">
          <a:solidFill>
            <a:schemeClr val="tx1"/>
          </a:solidFill>
          <a:latin typeface="+mn-lt"/>
          <a:ea typeface="+mn-ea"/>
          <a:cs typeface="+mn-cs"/>
        </a:defRPr>
      </a:lvl1pPr>
      <a:lvl2pPr marL="1511915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2pPr>
      <a:lvl3pPr marL="2519858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3pPr>
      <a:lvl4pPr marL="3527801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535744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54368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551630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559573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56751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1pPr>
      <a:lvl2pPr marL="1007943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201588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3pPr>
      <a:lvl4pPr marL="302382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03177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03971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04765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05560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063545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1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hteck 21"/>
          <p:cNvSpPr/>
          <p:nvPr/>
        </p:nvSpPr>
        <p:spPr>
          <a:xfrm>
            <a:off x="605739" y="5658162"/>
            <a:ext cx="20505818" cy="463826"/>
          </a:xfrm>
          <a:prstGeom prst="rect">
            <a:avLst/>
          </a:prstGeom>
          <a:solidFill>
            <a:srgbClr val="F87D27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/>
          <p:cNvSpPr/>
          <p:nvPr/>
        </p:nvSpPr>
        <p:spPr>
          <a:xfrm>
            <a:off x="10389703" y="1891895"/>
            <a:ext cx="10993922" cy="1709239"/>
          </a:xfrm>
          <a:prstGeom prst="rect">
            <a:avLst/>
          </a:prstGeom>
          <a:solidFill>
            <a:srgbClr val="185C8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26895" y="10073"/>
            <a:ext cx="21326613" cy="1855389"/>
          </a:xfrm>
          <a:prstGeom prst="rect">
            <a:avLst/>
          </a:prstGeom>
          <a:ln w="57150">
            <a:solidFill>
              <a:srgbClr val="185C8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368" y="109150"/>
            <a:ext cx="1655064" cy="1655064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482783" y="243809"/>
            <a:ext cx="108800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rgbClr val="002060"/>
                </a:solidFill>
              </a:rPr>
              <a:t>HUMBOLDT-UNIVERSITÄT ZU BERLIN</a:t>
            </a:r>
            <a:br>
              <a:rPr lang="de-DE" sz="2800" dirty="0" smtClean="0">
                <a:solidFill>
                  <a:srgbClr val="002060"/>
                </a:solidFill>
              </a:rPr>
            </a:br>
            <a:r>
              <a:rPr lang="de-DE" sz="2800" dirty="0" smtClean="0">
                <a:solidFill>
                  <a:srgbClr val="002060"/>
                </a:solidFill>
              </a:rPr>
              <a:t>Kultur-, Sozial- und Bildungswissenschaftliche Fakultät</a:t>
            </a:r>
          </a:p>
          <a:p>
            <a:r>
              <a:rPr lang="de-DE" sz="2800" dirty="0" smtClean="0">
                <a:solidFill>
                  <a:srgbClr val="002060"/>
                </a:solidFill>
              </a:rPr>
              <a:t>Institut für Asien- und Afrikawissenschaften</a:t>
            </a:r>
            <a:endParaRPr lang="de-DE" sz="2800" dirty="0">
              <a:solidFill>
                <a:srgbClr val="002060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-1" y="1889484"/>
            <a:ext cx="10691813" cy="1709239"/>
          </a:xfrm>
          <a:prstGeom prst="rect">
            <a:avLst/>
          </a:prstGeom>
          <a:solidFill>
            <a:srgbClr val="F87D27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482783" y="2022303"/>
            <a:ext cx="808382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800" spc="3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SYMPOSIUM</a:t>
            </a:r>
            <a:endParaRPr lang="de-DE" sz="8800" spc="3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7957005" y="2259094"/>
            <a:ext cx="5353878" cy="1091369"/>
          </a:xfrm>
          <a:prstGeom prst="rect">
            <a:avLst/>
          </a:prstGeom>
          <a:solidFill>
            <a:schemeClr val="accent1">
              <a:alpha val="86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/>
          <p:cNvSpPr txBox="1"/>
          <p:nvPr/>
        </p:nvSpPr>
        <p:spPr>
          <a:xfrm>
            <a:off x="8046458" y="2345820"/>
            <a:ext cx="517497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spc="17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12.06.2017</a:t>
            </a:r>
            <a:r>
              <a:rPr lang="de-DE" sz="3200" spc="17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spc="160" dirty="0" smtClean="0">
                <a:solidFill>
                  <a:srgbClr val="F87D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10:00-14:00</a:t>
            </a:r>
          </a:p>
          <a:p>
            <a:endParaRPr lang="de-DE" sz="3600" dirty="0"/>
          </a:p>
        </p:txBody>
      </p:sp>
      <p:sp>
        <p:nvSpPr>
          <p:cNvPr id="2" name="Textfeld 1"/>
          <p:cNvSpPr txBox="1"/>
          <p:nvPr/>
        </p:nvSpPr>
        <p:spPr>
          <a:xfrm>
            <a:off x="8129285" y="2822734"/>
            <a:ext cx="2385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spc="430" dirty="0" smtClean="0">
                <a:solidFill>
                  <a:srgbClr val="F87D27"/>
                </a:solidFill>
                <a:cs typeface="Arial" panose="020B0604020202020204" pitchFamily="34" charset="0"/>
              </a:rPr>
              <a:t>SENATSSAAL</a:t>
            </a:r>
            <a:endParaRPr lang="de-DE" sz="2400" b="1" dirty="0">
              <a:solidFill>
                <a:srgbClr val="F87D27"/>
              </a:solidFill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 rot="175755">
            <a:off x="416522" y="4163902"/>
            <a:ext cx="1630017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600" b="1" dirty="0">
                <a:solidFill>
                  <a:schemeClr val="bg1"/>
                </a:solidFill>
                <a:latin typeface="Lucida Handwriting" panose="03010101010101010101" pitchFamily="66" charset="0"/>
              </a:rPr>
              <a:t>Bewegte Zeiten</a:t>
            </a:r>
          </a:p>
        </p:txBody>
      </p:sp>
      <p:sp>
        <p:nvSpPr>
          <p:cNvPr id="12" name="Rechteck 11"/>
          <p:cNvSpPr/>
          <p:nvPr/>
        </p:nvSpPr>
        <p:spPr>
          <a:xfrm>
            <a:off x="379199" y="3516892"/>
            <a:ext cx="209535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4400" kern="0" spc="500" dirty="0">
                <a:solidFill>
                  <a:prstClr val="white"/>
                </a:solidFill>
              </a:rPr>
              <a:t>DIE BEDEUTUNG DER </a:t>
            </a:r>
            <a:r>
              <a:rPr lang="de-DE" sz="4400" kern="0" spc="500" dirty="0" smtClean="0">
                <a:solidFill>
                  <a:prstClr val="white"/>
                </a:solidFill>
              </a:rPr>
              <a:t>ASIEN- UND AFRIKAWISSENSCHAFTEN </a:t>
            </a:r>
            <a:r>
              <a:rPr lang="de-DE" sz="4400" kern="0" spc="500" dirty="0">
                <a:solidFill>
                  <a:prstClr val="white"/>
                </a:solidFill>
              </a:rPr>
              <a:t>IM 21</a:t>
            </a:r>
            <a:r>
              <a:rPr lang="de-DE" sz="4400" kern="0" spc="500" dirty="0" smtClean="0">
                <a:solidFill>
                  <a:prstClr val="white"/>
                </a:solidFill>
              </a:rPr>
              <a:t>. JH.</a:t>
            </a:r>
            <a:endParaRPr lang="de-DE" sz="4400" kern="0" spc="500" dirty="0">
              <a:solidFill>
                <a:prstClr val="white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605739" y="6236315"/>
            <a:ext cx="1749287" cy="8752763"/>
          </a:xfrm>
          <a:prstGeom prst="rect">
            <a:avLst/>
          </a:prstGeom>
          <a:solidFill>
            <a:srgbClr val="6DA6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2477070" y="6236315"/>
            <a:ext cx="18634487" cy="8743709"/>
          </a:xfrm>
          <a:prstGeom prst="rect">
            <a:avLst/>
          </a:prstGeom>
          <a:solidFill>
            <a:srgbClr val="6DA6D9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559673" y="6604107"/>
            <a:ext cx="1713590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300000"/>
              </a:lnSpc>
            </a:pPr>
            <a:r>
              <a:rPr lang="de-DE" sz="2400" b="1" dirty="0" smtClean="0">
                <a:solidFill>
                  <a:srgbClr val="002060"/>
                </a:solidFill>
              </a:rPr>
              <a:t>10:00</a:t>
            </a:r>
            <a:r>
              <a:rPr lang="de-DE" sz="2400" dirty="0" smtClean="0">
                <a:solidFill>
                  <a:srgbClr val="185C8F"/>
                </a:solidFill>
              </a:rPr>
              <a:t/>
            </a:r>
            <a:br>
              <a:rPr lang="de-DE" sz="2400" dirty="0" smtClean="0">
                <a:solidFill>
                  <a:srgbClr val="185C8F"/>
                </a:solidFill>
              </a:rPr>
            </a:br>
            <a:r>
              <a:rPr lang="de-DE" sz="2400" b="1" dirty="0" smtClean="0">
                <a:solidFill>
                  <a:srgbClr val="002060"/>
                </a:solidFill>
              </a:rPr>
              <a:t>10:15</a:t>
            </a:r>
            <a:endParaRPr lang="de-DE" sz="2400" dirty="0">
              <a:solidFill>
                <a:srgbClr val="185C8F"/>
              </a:solidFill>
            </a:endParaRPr>
          </a:p>
          <a:p>
            <a:pPr algn="ctr">
              <a:lnSpc>
                <a:spcPct val="300000"/>
              </a:lnSpc>
            </a:pPr>
            <a:r>
              <a:rPr lang="de-DE" sz="2400" b="1" dirty="0" smtClean="0">
                <a:solidFill>
                  <a:srgbClr val="002060"/>
                </a:solidFill>
              </a:rPr>
              <a:t>11:00</a:t>
            </a:r>
          </a:p>
          <a:p>
            <a:pPr algn="ctr">
              <a:lnSpc>
                <a:spcPct val="300000"/>
              </a:lnSpc>
            </a:pPr>
            <a:r>
              <a:rPr lang="de-DE" sz="1600" b="1" dirty="0" smtClean="0">
                <a:solidFill>
                  <a:srgbClr val="002060"/>
                </a:solidFill>
              </a:rPr>
              <a:t>PAUSE</a:t>
            </a:r>
            <a:r>
              <a:rPr lang="de-DE" sz="2400" dirty="0">
                <a:solidFill>
                  <a:srgbClr val="185C8F"/>
                </a:solidFill>
              </a:rPr>
              <a:t/>
            </a:r>
            <a:br>
              <a:rPr lang="de-DE" sz="2400" dirty="0">
                <a:solidFill>
                  <a:srgbClr val="185C8F"/>
                </a:solidFill>
              </a:rPr>
            </a:br>
            <a:r>
              <a:rPr lang="de-DE" sz="2400" b="1" dirty="0" smtClean="0">
                <a:solidFill>
                  <a:srgbClr val="002060"/>
                </a:solidFill>
              </a:rPr>
              <a:t>11:30</a:t>
            </a:r>
            <a:endParaRPr lang="de-DE" sz="2400" dirty="0">
              <a:solidFill>
                <a:srgbClr val="185C8F"/>
              </a:solidFill>
            </a:endParaRPr>
          </a:p>
          <a:p>
            <a:pPr algn="ctr">
              <a:lnSpc>
                <a:spcPct val="300000"/>
              </a:lnSpc>
            </a:pPr>
            <a:r>
              <a:rPr lang="de-DE" sz="2400" b="1" dirty="0" smtClean="0">
                <a:solidFill>
                  <a:srgbClr val="002060"/>
                </a:solidFill>
              </a:rPr>
              <a:t>12:30</a:t>
            </a:r>
          </a:p>
          <a:p>
            <a:pPr algn="ctr">
              <a:lnSpc>
                <a:spcPct val="300000"/>
              </a:lnSpc>
            </a:pPr>
            <a:r>
              <a:rPr lang="de-DE" sz="2400" b="1" dirty="0" smtClean="0">
                <a:solidFill>
                  <a:srgbClr val="002060"/>
                </a:solidFill>
              </a:rPr>
              <a:t>12:45</a:t>
            </a:r>
            <a:endParaRPr lang="de-DE" sz="2400" b="1" cap="all" dirty="0">
              <a:solidFill>
                <a:srgbClr val="002060"/>
              </a:solidFill>
            </a:endParaRPr>
          </a:p>
          <a:p>
            <a:pPr algn="ctr">
              <a:lnSpc>
                <a:spcPct val="300000"/>
              </a:lnSpc>
            </a:pPr>
            <a:r>
              <a:rPr lang="de-DE" sz="1600" b="1" cap="all" dirty="0">
                <a:solidFill>
                  <a:srgbClr val="002060"/>
                </a:solidFill>
              </a:rPr>
              <a:t>	</a:t>
            </a:r>
          </a:p>
        </p:txBody>
      </p:sp>
      <p:sp>
        <p:nvSpPr>
          <p:cNvPr id="21" name="Rechteck 20"/>
          <p:cNvSpPr/>
          <p:nvPr/>
        </p:nvSpPr>
        <p:spPr>
          <a:xfrm>
            <a:off x="10635357" y="2853511"/>
            <a:ext cx="25330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schemeClr val="bg1"/>
                </a:solidFill>
                <a:cs typeface="Arial" panose="020B0604020202020204" pitchFamily="34" charset="0"/>
              </a:rPr>
              <a:t>UNTER DEN LINDEN 6 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87110" y="5606445"/>
            <a:ext cx="4306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spc="360" dirty="0" smtClean="0">
                <a:solidFill>
                  <a:schemeClr val="bg1"/>
                </a:solidFill>
              </a:rPr>
              <a:t>PROGRAMM</a:t>
            </a:r>
            <a:endParaRPr lang="de-DE" sz="2800" spc="360" dirty="0">
              <a:solidFill>
                <a:schemeClr val="bg1"/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13432436" y="2022303"/>
            <a:ext cx="808382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800" spc="350" dirty="0" smtClean="0">
                <a:solidFill>
                  <a:srgbClr val="F87D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IAAW</a:t>
            </a:r>
            <a:endParaRPr lang="de-DE" sz="8800" spc="350" dirty="0">
              <a:solidFill>
                <a:srgbClr val="F87D2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Gerade Verbindung mit Pfeil 25"/>
          <p:cNvCxnSpPr/>
          <p:nvPr/>
        </p:nvCxnSpPr>
        <p:spPr>
          <a:xfrm>
            <a:off x="-20730" y="5308632"/>
            <a:ext cx="21353509" cy="1058439"/>
          </a:xfrm>
          <a:prstGeom prst="straightConnector1">
            <a:avLst/>
          </a:prstGeom>
          <a:ln w="63500">
            <a:solidFill>
              <a:srgbClr val="185C8F"/>
            </a:solidFill>
            <a:prstDash val="sysDash"/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/>
          <p:nvPr/>
        </p:nvCxnSpPr>
        <p:spPr>
          <a:xfrm flipV="1">
            <a:off x="0" y="14793371"/>
            <a:ext cx="21825284" cy="292522"/>
          </a:xfrm>
          <a:prstGeom prst="straightConnector1">
            <a:avLst/>
          </a:prstGeom>
          <a:ln w="63500">
            <a:solidFill>
              <a:srgbClr val="185C8F"/>
            </a:solidFill>
            <a:prstDash val="sysDash"/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hteck 44"/>
          <p:cNvSpPr/>
          <p:nvPr/>
        </p:nvSpPr>
        <p:spPr>
          <a:xfrm rot="21301386">
            <a:off x="3370221" y="10472154"/>
            <a:ext cx="1577004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b="1" dirty="0" smtClean="0">
                <a:solidFill>
                  <a:srgbClr val="002060"/>
                </a:solidFill>
              </a:rPr>
              <a:t>PODIUMSDISKUSSION</a:t>
            </a:r>
            <a:br>
              <a:rPr lang="de-DE" sz="2800" b="1" dirty="0" smtClean="0">
                <a:solidFill>
                  <a:srgbClr val="002060"/>
                </a:solidFill>
              </a:rPr>
            </a:br>
            <a:r>
              <a:rPr lang="de-DE" sz="2000" b="1" cap="all" dirty="0" smtClean="0">
                <a:solidFill>
                  <a:srgbClr val="002060"/>
                </a:solidFill>
              </a:rPr>
              <a:t>Zur </a:t>
            </a:r>
            <a:r>
              <a:rPr lang="de-DE" sz="2000" b="1" cap="all" dirty="0" smtClean="0">
                <a:solidFill>
                  <a:srgbClr val="002060"/>
                </a:solidFill>
              </a:rPr>
              <a:t>Gewandelten Rolle </a:t>
            </a:r>
            <a:r>
              <a:rPr lang="de-DE" sz="2000" b="1" cap="all" dirty="0">
                <a:solidFill>
                  <a:srgbClr val="002060"/>
                </a:solidFill>
              </a:rPr>
              <a:t>der Asienwissenschaften im 21. Jahrhundert </a:t>
            </a:r>
            <a:r>
              <a:rPr lang="de-DE" sz="2000" b="1" cap="all" dirty="0" smtClean="0">
                <a:solidFill>
                  <a:srgbClr val="002060"/>
                </a:solidFill>
              </a:rPr>
              <a:t/>
            </a:r>
            <a:br>
              <a:rPr lang="de-DE" sz="2000" b="1" cap="all" dirty="0" smtClean="0">
                <a:solidFill>
                  <a:srgbClr val="002060"/>
                </a:solidFill>
              </a:rPr>
            </a:br>
            <a:r>
              <a:rPr lang="de-DE" sz="2000" b="1" cap="all" dirty="0" smtClean="0">
                <a:solidFill>
                  <a:srgbClr val="002060"/>
                </a:solidFill>
              </a:rPr>
              <a:t>       </a:t>
            </a:r>
            <a:r>
              <a:rPr lang="de-DE" sz="2000" cap="all" dirty="0" smtClean="0">
                <a:solidFill>
                  <a:schemeClr val="bg1"/>
                </a:solidFill>
              </a:rPr>
              <a:t>Botschafterin </a:t>
            </a:r>
            <a:r>
              <a:rPr lang="de-DE" sz="2000" cap="all" dirty="0">
                <a:solidFill>
                  <a:schemeClr val="bg1"/>
                </a:solidFill>
              </a:rPr>
              <a:t>Ina </a:t>
            </a:r>
            <a:r>
              <a:rPr lang="de-DE" sz="2000" cap="all" dirty="0" err="1">
                <a:solidFill>
                  <a:schemeClr val="bg1"/>
                </a:solidFill>
              </a:rPr>
              <a:t>Lepel</a:t>
            </a:r>
            <a:r>
              <a:rPr lang="de-DE" sz="2000" dirty="0"/>
              <a:t> </a:t>
            </a:r>
            <a:r>
              <a:rPr lang="de-DE" sz="1600" dirty="0">
                <a:solidFill>
                  <a:srgbClr val="185C8F"/>
                </a:solidFill>
              </a:rPr>
              <a:t>Leiterin der Abteilung für Asien und Pazifik im Auswärtigen Amt Berlin</a:t>
            </a:r>
          </a:p>
          <a:p>
            <a:r>
              <a:rPr lang="de-DE" sz="2000" cap="all" dirty="0" smtClean="0">
                <a:solidFill>
                  <a:schemeClr val="bg1"/>
                </a:solidFill>
              </a:rPr>
              <a:t>Prof</a:t>
            </a:r>
            <a:r>
              <a:rPr lang="de-DE" sz="2000" cap="all" dirty="0">
                <a:solidFill>
                  <a:schemeClr val="bg1"/>
                </a:solidFill>
              </a:rPr>
              <a:t>. Dr. </a:t>
            </a:r>
            <a:r>
              <a:rPr lang="de-DE" sz="2000" cap="all" dirty="0" err="1">
                <a:solidFill>
                  <a:schemeClr val="bg1"/>
                </a:solidFill>
              </a:rPr>
              <a:t>Jhy-Wey</a:t>
            </a:r>
            <a:r>
              <a:rPr lang="de-DE" sz="2000" cap="all" dirty="0">
                <a:solidFill>
                  <a:schemeClr val="bg1"/>
                </a:solidFill>
              </a:rPr>
              <a:t> </a:t>
            </a:r>
            <a:r>
              <a:rPr lang="de-DE" sz="2000" cap="all" dirty="0" err="1">
                <a:solidFill>
                  <a:schemeClr val="bg1"/>
                </a:solidFill>
              </a:rPr>
              <a:t>Shieh</a:t>
            </a:r>
            <a:r>
              <a:rPr lang="de-DE" sz="2000" dirty="0"/>
              <a:t> </a:t>
            </a:r>
            <a:r>
              <a:rPr lang="de-DE" sz="1600" dirty="0">
                <a:solidFill>
                  <a:srgbClr val="185C8F"/>
                </a:solidFill>
              </a:rPr>
              <a:t>Repräsentant </a:t>
            </a:r>
            <a:r>
              <a:rPr lang="de-DE" sz="1600" dirty="0" smtClean="0">
                <a:solidFill>
                  <a:srgbClr val="185C8F"/>
                </a:solidFill>
              </a:rPr>
              <a:t>Taipehs in </a:t>
            </a:r>
            <a:r>
              <a:rPr lang="de-DE" sz="1600" dirty="0">
                <a:solidFill>
                  <a:srgbClr val="185C8F"/>
                </a:solidFill>
              </a:rPr>
              <a:t>der Bundesrepublik </a:t>
            </a:r>
            <a:r>
              <a:rPr lang="de-DE" sz="1600" dirty="0" smtClean="0">
                <a:solidFill>
                  <a:srgbClr val="185C8F"/>
                </a:solidFill>
              </a:rPr>
              <a:t>Deutschland  </a:t>
            </a:r>
            <a:r>
              <a:rPr lang="de-DE" sz="2000" cap="all" dirty="0" smtClean="0">
                <a:solidFill>
                  <a:schemeClr val="bg1"/>
                </a:solidFill>
              </a:rPr>
              <a:t>Botschafter </a:t>
            </a:r>
            <a:r>
              <a:rPr lang="de-DE" sz="2000" cap="all" dirty="0" err="1">
                <a:solidFill>
                  <a:schemeClr val="bg1"/>
                </a:solidFill>
              </a:rPr>
              <a:t>Tsolmon</a:t>
            </a:r>
            <a:r>
              <a:rPr lang="de-DE" sz="2000" cap="all" dirty="0">
                <a:solidFill>
                  <a:schemeClr val="bg1"/>
                </a:solidFill>
              </a:rPr>
              <a:t> </a:t>
            </a:r>
            <a:r>
              <a:rPr lang="de-DE" sz="2000" cap="all" dirty="0" err="1">
                <a:solidFill>
                  <a:schemeClr val="bg1"/>
                </a:solidFill>
              </a:rPr>
              <a:t>Bolor</a:t>
            </a:r>
            <a:r>
              <a:rPr lang="de-DE" sz="2000" dirty="0"/>
              <a:t> </a:t>
            </a:r>
            <a:r>
              <a:rPr lang="de-DE" sz="1600" dirty="0">
                <a:solidFill>
                  <a:srgbClr val="185C8F"/>
                </a:solidFill>
              </a:rPr>
              <a:t>Botschaft der Mongolei Berlin</a:t>
            </a:r>
          </a:p>
          <a:p>
            <a:r>
              <a:rPr lang="de-DE" cap="all" dirty="0">
                <a:solidFill>
                  <a:srgbClr val="185C8F"/>
                </a:solidFill>
              </a:rPr>
              <a:t>   </a:t>
            </a:r>
            <a:r>
              <a:rPr lang="de-DE" cap="all" dirty="0" smtClean="0">
                <a:solidFill>
                  <a:srgbClr val="185C8F"/>
                </a:solidFill>
              </a:rPr>
              <a:t>  </a:t>
            </a:r>
            <a:r>
              <a:rPr lang="de-DE" sz="2000" cap="all" dirty="0">
                <a:solidFill>
                  <a:schemeClr val="bg1"/>
                </a:solidFill>
              </a:rPr>
              <a:t>Prof. Dr. Ingeborg </a:t>
            </a:r>
            <a:r>
              <a:rPr lang="de-DE" sz="2000" cap="all" dirty="0" err="1">
                <a:solidFill>
                  <a:schemeClr val="bg1"/>
                </a:solidFill>
              </a:rPr>
              <a:t>Baldauf</a:t>
            </a:r>
            <a:r>
              <a:rPr lang="de-DE" sz="2000" cap="all" dirty="0">
                <a:solidFill>
                  <a:schemeClr val="bg1"/>
                </a:solidFill>
              </a:rPr>
              <a:t> </a:t>
            </a:r>
            <a:r>
              <a:rPr lang="de-DE" sz="1600" dirty="0">
                <a:solidFill>
                  <a:srgbClr val="185C8F"/>
                </a:solidFill>
              </a:rPr>
              <a:t>Institut für Asien- und Afrikawissenschaften, Humboldt-Universität zu </a:t>
            </a:r>
            <a:r>
              <a:rPr lang="de-DE" sz="1600" dirty="0" smtClean="0">
                <a:solidFill>
                  <a:srgbClr val="185C8F"/>
                </a:solidFill>
              </a:rPr>
              <a:t>Berlin  </a:t>
            </a:r>
            <a:r>
              <a:rPr lang="de-DE" sz="2000" cap="all" dirty="0">
                <a:solidFill>
                  <a:schemeClr val="bg1"/>
                </a:solidFill>
              </a:rPr>
              <a:t>Daniel </a:t>
            </a:r>
            <a:r>
              <a:rPr lang="de-DE" sz="2000" cap="all" dirty="0" err="1">
                <a:solidFill>
                  <a:schemeClr val="bg1"/>
                </a:solidFill>
              </a:rPr>
              <a:t>Bax</a:t>
            </a:r>
            <a:r>
              <a:rPr lang="de-DE" sz="2000" cap="all" dirty="0">
                <a:solidFill>
                  <a:schemeClr val="bg1"/>
                </a:solidFill>
              </a:rPr>
              <a:t> </a:t>
            </a:r>
            <a:r>
              <a:rPr lang="de-DE" sz="1600" dirty="0">
                <a:solidFill>
                  <a:srgbClr val="185C8F"/>
                </a:solidFill>
              </a:rPr>
              <a:t>Journalist bei der </a:t>
            </a:r>
            <a:r>
              <a:rPr lang="de-DE" sz="1600" i="1" dirty="0">
                <a:solidFill>
                  <a:srgbClr val="185C8F"/>
                </a:solidFill>
              </a:rPr>
              <a:t>taz </a:t>
            </a:r>
            <a:r>
              <a:rPr lang="de-DE" sz="1600" dirty="0">
                <a:solidFill>
                  <a:srgbClr val="185C8F"/>
                </a:solidFill>
              </a:rPr>
              <a:t>und </a:t>
            </a:r>
            <a:r>
              <a:rPr lang="de-DE" sz="1600" dirty="0" smtClean="0">
                <a:solidFill>
                  <a:srgbClr val="185C8F"/>
                </a:solidFill>
              </a:rPr>
              <a:t>Sachbuchautor </a:t>
            </a:r>
            <a:r>
              <a:rPr lang="de-DE" cap="all" dirty="0" smtClean="0">
                <a:solidFill>
                  <a:srgbClr val="185C8F"/>
                </a:solidFill>
              </a:rPr>
              <a:t>Moderation</a:t>
            </a:r>
            <a:r>
              <a:rPr lang="de-DE" cap="all" dirty="0">
                <a:solidFill>
                  <a:srgbClr val="185C8F"/>
                </a:solidFill>
              </a:rPr>
              <a:t>: </a:t>
            </a:r>
            <a:r>
              <a:rPr lang="de-DE" sz="2000" cap="all" dirty="0">
                <a:solidFill>
                  <a:schemeClr val="bg1"/>
                </a:solidFill>
              </a:rPr>
              <a:t>Sebastian </a:t>
            </a:r>
            <a:r>
              <a:rPr lang="de-DE" sz="2000" cap="all" dirty="0" err="1" smtClean="0">
                <a:solidFill>
                  <a:schemeClr val="bg1"/>
                </a:solidFill>
              </a:rPr>
              <a:t>Sons</a:t>
            </a:r>
            <a:r>
              <a:rPr lang="de-DE" sz="2000" cap="all" dirty="0">
                <a:solidFill>
                  <a:schemeClr val="bg1"/>
                </a:solidFill>
              </a:rPr>
              <a:t> </a:t>
            </a:r>
            <a:r>
              <a:rPr lang="de-DE" sz="1600" dirty="0" smtClean="0">
                <a:solidFill>
                  <a:srgbClr val="185C8F"/>
                </a:solidFill>
              </a:rPr>
              <a:t>Sachbuchautor </a:t>
            </a:r>
            <a:r>
              <a:rPr lang="de-DE" sz="1600" dirty="0">
                <a:solidFill>
                  <a:srgbClr val="185C8F"/>
                </a:solidFill>
              </a:rPr>
              <a:t>und Doktorand am Institut für Asien- und Afrikawissenschaften, Humboldt-Universität zu Berlin</a:t>
            </a:r>
          </a:p>
          <a:p>
            <a:r>
              <a:rPr lang="de-DE" sz="1600" dirty="0">
                <a:solidFill>
                  <a:srgbClr val="185C8F"/>
                </a:solidFill>
              </a:rPr>
              <a:t/>
            </a:r>
            <a:br>
              <a:rPr lang="de-DE" sz="1600" dirty="0">
                <a:solidFill>
                  <a:srgbClr val="185C8F"/>
                </a:solidFill>
              </a:rPr>
            </a:br>
            <a:r>
              <a:rPr lang="de-DE" sz="1600" dirty="0">
                <a:solidFill>
                  <a:srgbClr val="185C8F"/>
                </a:solidFill>
              </a:rPr>
              <a:t/>
            </a:r>
            <a:br>
              <a:rPr lang="de-DE" sz="1600" dirty="0">
                <a:solidFill>
                  <a:srgbClr val="185C8F"/>
                </a:solidFill>
              </a:rPr>
            </a:br>
            <a:endParaRPr lang="de-DE" sz="1600" dirty="0">
              <a:solidFill>
                <a:srgbClr val="185C8F"/>
              </a:solidFill>
            </a:endParaRPr>
          </a:p>
        </p:txBody>
      </p:sp>
      <p:sp>
        <p:nvSpPr>
          <p:cNvPr id="46" name="Rechteck 45"/>
          <p:cNvSpPr/>
          <p:nvPr/>
        </p:nvSpPr>
        <p:spPr>
          <a:xfrm rot="21322282">
            <a:off x="2715192" y="6181348"/>
            <a:ext cx="1196454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2800" b="1" dirty="0" smtClean="0">
                <a:solidFill>
                  <a:srgbClr val="002060"/>
                </a:solidFill>
              </a:rPr>
              <a:t>BEGRÜSSUNG</a:t>
            </a:r>
            <a:r>
              <a:rPr lang="de-DE" sz="2800" b="1" dirty="0">
                <a:solidFill>
                  <a:prstClr val="white"/>
                </a:solidFill>
              </a:rPr>
              <a:t>	</a:t>
            </a:r>
            <a:r>
              <a:rPr lang="de-DE" sz="2800" dirty="0">
                <a:solidFill>
                  <a:prstClr val="white"/>
                </a:solidFill>
              </a:rPr>
              <a:t>				</a:t>
            </a:r>
          </a:p>
          <a:p>
            <a:pPr lvl="0"/>
            <a:r>
              <a:rPr lang="de-DE" sz="2000" dirty="0" smtClean="0">
                <a:solidFill>
                  <a:prstClr val="white"/>
                </a:solidFill>
              </a:rPr>
              <a:t>PROF</a:t>
            </a:r>
            <a:r>
              <a:rPr lang="de-DE" sz="2000" dirty="0">
                <a:solidFill>
                  <a:prstClr val="white"/>
                </a:solidFill>
              </a:rPr>
              <a:t>. DR. JULIA VON </a:t>
            </a:r>
            <a:r>
              <a:rPr lang="de-DE" sz="2000" dirty="0" smtClean="0">
                <a:solidFill>
                  <a:prstClr val="white"/>
                </a:solidFill>
              </a:rPr>
              <a:t>BLUMENTHAL </a:t>
            </a:r>
            <a:br>
              <a:rPr lang="de-DE" sz="2000" dirty="0" smtClean="0">
                <a:solidFill>
                  <a:prstClr val="white"/>
                </a:solidFill>
              </a:rPr>
            </a:br>
            <a:r>
              <a:rPr lang="de-DE" sz="1600" dirty="0" smtClean="0">
                <a:solidFill>
                  <a:srgbClr val="185C8F"/>
                </a:solidFill>
              </a:rPr>
              <a:t>Dekanin </a:t>
            </a:r>
            <a:r>
              <a:rPr lang="de-DE" sz="1600" dirty="0">
                <a:solidFill>
                  <a:srgbClr val="185C8F"/>
                </a:solidFill>
              </a:rPr>
              <a:t>der Kultur-, Sozial- und Bildungswissenschaftlichen Fakultät, Humboldt-Universität zu </a:t>
            </a:r>
            <a:r>
              <a:rPr lang="de-DE" sz="1600" dirty="0" smtClean="0">
                <a:solidFill>
                  <a:srgbClr val="185C8F"/>
                </a:solidFill>
              </a:rPr>
              <a:t>Berlin</a:t>
            </a:r>
            <a:r>
              <a:rPr lang="de-DE" sz="2400" dirty="0" smtClean="0">
                <a:solidFill>
                  <a:prstClr val="white"/>
                </a:solidFill>
              </a:rPr>
              <a:t/>
            </a:r>
            <a:br>
              <a:rPr lang="de-DE" sz="2400" dirty="0" smtClean="0">
                <a:solidFill>
                  <a:prstClr val="white"/>
                </a:solidFill>
              </a:rPr>
            </a:br>
            <a:r>
              <a:rPr lang="de-DE" sz="2000" dirty="0" smtClean="0">
                <a:solidFill>
                  <a:prstClr val="white"/>
                </a:solidFill>
              </a:rPr>
              <a:t>PROF</a:t>
            </a:r>
            <a:r>
              <a:rPr lang="de-DE" sz="2000" dirty="0">
                <a:solidFill>
                  <a:prstClr val="white"/>
                </a:solidFill>
              </a:rPr>
              <a:t>. DR. BOIKE </a:t>
            </a:r>
            <a:r>
              <a:rPr lang="de-DE" sz="2000" dirty="0" smtClean="0">
                <a:solidFill>
                  <a:prstClr val="white"/>
                </a:solidFill>
              </a:rPr>
              <a:t>REHBEIN </a:t>
            </a:r>
            <a:r>
              <a:rPr lang="de-DE" sz="1600" dirty="0">
                <a:solidFill>
                  <a:srgbClr val="185C8F"/>
                </a:solidFill>
              </a:rPr>
              <a:t>Geschäftsführender Direktor des Instituts für Asien- und Afrikawissenschaften, Humboldt-Universität zu Berlin</a:t>
            </a:r>
          </a:p>
          <a:p>
            <a:endParaRPr lang="de-DE" sz="1600" i="1" dirty="0">
              <a:solidFill>
                <a:srgbClr val="185C8F"/>
              </a:solidFill>
            </a:endParaRPr>
          </a:p>
        </p:txBody>
      </p:sp>
      <p:sp>
        <p:nvSpPr>
          <p:cNvPr id="47" name="Rechteck 46"/>
          <p:cNvSpPr/>
          <p:nvPr/>
        </p:nvSpPr>
        <p:spPr>
          <a:xfrm rot="156253">
            <a:off x="6482694" y="7483985"/>
            <a:ext cx="134514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de-DE" b="1" dirty="0">
              <a:solidFill>
                <a:prstClr val="white"/>
              </a:solidFill>
            </a:endParaRPr>
          </a:p>
          <a:p>
            <a:pPr lvl="0"/>
            <a:r>
              <a:rPr lang="de-DE" sz="2800" b="1" dirty="0">
                <a:solidFill>
                  <a:srgbClr val="002060"/>
                </a:solidFill>
              </a:rPr>
              <a:t>					KEYNOTE </a:t>
            </a:r>
            <a:r>
              <a:rPr lang="de-DE" sz="2800" b="1" dirty="0" smtClean="0">
                <a:solidFill>
                  <a:srgbClr val="002060"/>
                </a:solidFill>
              </a:rPr>
              <a:t>ADDRESS </a:t>
            </a:r>
          </a:p>
          <a:p>
            <a:r>
              <a:rPr lang="de-DE" sz="2000" b="1" dirty="0" smtClean="0">
                <a:solidFill>
                  <a:srgbClr val="185C8F"/>
                </a:solidFill>
              </a:rPr>
              <a:t>					</a:t>
            </a:r>
            <a:r>
              <a:rPr lang="de-DE" sz="2000" b="1" cap="all" dirty="0" smtClean="0">
                <a:solidFill>
                  <a:srgbClr val="002060"/>
                </a:solidFill>
              </a:rPr>
              <a:t>Was sind Regionalstudien und wozu brauchen wir sie?</a:t>
            </a:r>
            <a:br>
              <a:rPr lang="de-DE" sz="2000" b="1" cap="all" dirty="0" smtClean="0">
                <a:solidFill>
                  <a:srgbClr val="002060"/>
                </a:solidFill>
              </a:rPr>
            </a:br>
            <a:r>
              <a:rPr lang="de-DE" sz="2000" b="1" dirty="0" smtClean="0">
                <a:solidFill>
                  <a:prstClr val="white"/>
                </a:solidFill>
              </a:rPr>
              <a:t>					</a:t>
            </a:r>
            <a:r>
              <a:rPr lang="de-DE" sz="2000" dirty="0" smtClean="0">
                <a:solidFill>
                  <a:prstClr val="white"/>
                </a:solidFill>
              </a:rPr>
              <a:t>PROF. DR. ANDREAS ECKERT </a:t>
            </a:r>
            <a:r>
              <a:rPr lang="de-DE" sz="1600" dirty="0" smtClean="0">
                <a:solidFill>
                  <a:srgbClr val="185C8F"/>
                </a:solidFill>
              </a:rPr>
              <a:t>Professor für Geschichte Afrikas</a:t>
            </a:r>
          </a:p>
          <a:p>
            <a:r>
              <a:rPr lang="de-DE" sz="1600" dirty="0" smtClean="0">
                <a:solidFill>
                  <a:srgbClr val="185C8F"/>
                </a:solidFill>
              </a:rPr>
              <a:t>					Direktor </a:t>
            </a:r>
            <a:r>
              <a:rPr lang="de-DE" sz="1600" dirty="0">
                <a:solidFill>
                  <a:srgbClr val="185C8F"/>
                </a:solidFill>
              </a:rPr>
              <a:t>des Internationalen Geisteswissenschaftlichen </a:t>
            </a:r>
            <a:r>
              <a:rPr lang="de-DE" sz="1600" dirty="0" smtClean="0">
                <a:solidFill>
                  <a:srgbClr val="185C8F"/>
                </a:solidFill>
              </a:rPr>
              <a:t>Kollegs </a:t>
            </a:r>
            <a:r>
              <a:rPr lang="de-DE" sz="1600" dirty="0">
                <a:solidFill>
                  <a:srgbClr val="185C8F"/>
                </a:solidFill>
              </a:rPr>
              <a:t>„Arbeit und Lebenslauf in globalgeschichtlicher Perspektive“ (</a:t>
            </a:r>
            <a:r>
              <a:rPr lang="de-DE" sz="1600" dirty="0" err="1">
                <a:solidFill>
                  <a:srgbClr val="185C8F"/>
                </a:solidFill>
              </a:rPr>
              <a:t>re:work</a:t>
            </a:r>
            <a:r>
              <a:rPr lang="de-DE" sz="1600" dirty="0">
                <a:solidFill>
                  <a:srgbClr val="185C8F"/>
                </a:solidFill>
              </a:rPr>
              <a:t>)</a:t>
            </a:r>
          </a:p>
          <a:p>
            <a:pPr lvl="0"/>
            <a:endParaRPr lang="de-DE" dirty="0"/>
          </a:p>
        </p:txBody>
      </p:sp>
      <p:sp>
        <p:nvSpPr>
          <p:cNvPr id="48" name="Rechteck 47"/>
          <p:cNvSpPr/>
          <p:nvPr/>
        </p:nvSpPr>
        <p:spPr>
          <a:xfrm rot="161664">
            <a:off x="3700266" y="9349000"/>
            <a:ext cx="1692981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2800" b="1" cap="all" dirty="0" smtClean="0">
                <a:solidFill>
                  <a:srgbClr val="002060"/>
                </a:solidFill>
              </a:rPr>
              <a:t>Englisch allein reicht nicht! </a:t>
            </a:r>
            <a:br>
              <a:rPr lang="de-DE" sz="2800" b="1" cap="all" dirty="0" smtClean="0">
                <a:solidFill>
                  <a:srgbClr val="002060"/>
                </a:solidFill>
              </a:rPr>
            </a:br>
            <a:r>
              <a:rPr lang="de-DE" sz="2000" b="1" cap="all" dirty="0" smtClean="0">
                <a:solidFill>
                  <a:srgbClr val="002060"/>
                </a:solidFill>
              </a:rPr>
              <a:t>Plädoyer für eine vielfältige Sprachausbildung </a:t>
            </a:r>
            <a:r>
              <a:rPr lang="de-DE" sz="2000" b="1" cap="all" dirty="0" err="1" smtClean="0">
                <a:solidFill>
                  <a:srgbClr val="002060"/>
                </a:solidFill>
              </a:rPr>
              <a:t>nnerhalb</a:t>
            </a:r>
            <a:r>
              <a:rPr lang="de-DE" sz="2000" b="1" cap="all" dirty="0" smtClean="0">
                <a:solidFill>
                  <a:srgbClr val="002060"/>
                </a:solidFill>
              </a:rPr>
              <a:t> </a:t>
            </a:r>
            <a:r>
              <a:rPr lang="de-DE" sz="2000" b="1" cap="all" dirty="0" smtClean="0">
                <a:solidFill>
                  <a:srgbClr val="002060"/>
                </a:solidFill>
              </a:rPr>
              <a:t>der Regionalstudien Asien/Afrika</a:t>
            </a:r>
            <a:r>
              <a:rPr lang="de-DE" b="1" dirty="0" smtClean="0">
                <a:solidFill>
                  <a:prstClr val="white"/>
                </a:solidFill>
              </a:rPr>
              <a:t/>
            </a:r>
            <a:br>
              <a:rPr lang="de-DE" b="1" dirty="0" smtClean="0">
                <a:solidFill>
                  <a:prstClr val="white"/>
                </a:solidFill>
              </a:rPr>
            </a:br>
            <a:r>
              <a:rPr lang="de-DE" sz="2000" dirty="0">
                <a:solidFill>
                  <a:prstClr val="white"/>
                </a:solidFill>
              </a:rPr>
              <a:t>PROF. DR. HENNING KLÖTER </a:t>
            </a:r>
            <a:r>
              <a:rPr lang="de-DE" sz="1600" dirty="0">
                <a:solidFill>
                  <a:srgbClr val="185C8F"/>
                </a:solidFill>
              </a:rPr>
              <a:t>Professor für </a:t>
            </a:r>
            <a:r>
              <a:rPr lang="de-DE" sz="1600" dirty="0" smtClean="0">
                <a:solidFill>
                  <a:srgbClr val="185C8F"/>
                </a:solidFill>
              </a:rPr>
              <a:t>Neuere Sprachen und Literaturen Chinas</a:t>
            </a:r>
            <a:endParaRPr lang="de-DE" sz="1600" dirty="0">
              <a:solidFill>
                <a:srgbClr val="185C8F"/>
              </a:solidFill>
            </a:endParaRPr>
          </a:p>
        </p:txBody>
      </p:sp>
      <p:sp>
        <p:nvSpPr>
          <p:cNvPr id="49" name="Rechteck 48"/>
          <p:cNvSpPr/>
          <p:nvPr/>
        </p:nvSpPr>
        <p:spPr>
          <a:xfrm rot="21238666">
            <a:off x="-3564542" y="13146440"/>
            <a:ext cx="245240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de-DE" sz="2800" b="1" cap="all" dirty="0" smtClean="0">
                <a:solidFill>
                  <a:srgbClr val="002060"/>
                </a:solidFill>
              </a:rPr>
              <a:t>															</a:t>
            </a:r>
            <a:r>
              <a:rPr lang="de-DE" sz="2800" b="1" cap="all" smtClean="0">
                <a:solidFill>
                  <a:srgbClr val="002060"/>
                </a:solidFill>
              </a:rPr>
              <a:t>	</a:t>
            </a:r>
            <a:r>
              <a:rPr lang="de-DE" sz="2800" b="1" cap="all" smtClean="0">
                <a:solidFill>
                  <a:srgbClr val="002060"/>
                </a:solidFill>
              </a:rPr>
              <a:t>PREISVERLEIHUNG </a:t>
            </a:r>
            <a:r>
              <a:rPr lang="de-DE" sz="2800" b="1" cap="all" dirty="0">
                <a:solidFill>
                  <a:srgbClr val="002060"/>
                </a:solidFill>
              </a:rPr>
              <a:t>STUDENTISCHER </a:t>
            </a:r>
            <a:r>
              <a:rPr lang="de-DE" sz="2800" b="1" cap="all" dirty="0" smtClean="0">
                <a:solidFill>
                  <a:srgbClr val="002060"/>
                </a:solidFill>
              </a:rPr>
              <a:t>ESSAYWETTBEWERB</a:t>
            </a:r>
            <a:r>
              <a:rPr lang="de-DE" sz="2000" b="1" cap="all" dirty="0" smtClean="0">
                <a:solidFill>
                  <a:srgbClr val="002060"/>
                </a:solidFill>
              </a:rPr>
              <a:t> </a:t>
            </a:r>
            <a:r>
              <a:rPr lang="de-DE" sz="2000" b="1" cap="all" dirty="0">
                <a:solidFill>
                  <a:srgbClr val="002060"/>
                </a:solidFill>
              </a:rPr>
              <a:t/>
            </a:r>
            <a:br>
              <a:rPr lang="de-DE" sz="2000" b="1" cap="all" dirty="0">
                <a:solidFill>
                  <a:srgbClr val="002060"/>
                </a:solidFill>
              </a:rPr>
            </a:br>
            <a:r>
              <a:rPr lang="de-DE" sz="1600" b="1" cap="all" dirty="0">
                <a:solidFill>
                  <a:srgbClr val="002060"/>
                </a:solidFill>
              </a:rPr>
              <a:t>„Längst nicht mehr nur Wissen über ‚ferne Länder und Regionen‘! Weshalb die Asien- und Afrikawissenschaften uns im 21. Jahrhundert das Hier und Jetzt besser verstehen lassen“</a:t>
            </a:r>
          </a:p>
        </p:txBody>
      </p:sp>
      <p:sp>
        <p:nvSpPr>
          <p:cNvPr id="50" name="Rechteck 49"/>
          <p:cNvSpPr/>
          <p:nvPr/>
        </p:nvSpPr>
        <p:spPr>
          <a:xfrm rot="21229207">
            <a:off x="8905562" y="13499869"/>
            <a:ext cx="1224559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de-DE" sz="2800" b="1" cap="all" dirty="0">
                <a:solidFill>
                  <a:srgbClr val="002060"/>
                </a:solidFill>
              </a:rPr>
              <a:t>Die Welt auf den Kopf stellen</a:t>
            </a:r>
            <a:br>
              <a:rPr lang="de-DE" sz="2800" b="1" cap="all" dirty="0">
                <a:solidFill>
                  <a:srgbClr val="002060"/>
                </a:solidFill>
              </a:rPr>
            </a:br>
            <a:r>
              <a:rPr lang="de-DE" sz="2000" b="1" cap="all" dirty="0" smtClean="0">
                <a:solidFill>
                  <a:srgbClr val="002060"/>
                </a:solidFill>
              </a:rPr>
              <a:t>das </a:t>
            </a:r>
            <a:r>
              <a:rPr lang="de-DE" sz="2000" b="1" cap="all" dirty="0">
                <a:solidFill>
                  <a:srgbClr val="002060"/>
                </a:solidFill>
              </a:rPr>
              <a:t>Studium der Asien- und Afrikawissenschaften aus studentischer </a:t>
            </a:r>
            <a:r>
              <a:rPr lang="de-DE" sz="2000" b="1" cap="all" dirty="0" smtClean="0">
                <a:solidFill>
                  <a:srgbClr val="002060"/>
                </a:solidFill>
              </a:rPr>
              <a:t>Sicht</a:t>
            </a:r>
          </a:p>
          <a:p>
            <a:r>
              <a:rPr lang="de-DE" sz="2000" b="1" cap="all" dirty="0">
                <a:solidFill>
                  <a:srgbClr val="002060"/>
                </a:solidFill>
              </a:rPr>
              <a:t>	</a:t>
            </a:r>
            <a:r>
              <a:rPr lang="de-DE" sz="2000" b="1" cap="all" dirty="0" smtClean="0">
                <a:solidFill>
                  <a:srgbClr val="002060"/>
                </a:solidFill>
              </a:rPr>
              <a:t>							</a:t>
            </a:r>
            <a:r>
              <a:rPr lang="de-DE" sz="2000" cap="all" dirty="0" err="1">
                <a:solidFill>
                  <a:prstClr val="white"/>
                </a:solidFill>
              </a:rPr>
              <a:t>Berenike</a:t>
            </a:r>
            <a:r>
              <a:rPr lang="de-DE" sz="2000" cap="all" dirty="0">
                <a:solidFill>
                  <a:prstClr val="white"/>
                </a:solidFill>
              </a:rPr>
              <a:t> </a:t>
            </a:r>
            <a:r>
              <a:rPr lang="de-DE" sz="2000" cap="all" dirty="0" smtClean="0">
                <a:solidFill>
                  <a:prstClr val="white"/>
                </a:solidFill>
              </a:rPr>
              <a:t>Stehmann</a:t>
            </a:r>
            <a:r>
              <a:rPr lang="de-DE" dirty="0" smtClean="0"/>
              <a:t> </a:t>
            </a:r>
            <a:r>
              <a:rPr lang="de-DE" sz="1600" dirty="0">
                <a:solidFill>
                  <a:srgbClr val="185C8F"/>
                </a:solidFill>
              </a:rPr>
              <a:t>Studentin im Master-Studiengang Moderne Süd- und Südostasienstudien</a:t>
            </a:r>
          </a:p>
          <a:p>
            <a:pPr lvl="0"/>
            <a:endParaRPr lang="de-DE" sz="2000" b="1" cap="all" dirty="0">
              <a:solidFill>
                <a:srgbClr val="002060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832637" y="13863712"/>
            <a:ext cx="14351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1600" b="1" cap="all" dirty="0">
                <a:solidFill>
                  <a:srgbClr val="002060"/>
                </a:solidFill>
              </a:rPr>
              <a:t>Informeller </a:t>
            </a:r>
            <a:endParaRPr lang="de-DE" sz="1600" b="1" cap="all" dirty="0" smtClean="0">
              <a:solidFill>
                <a:srgbClr val="002060"/>
              </a:solidFill>
            </a:endParaRPr>
          </a:p>
          <a:p>
            <a:pPr algn="ctr"/>
            <a:r>
              <a:rPr lang="de-DE" sz="1600" b="1" cap="all" dirty="0" smtClean="0">
                <a:solidFill>
                  <a:srgbClr val="002060"/>
                </a:solidFill>
              </a:rPr>
              <a:t>Ausklang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332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</Words>
  <Application>Microsoft Macintosh PowerPoint</Application>
  <PresentationFormat>Benutzerdefiniert</PresentationFormat>
  <Paragraphs>32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Lucida Handwriting</vt:lpstr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Alexa</dc:creator>
  <cp:lastModifiedBy>VqBg7AKRxspClSwO</cp:lastModifiedBy>
  <cp:revision>45</cp:revision>
  <cp:lastPrinted>2017-05-25T10:37:48Z</cp:lastPrinted>
  <dcterms:created xsi:type="dcterms:W3CDTF">2017-05-15T09:59:54Z</dcterms:created>
  <dcterms:modified xsi:type="dcterms:W3CDTF">2017-05-25T12:38:56Z</dcterms:modified>
</cp:coreProperties>
</file>