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.jpg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1" r:id="rId2"/>
    <p:sldId id="260" r:id="rId3"/>
    <p:sldId id="259" r:id="rId4"/>
    <p:sldId id="286" r:id="rId5"/>
    <p:sldId id="271" r:id="rId6"/>
    <p:sldId id="262" r:id="rId7"/>
    <p:sldId id="272" r:id="rId8"/>
    <p:sldId id="273" r:id="rId9"/>
    <p:sldId id="274" r:id="rId10"/>
    <p:sldId id="283" r:id="rId11"/>
    <p:sldId id="284" r:id="rId12"/>
    <p:sldId id="285" r:id="rId13"/>
    <p:sldId id="282" r:id="rId14"/>
    <p:sldId id="263" r:id="rId15"/>
    <p:sldId id="264" r:id="rId16"/>
    <p:sldId id="290" r:id="rId17"/>
    <p:sldId id="278" r:id="rId18"/>
    <p:sldId id="277" r:id="rId19"/>
    <p:sldId id="279" r:id="rId20"/>
    <p:sldId id="289" r:id="rId21"/>
    <p:sldId id="287" r:id="rId22"/>
    <p:sldId id="280" r:id="rId23"/>
    <p:sldId id="281" r:id="rId24"/>
    <p:sldId id="291" r:id="rId25"/>
    <p:sldId id="292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DEB7E-368C-B24E-B38F-CA0734661BCA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7B166-9516-A044-9415-51B66F400EB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Three population strata</a:t>
            </a:r>
            <a:r>
              <a:rPr lang="en-US" baseline="0" dirty="0" smtClean="0"/>
              <a:t> in southern Africa, two introductions of food producing strategies (pastoralism=</a:t>
            </a:r>
            <a:r>
              <a:rPr lang="en-US" baseline="0" dirty="0" err="1" smtClean="0"/>
              <a:t>Khoe-Kwadi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agriculture+agro-pastoralism</a:t>
            </a:r>
            <a:r>
              <a:rPr lang="en-US" baseline="0" dirty="0" smtClean="0"/>
              <a:t>=Bantu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2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Bantu forms for ‘cattle’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21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SAK forms for ‘cattle’, discuss possible borrowing</a:t>
            </a:r>
            <a:r>
              <a:rPr lang="en-US" baseline="0" dirty="0" smtClean="0"/>
              <a:t> from Bantu ‘</a:t>
            </a:r>
            <a:r>
              <a:rPr lang="en-US" baseline="0" dirty="0" err="1" smtClean="0"/>
              <a:t>gombe</a:t>
            </a:r>
            <a:r>
              <a:rPr lang="en-US" baseline="0" dirty="0" smtClean="0"/>
              <a:t>’ vs. possibility of a Proto </a:t>
            </a:r>
            <a:r>
              <a:rPr lang="en-US" baseline="0" dirty="0" err="1" smtClean="0"/>
              <a:t>Khoe-Kwadi</a:t>
            </a:r>
            <a:r>
              <a:rPr lang="en-US" baseline="0" dirty="0" smtClean="0"/>
              <a:t> form *</a:t>
            </a:r>
            <a:r>
              <a:rPr lang="en-US" baseline="0" dirty="0" err="1" smtClean="0"/>
              <a:t>goe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7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Relatively</a:t>
            </a:r>
            <a:r>
              <a:rPr lang="en-US" baseline="0" dirty="0" smtClean="0"/>
              <a:t> late arrival of goats to southern Africa, prob. introduced by Bantu from the East; close link between Tswana and goats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37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Bantu forms for ‘goat’ (broad West vs. East distribution)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Bantu-borrowings for ‘goat’ into SAK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49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Herding vocabulary reconstructed for different stages of </a:t>
            </a:r>
            <a:r>
              <a:rPr lang="en-US" dirty="0" err="1" smtClean="0"/>
              <a:t>Khoe-Kwadi</a:t>
            </a:r>
            <a:r>
              <a:rPr lang="en-US" dirty="0" smtClean="0"/>
              <a:t> + possibly Non-</a:t>
            </a:r>
            <a:r>
              <a:rPr lang="en-US" dirty="0" err="1" smtClean="0"/>
              <a:t>Khoe</a:t>
            </a:r>
            <a:r>
              <a:rPr lang="en-US" dirty="0" smtClean="0"/>
              <a:t> sources via</a:t>
            </a:r>
            <a:r>
              <a:rPr lang="en-US" baseline="0" dirty="0" smtClean="0"/>
              <a:t> semantic narrowing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03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Retention</a:t>
            </a:r>
            <a:r>
              <a:rPr lang="en-US" baseline="0" dirty="0" smtClean="0"/>
              <a:t> of Proto-Forms in individual </a:t>
            </a:r>
            <a:r>
              <a:rPr lang="en-US" baseline="0" dirty="0" err="1" smtClean="0"/>
              <a:t>Khoe</a:t>
            </a:r>
            <a:r>
              <a:rPr lang="en-US" baseline="0" dirty="0" smtClean="0"/>
              <a:t> languages + borrowing into Non-</a:t>
            </a:r>
            <a:r>
              <a:rPr lang="en-US" baseline="0" dirty="0" err="1" smtClean="0"/>
              <a:t>Khoe</a:t>
            </a:r>
            <a:r>
              <a:rPr lang="en-US" baseline="0" dirty="0" smtClean="0"/>
              <a:t> (in a sample of 12 meanings as given in the slide before)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82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Retention</a:t>
            </a:r>
            <a:r>
              <a:rPr lang="en-US" baseline="0" dirty="0" smtClean="0"/>
              <a:t> of reconstructed herding vocabulary: low in the Okavango + Central Kalahari; moderately high in the Eastern Kalahari basin fringe; high in the southwest + borrowing into !</a:t>
            </a:r>
            <a:r>
              <a:rPr lang="en-US" baseline="0" dirty="0" err="1" smtClean="0"/>
              <a:t>Ui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83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Agriculture-related vocabulary that can be reconstructed</a:t>
            </a:r>
            <a:r>
              <a:rPr lang="en-US" baseline="0" dirty="0" smtClean="0"/>
              <a:t> </a:t>
            </a:r>
            <a:r>
              <a:rPr lang="en-US" dirty="0" smtClean="0"/>
              <a:t>for KK and </a:t>
            </a:r>
            <a:r>
              <a:rPr lang="en-US" dirty="0" err="1" smtClean="0"/>
              <a:t>KalK</a:t>
            </a:r>
            <a:r>
              <a:rPr lang="en-US" dirty="0" smtClean="0"/>
              <a:t> + exclusive forms from the </a:t>
            </a:r>
            <a:r>
              <a:rPr lang="en-US" dirty="0" err="1" smtClean="0"/>
              <a:t>Khwe</a:t>
            </a:r>
            <a:r>
              <a:rPr lang="en-US" dirty="0" smtClean="0"/>
              <a:t> group which arguably practice</a:t>
            </a:r>
            <a:r>
              <a:rPr lang="en-US" baseline="0" dirty="0" smtClean="0"/>
              <a:t> a mixed subsistence strategy (small-scale gardening + foraging)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46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Areal distribution of agriculture-related</a:t>
            </a:r>
            <a:r>
              <a:rPr lang="en-US" baseline="0" dirty="0" smtClean="0"/>
              <a:t> vocabulary from Kalahari </a:t>
            </a:r>
            <a:r>
              <a:rPr lang="en-US" baseline="0" dirty="0" err="1" smtClean="0"/>
              <a:t>Khoe</a:t>
            </a:r>
            <a:r>
              <a:rPr lang="en-US" baseline="0" dirty="0" smtClean="0"/>
              <a:t>: 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*</a:t>
            </a:r>
            <a:r>
              <a:rPr lang="en-US" sz="12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ǁhao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baseline="0" dirty="0" smtClean="0"/>
              <a:t>all over, including </a:t>
            </a:r>
            <a:r>
              <a:rPr lang="en-US" baseline="0" dirty="0" err="1" smtClean="0"/>
              <a:t>Ju</a:t>
            </a:r>
            <a:r>
              <a:rPr lang="en-US" baseline="0" dirty="0" smtClean="0"/>
              <a:t>; </a:t>
            </a:r>
            <a:r>
              <a:rPr lang="en-US" sz="12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*</a:t>
            </a:r>
            <a:r>
              <a:rPr lang="en-US" sz="12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ǁha</a:t>
            </a:r>
            <a:r>
              <a:rPr lang="en-US" sz="12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(d)a in</a:t>
            </a:r>
            <a:r>
              <a:rPr lang="en-US" sz="1200" baseline="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the center, including </a:t>
            </a:r>
            <a:r>
              <a:rPr lang="en-US" sz="1200" baseline="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Ju</a:t>
            </a:r>
            <a:r>
              <a:rPr lang="en-US" sz="1200" baseline="0" dirty="0" smtClean="0">
                <a:solidFill>
                  <a:srgbClr val="FF6600"/>
                </a:solidFill>
                <a:latin typeface="Times New Roman"/>
                <a:cs typeface="Times New Roman"/>
              </a:rPr>
              <a:t>; *</a:t>
            </a:r>
            <a:r>
              <a:rPr lang="en-US" sz="1200" baseline="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khoba</a:t>
            </a:r>
            <a:r>
              <a:rPr lang="en-US" sz="1200" baseline="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on the northeastern fringe, also in NW-!</a:t>
            </a:r>
            <a:r>
              <a:rPr lang="en-US" sz="1200" baseline="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Xun</a:t>
            </a:r>
            <a:r>
              <a:rPr lang="en-US" sz="1200" baseline="0" dirty="0" smtClean="0">
                <a:solidFill>
                  <a:srgbClr val="FF6600"/>
                </a:solidFill>
                <a:latin typeface="Times New Roman"/>
                <a:cs typeface="Times New Roman"/>
              </a:rPr>
              <a:t>; *</a:t>
            </a:r>
            <a:r>
              <a:rPr lang="en-US" sz="1200" baseline="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tsara+tshaan</a:t>
            </a:r>
            <a:r>
              <a:rPr lang="en-US" sz="1200" baseline="0" dirty="0" smtClean="0">
                <a:solidFill>
                  <a:srgbClr val="FF6600"/>
                </a:solidFill>
                <a:latin typeface="Times New Roman"/>
                <a:cs typeface="Times New Roman"/>
              </a:rPr>
              <a:t> exclusively in the KHWE group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8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Hypothetical</a:t>
            </a:r>
            <a:r>
              <a:rPr lang="en-US" baseline="0" dirty="0" smtClean="0"/>
              <a:t> encroachment of the </a:t>
            </a:r>
            <a:r>
              <a:rPr lang="en-US" baseline="0" dirty="0" err="1" smtClean="0"/>
              <a:t>Khoe-Kwadi</a:t>
            </a:r>
            <a:r>
              <a:rPr lang="en-US" baseline="0" dirty="0" smtClean="0"/>
              <a:t> into southern Africa, along with the domesticates they introduced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82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ca. 2000 BP:</a:t>
            </a:r>
            <a:r>
              <a:rPr lang="en-US" baseline="0" dirty="0" smtClean="0"/>
              <a:t> Arrival of Bantu-speakers from the east and west, introduction of cattle, goats, dogs and crops; livestock presumably only from the east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9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Evidence for early</a:t>
            </a:r>
            <a:r>
              <a:rPr lang="en-US" baseline="0" dirty="0" smtClean="0"/>
              <a:t> presence of sheep in southern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11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Distribution of the root</a:t>
            </a:r>
            <a:r>
              <a:rPr lang="en-US" baseline="0" dirty="0" smtClean="0"/>
              <a:t> *</a:t>
            </a:r>
            <a:r>
              <a:rPr lang="en-US" baseline="0" dirty="0" err="1" smtClean="0"/>
              <a:t>guu</a:t>
            </a:r>
            <a:r>
              <a:rPr lang="en-US" baseline="0" dirty="0" smtClean="0"/>
              <a:t> ‘sheep’ across four language families in southern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3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Evidence for early</a:t>
            </a:r>
            <a:r>
              <a:rPr lang="en-US" baseline="0" dirty="0" smtClean="0"/>
              <a:t> presence of dogs in southern Africa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51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Bantu</a:t>
            </a:r>
            <a:r>
              <a:rPr lang="en-US" baseline="0" dirty="0" smtClean="0"/>
              <a:t> forms for ‘dog’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99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SAK forms for ‘dog’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61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Evidence for an</a:t>
            </a:r>
            <a:r>
              <a:rPr lang="en-US" baseline="0" dirty="0" smtClean="0"/>
              <a:t> early, possibly pre-Bantu, introduction of cattle in southern Africa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7B166-9516-A044-9415-51B66F400E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30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38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9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37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8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55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8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8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6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C453-7DAB-4B48-B0B7-D9C36625F020}" type="datetimeFigureOut">
              <a:rPr lang="en-US" smtClean="0"/>
              <a:t>4/13/2017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4E717-C9E9-B34E-8FC1-298E583A973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7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24684" y="2048384"/>
            <a:ext cx="2738512" cy="2584470"/>
            <a:chOff x="424684" y="2368641"/>
            <a:chExt cx="2738512" cy="2584470"/>
          </a:xfrm>
        </p:grpSpPr>
        <p:pic>
          <p:nvPicPr>
            <p:cNvPr id="4" name="Picture 3" descr="Africa-outline-m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84" y="2368641"/>
              <a:ext cx="2738512" cy="2584470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1612598" y="4315028"/>
              <a:ext cx="728959" cy="468071"/>
            </a:xfrm>
            <a:custGeom>
              <a:avLst/>
              <a:gdLst>
                <a:gd name="connsiteX0" fmla="*/ 0 w 728959"/>
                <a:gd name="connsiteY0" fmla="*/ 8455 h 468071"/>
                <a:gd name="connsiteX1" fmla="*/ 99895 w 728959"/>
                <a:gd name="connsiteY1" fmla="*/ 165413 h 468071"/>
                <a:gd name="connsiteX2" fmla="*/ 114166 w 728959"/>
                <a:gd name="connsiteY2" fmla="*/ 279564 h 468071"/>
                <a:gd name="connsiteX3" fmla="*/ 214061 w 728959"/>
                <a:gd name="connsiteY3" fmla="*/ 379447 h 468071"/>
                <a:gd name="connsiteX4" fmla="*/ 228332 w 728959"/>
                <a:gd name="connsiteY4" fmla="*/ 465060 h 468071"/>
                <a:gd name="connsiteX5" fmla="*/ 470935 w 728959"/>
                <a:gd name="connsiteY5" fmla="*/ 422254 h 468071"/>
                <a:gd name="connsiteX6" fmla="*/ 713539 w 728959"/>
                <a:gd name="connsiteY6" fmla="*/ 179682 h 468071"/>
                <a:gd name="connsiteX7" fmla="*/ 684997 w 728959"/>
                <a:gd name="connsiteY7" fmla="*/ 122606 h 468071"/>
                <a:gd name="connsiteX8" fmla="*/ 528018 w 728959"/>
                <a:gd name="connsiteY8" fmla="*/ 8455 h 468071"/>
                <a:gd name="connsiteX9" fmla="*/ 428123 w 728959"/>
                <a:gd name="connsiteY9" fmla="*/ 8455 h 46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59" h="468071">
                  <a:moveTo>
                    <a:pt x="0" y="8455"/>
                  </a:moveTo>
                  <a:cubicBezTo>
                    <a:pt x="40433" y="64341"/>
                    <a:pt x="80867" y="120228"/>
                    <a:pt x="99895" y="165413"/>
                  </a:cubicBezTo>
                  <a:cubicBezTo>
                    <a:pt x="118923" y="210598"/>
                    <a:pt x="95138" y="243892"/>
                    <a:pt x="114166" y="279564"/>
                  </a:cubicBezTo>
                  <a:cubicBezTo>
                    <a:pt x="133194" y="315236"/>
                    <a:pt x="195033" y="348531"/>
                    <a:pt x="214061" y="379447"/>
                  </a:cubicBezTo>
                  <a:cubicBezTo>
                    <a:pt x="233089" y="410363"/>
                    <a:pt x="185520" y="457926"/>
                    <a:pt x="228332" y="465060"/>
                  </a:cubicBezTo>
                  <a:cubicBezTo>
                    <a:pt x="271144" y="472195"/>
                    <a:pt x="390067" y="469817"/>
                    <a:pt x="470935" y="422254"/>
                  </a:cubicBezTo>
                  <a:cubicBezTo>
                    <a:pt x="551803" y="374691"/>
                    <a:pt x="677862" y="229623"/>
                    <a:pt x="713539" y="179682"/>
                  </a:cubicBezTo>
                  <a:cubicBezTo>
                    <a:pt x="749216" y="129741"/>
                    <a:pt x="715917" y="151144"/>
                    <a:pt x="684997" y="122606"/>
                  </a:cubicBezTo>
                  <a:cubicBezTo>
                    <a:pt x="654077" y="94068"/>
                    <a:pt x="570830" y="27480"/>
                    <a:pt x="528018" y="8455"/>
                  </a:cubicBezTo>
                  <a:cubicBezTo>
                    <a:pt x="485206" y="-10570"/>
                    <a:pt x="428123" y="8455"/>
                    <a:pt x="428123" y="8455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163196" y="2048384"/>
            <a:ext cx="2738512" cy="2584470"/>
            <a:chOff x="424684" y="2368641"/>
            <a:chExt cx="2738512" cy="2584470"/>
          </a:xfrm>
        </p:grpSpPr>
        <p:pic>
          <p:nvPicPr>
            <p:cNvPr id="11" name="Picture 10" descr="Africa-outline-m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84" y="2368641"/>
              <a:ext cx="2738512" cy="2584470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1612598" y="4315028"/>
              <a:ext cx="728959" cy="468071"/>
            </a:xfrm>
            <a:custGeom>
              <a:avLst/>
              <a:gdLst>
                <a:gd name="connsiteX0" fmla="*/ 0 w 728959"/>
                <a:gd name="connsiteY0" fmla="*/ 8455 h 468071"/>
                <a:gd name="connsiteX1" fmla="*/ 99895 w 728959"/>
                <a:gd name="connsiteY1" fmla="*/ 165413 h 468071"/>
                <a:gd name="connsiteX2" fmla="*/ 114166 w 728959"/>
                <a:gd name="connsiteY2" fmla="*/ 279564 h 468071"/>
                <a:gd name="connsiteX3" fmla="*/ 214061 w 728959"/>
                <a:gd name="connsiteY3" fmla="*/ 379447 h 468071"/>
                <a:gd name="connsiteX4" fmla="*/ 228332 w 728959"/>
                <a:gd name="connsiteY4" fmla="*/ 465060 h 468071"/>
                <a:gd name="connsiteX5" fmla="*/ 470935 w 728959"/>
                <a:gd name="connsiteY5" fmla="*/ 422254 h 468071"/>
                <a:gd name="connsiteX6" fmla="*/ 713539 w 728959"/>
                <a:gd name="connsiteY6" fmla="*/ 179682 h 468071"/>
                <a:gd name="connsiteX7" fmla="*/ 684997 w 728959"/>
                <a:gd name="connsiteY7" fmla="*/ 122606 h 468071"/>
                <a:gd name="connsiteX8" fmla="*/ 528018 w 728959"/>
                <a:gd name="connsiteY8" fmla="*/ 8455 h 468071"/>
                <a:gd name="connsiteX9" fmla="*/ 428123 w 728959"/>
                <a:gd name="connsiteY9" fmla="*/ 8455 h 46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59" h="468071">
                  <a:moveTo>
                    <a:pt x="0" y="8455"/>
                  </a:moveTo>
                  <a:cubicBezTo>
                    <a:pt x="40433" y="64341"/>
                    <a:pt x="80867" y="120228"/>
                    <a:pt x="99895" y="165413"/>
                  </a:cubicBezTo>
                  <a:cubicBezTo>
                    <a:pt x="118923" y="210598"/>
                    <a:pt x="95138" y="243892"/>
                    <a:pt x="114166" y="279564"/>
                  </a:cubicBezTo>
                  <a:cubicBezTo>
                    <a:pt x="133194" y="315236"/>
                    <a:pt x="195033" y="348531"/>
                    <a:pt x="214061" y="379447"/>
                  </a:cubicBezTo>
                  <a:cubicBezTo>
                    <a:pt x="233089" y="410363"/>
                    <a:pt x="185520" y="457926"/>
                    <a:pt x="228332" y="465060"/>
                  </a:cubicBezTo>
                  <a:cubicBezTo>
                    <a:pt x="271144" y="472195"/>
                    <a:pt x="390067" y="469817"/>
                    <a:pt x="470935" y="422254"/>
                  </a:cubicBezTo>
                  <a:cubicBezTo>
                    <a:pt x="551803" y="374691"/>
                    <a:pt x="677862" y="229623"/>
                    <a:pt x="713539" y="179682"/>
                  </a:cubicBezTo>
                  <a:cubicBezTo>
                    <a:pt x="749216" y="129741"/>
                    <a:pt x="715917" y="151144"/>
                    <a:pt x="684997" y="122606"/>
                  </a:cubicBezTo>
                  <a:cubicBezTo>
                    <a:pt x="654077" y="94068"/>
                    <a:pt x="570830" y="27480"/>
                    <a:pt x="528018" y="8455"/>
                  </a:cubicBezTo>
                  <a:cubicBezTo>
                    <a:pt x="485206" y="-10570"/>
                    <a:pt x="428123" y="8455"/>
                    <a:pt x="428123" y="8455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27980" y="2048384"/>
            <a:ext cx="2738512" cy="2584470"/>
            <a:chOff x="424684" y="2368641"/>
            <a:chExt cx="2738512" cy="2584470"/>
          </a:xfrm>
        </p:grpSpPr>
        <p:pic>
          <p:nvPicPr>
            <p:cNvPr id="14" name="Picture 13" descr="Africa-outline-m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684" y="2368641"/>
              <a:ext cx="2738512" cy="2584470"/>
            </a:xfrm>
            <a:prstGeom prst="rect">
              <a:avLst/>
            </a:prstGeom>
          </p:spPr>
        </p:pic>
        <p:sp>
          <p:nvSpPr>
            <p:cNvPr id="15" name="Freeform 14"/>
            <p:cNvSpPr/>
            <p:nvPr/>
          </p:nvSpPr>
          <p:spPr>
            <a:xfrm>
              <a:off x="1612598" y="4315028"/>
              <a:ext cx="728959" cy="468071"/>
            </a:xfrm>
            <a:custGeom>
              <a:avLst/>
              <a:gdLst>
                <a:gd name="connsiteX0" fmla="*/ 0 w 728959"/>
                <a:gd name="connsiteY0" fmla="*/ 8455 h 468071"/>
                <a:gd name="connsiteX1" fmla="*/ 99895 w 728959"/>
                <a:gd name="connsiteY1" fmla="*/ 165413 h 468071"/>
                <a:gd name="connsiteX2" fmla="*/ 114166 w 728959"/>
                <a:gd name="connsiteY2" fmla="*/ 279564 h 468071"/>
                <a:gd name="connsiteX3" fmla="*/ 214061 w 728959"/>
                <a:gd name="connsiteY3" fmla="*/ 379447 h 468071"/>
                <a:gd name="connsiteX4" fmla="*/ 228332 w 728959"/>
                <a:gd name="connsiteY4" fmla="*/ 465060 h 468071"/>
                <a:gd name="connsiteX5" fmla="*/ 470935 w 728959"/>
                <a:gd name="connsiteY5" fmla="*/ 422254 h 468071"/>
                <a:gd name="connsiteX6" fmla="*/ 713539 w 728959"/>
                <a:gd name="connsiteY6" fmla="*/ 179682 h 468071"/>
                <a:gd name="connsiteX7" fmla="*/ 684997 w 728959"/>
                <a:gd name="connsiteY7" fmla="*/ 122606 h 468071"/>
                <a:gd name="connsiteX8" fmla="*/ 528018 w 728959"/>
                <a:gd name="connsiteY8" fmla="*/ 8455 h 468071"/>
                <a:gd name="connsiteX9" fmla="*/ 428123 w 728959"/>
                <a:gd name="connsiteY9" fmla="*/ 8455 h 46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8959" h="468071">
                  <a:moveTo>
                    <a:pt x="0" y="8455"/>
                  </a:moveTo>
                  <a:cubicBezTo>
                    <a:pt x="40433" y="64341"/>
                    <a:pt x="80867" y="120228"/>
                    <a:pt x="99895" y="165413"/>
                  </a:cubicBezTo>
                  <a:cubicBezTo>
                    <a:pt x="118923" y="210598"/>
                    <a:pt x="95138" y="243892"/>
                    <a:pt x="114166" y="279564"/>
                  </a:cubicBezTo>
                  <a:cubicBezTo>
                    <a:pt x="133194" y="315236"/>
                    <a:pt x="195033" y="348531"/>
                    <a:pt x="214061" y="379447"/>
                  </a:cubicBezTo>
                  <a:cubicBezTo>
                    <a:pt x="233089" y="410363"/>
                    <a:pt x="185520" y="457926"/>
                    <a:pt x="228332" y="465060"/>
                  </a:cubicBezTo>
                  <a:cubicBezTo>
                    <a:pt x="271144" y="472195"/>
                    <a:pt x="390067" y="469817"/>
                    <a:pt x="470935" y="422254"/>
                  </a:cubicBezTo>
                  <a:cubicBezTo>
                    <a:pt x="551803" y="374691"/>
                    <a:pt x="677862" y="229623"/>
                    <a:pt x="713539" y="179682"/>
                  </a:cubicBezTo>
                  <a:cubicBezTo>
                    <a:pt x="749216" y="129741"/>
                    <a:pt x="715917" y="151144"/>
                    <a:pt x="684997" y="122606"/>
                  </a:cubicBezTo>
                  <a:cubicBezTo>
                    <a:pt x="654077" y="94068"/>
                    <a:pt x="570830" y="27480"/>
                    <a:pt x="528018" y="8455"/>
                  </a:cubicBezTo>
                  <a:cubicBezTo>
                    <a:pt x="485206" y="-10570"/>
                    <a:pt x="428123" y="8455"/>
                    <a:pt x="428123" y="8455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54376" y="3288565"/>
            <a:ext cx="625694" cy="876218"/>
            <a:chOff x="4454376" y="3438810"/>
            <a:chExt cx="625694" cy="876218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4794982" y="3438810"/>
              <a:ext cx="285088" cy="8762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4454376" y="4076893"/>
              <a:ext cx="413522" cy="681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307675" y="3429984"/>
            <a:ext cx="750857" cy="700718"/>
            <a:chOff x="7276392" y="3580229"/>
            <a:chExt cx="750857" cy="700718"/>
          </a:xfrm>
        </p:grpSpPr>
        <p:sp>
          <p:nvSpPr>
            <p:cNvPr id="28" name="Freeform 27"/>
            <p:cNvSpPr/>
            <p:nvPr/>
          </p:nvSpPr>
          <p:spPr>
            <a:xfrm>
              <a:off x="7276392" y="3700665"/>
              <a:ext cx="91357" cy="547436"/>
            </a:xfrm>
            <a:custGeom>
              <a:avLst/>
              <a:gdLst>
                <a:gd name="connsiteX0" fmla="*/ 91357 w 91357"/>
                <a:gd name="connsiteY0" fmla="*/ 0 h 547436"/>
                <a:gd name="connsiteX1" fmla="*/ 3776 w 91357"/>
                <a:gd name="connsiteY1" fmla="*/ 350359 h 547436"/>
                <a:gd name="connsiteX2" fmla="*/ 14723 w 91357"/>
                <a:gd name="connsiteY2" fmla="*/ 547436 h 547436"/>
                <a:gd name="connsiteX3" fmla="*/ 14723 w 91357"/>
                <a:gd name="connsiteY3" fmla="*/ 547436 h 54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357" h="547436">
                  <a:moveTo>
                    <a:pt x="91357" y="0"/>
                  </a:moveTo>
                  <a:cubicBezTo>
                    <a:pt x="53952" y="129560"/>
                    <a:pt x="16548" y="259120"/>
                    <a:pt x="3776" y="350359"/>
                  </a:cubicBezTo>
                  <a:cubicBezTo>
                    <a:pt x="-8996" y="441598"/>
                    <a:pt x="14723" y="547436"/>
                    <a:pt x="14723" y="547436"/>
                  </a:cubicBezTo>
                  <a:lnTo>
                    <a:pt x="14723" y="547436"/>
                  </a:ln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7816601" y="3580229"/>
              <a:ext cx="210648" cy="700718"/>
            </a:xfrm>
            <a:custGeom>
              <a:avLst/>
              <a:gdLst>
                <a:gd name="connsiteX0" fmla="*/ 98529 w 210648"/>
                <a:gd name="connsiteY0" fmla="*/ 0 h 700718"/>
                <a:gd name="connsiteX1" fmla="*/ 208005 w 210648"/>
                <a:gd name="connsiteY1" fmla="*/ 328461 h 700718"/>
                <a:gd name="connsiteX2" fmla="*/ 0 w 210648"/>
                <a:gd name="connsiteY2" fmla="*/ 700718 h 700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648" h="700718">
                  <a:moveTo>
                    <a:pt x="98529" y="0"/>
                  </a:moveTo>
                  <a:cubicBezTo>
                    <a:pt x="161477" y="105837"/>
                    <a:pt x="224426" y="211675"/>
                    <a:pt x="208005" y="328461"/>
                  </a:cubicBezTo>
                  <a:cubicBezTo>
                    <a:pt x="191584" y="445247"/>
                    <a:pt x="0" y="700718"/>
                    <a:pt x="0" y="700718"/>
                  </a:cubicBezTo>
                </a:path>
              </a:pathLst>
            </a:custGeom>
            <a:ln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42069" y="2048384"/>
            <a:ext cx="36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a)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74720" y="2051221"/>
            <a:ext cx="37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b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31863" y="2048384"/>
            <a:ext cx="363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c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7298" y="1386253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Stone age foraging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63196" y="1386253"/>
            <a:ext cx="2174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Late Stone Age Pastoralism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027980" y="1384764"/>
            <a:ext cx="1025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Agriculture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60448" y="4632854"/>
            <a:ext cx="1486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San (</a:t>
            </a:r>
            <a:r>
              <a:rPr lang="en-US" sz="1400" dirty="0" err="1" smtClean="0">
                <a:latin typeface="Times New Roman"/>
                <a:cs typeface="Times New Roman"/>
              </a:rPr>
              <a:t>Kx’a</a:t>
            </a:r>
            <a:r>
              <a:rPr lang="en-US" sz="1400" dirty="0" smtClean="0">
                <a:latin typeface="Times New Roman"/>
                <a:cs typeface="Times New Roman"/>
              </a:rPr>
              <a:t> &amp; </a:t>
            </a:r>
            <a:r>
              <a:rPr lang="en-US" sz="1400" dirty="0" err="1" smtClean="0">
                <a:latin typeface="Times New Roman"/>
                <a:cs typeface="Times New Roman"/>
              </a:rPr>
              <a:t>Tuu</a:t>
            </a:r>
            <a:r>
              <a:rPr lang="en-US" sz="1400" dirty="0" smtClean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77572" y="4631365"/>
            <a:ext cx="1111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Khoe-Kwadi</a:t>
            </a:r>
            <a:endParaRPr lang="en-US" sz="1400" dirty="0" smtClean="0">
              <a:latin typeface="Times New Roman"/>
              <a:cs typeface="Times New Roman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74831" y="4629876"/>
            <a:ext cx="613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Bantu</a:t>
            </a:r>
          </a:p>
        </p:txBody>
      </p:sp>
    </p:spTree>
    <p:extLst>
      <p:ext uri="{BB962C8B-B14F-4D97-AF65-F5344CB8AC3E}">
        <p14:creationId xmlns:p14="http://schemas.microsoft.com/office/powerpoint/2010/main" val="309596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0905"/>
            <a:ext cx="8229600" cy="1143000"/>
          </a:xfrm>
        </p:spPr>
        <p:txBody>
          <a:bodyPr/>
          <a:lstStyle/>
          <a:p>
            <a:r>
              <a:rPr lang="en-US" dirty="0" smtClean="0"/>
              <a:t>‘Cattle’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6" y="1276546"/>
            <a:ext cx="2794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6" y="3957269"/>
            <a:ext cx="2971197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0426" y="3181546"/>
            <a:ext cx="2945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Khoekhoe</a:t>
            </a:r>
            <a:r>
              <a:rPr lang="en-US" dirty="0" smtClean="0"/>
              <a:t> cattle, 18</a:t>
            </a:r>
            <a:r>
              <a:rPr lang="en-US" baseline="30000" dirty="0" smtClean="0"/>
              <a:t>th</a:t>
            </a:r>
            <a:r>
              <a:rPr lang="en-US" dirty="0" smtClean="0"/>
              <a:t> century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426" y="5862269"/>
            <a:ext cx="2650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Sanga</a:t>
            </a:r>
            <a:r>
              <a:rPr lang="en-US" dirty="0" smtClean="0"/>
              <a:t>” cattle, SW-Angola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99" y="3957269"/>
            <a:ext cx="3822133" cy="19760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45299" y="5885894"/>
            <a:ext cx="3528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 art of cattle, drawn over eland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11399" y="1370637"/>
            <a:ext cx="42627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rare before Later Iron Age (ca. 1000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Toteng</a:t>
            </a:r>
            <a:r>
              <a:rPr lang="en-US" dirty="0" smtClean="0"/>
              <a:t> (Botswana, 2000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Byneskranskop</a:t>
            </a:r>
            <a:r>
              <a:rPr lang="en-US" dirty="0" smtClean="0"/>
              <a:t> (Western Cape, 2100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Kasteelberg</a:t>
            </a:r>
            <a:r>
              <a:rPr lang="en-US" dirty="0" smtClean="0"/>
              <a:t> A (Western Cape, 1860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Knersvlakte</a:t>
            </a:r>
            <a:r>
              <a:rPr lang="en-US" dirty="0" smtClean="0"/>
              <a:t> (Western Cape, 1600 BP)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8018" y="6496181"/>
            <a:ext cx="2319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(cf. Blench 2010, Smith 2015)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1941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243218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‘Cattle’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80402" y="1127469"/>
            <a:ext cx="181437" cy="17566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333" y="1016273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Bantu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4422" y="1459096"/>
            <a:ext cx="1517471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P-Bantu</a:t>
            </a:r>
          </a:p>
          <a:p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gòmbè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422" y="2319382"/>
            <a:ext cx="151747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khomo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11" y="778962"/>
            <a:ext cx="6222700" cy="514846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760255" y="778962"/>
            <a:ext cx="5016731" cy="3891878"/>
            <a:chOff x="2760255" y="778962"/>
            <a:chExt cx="5016731" cy="3891878"/>
          </a:xfrm>
        </p:grpSpPr>
        <p:cxnSp>
          <p:nvCxnSpPr>
            <p:cNvPr id="11" name="Straight Connector 10"/>
            <p:cNvCxnSpPr/>
            <p:nvPr/>
          </p:nvCxnSpPr>
          <p:spPr>
            <a:xfrm flipH="1" flipV="1">
              <a:off x="3641857" y="4303470"/>
              <a:ext cx="881602" cy="10497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2760255" y="1143000"/>
              <a:ext cx="881602" cy="3160471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2760255" y="778962"/>
              <a:ext cx="881602" cy="364038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641857" y="778962"/>
              <a:ext cx="2046577" cy="680134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688434" y="778962"/>
              <a:ext cx="682192" cy="680134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70626" y="778962"/>
              <a:ext cx="1406360" cy="0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6706469" y="778962"/>
              <a:ext cx="1070517" cy="3891878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6181711" y="4670840"/>
              <a:ext cx="524758" cy="0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6181711" y="4313967"/>
              <a:ext cx="0" cy="356873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4523459" y="4219500"/>
              <a:ext cx="1164975" cy="94467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688434" y="4219500"/>
              <a:ext cx="493277" cy="83970"/>
            </a:xfrm>
            <a:prstGeom prst="line">
              <a:avLst/>
            </a:prstGeom>
            <a:ln w="38100" cmpd="sng">
              <a:solidFill>
                <a:srgbClr val="8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523459" y="4261485"/>
            <a:ext cx="1731719" cy="1665942"/>
            <a:chOff x="4523459" y="4261485"/>
            <a:chExt cx="1731719" cy="1665942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5300109" y="4870269"/>
              <a:ext cx="955069" cy="105715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 flipV="1">
              <a:off x="6055768" y="4523892"/>
              <a:ext cx="199410" cy="34637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6055768" y="4313967"/>
              <a:ext cx="0" cy="20992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 flipV="1">
              <a:off x="5688434" y="4261486"/>
              <a:ext cx="367334" cy="5248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523460" y="4261485"/>
              <a:ext cx="1164974" cy="26240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523459" y="4523892"/>
              <a:ext cx="776650" cy="140353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4387549" y="5927427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1868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1" y="0"/>
            <a:ext cx="2264350" cy="929533"/>
          </a:xfrm>
        </p:spPr>
        <p:txBody>
          <a:bodyPr>
            <a:normAutofit/>
          </a:bodyPr>
          <a:lstStyle/>
          <a:p>
            <a:r>
              <a:rPr lang="en-US" dirty="0" smtClean="0"/>
              <a:t>‘Cattle’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19138" y="995509"/>
            <a:ext cx="181437" cy="17566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7069" y="884313"/>
            <a:ext cx="13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Khoe-Kwadi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030" y="1728463"/>
            <a:ext cx="230410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P-</a:t>
            </a:r>
            <a:r>
              <a:rPr lang="en-US" dirty="0" err="1" smtClean="0">
                <a:latin typeface="Calibri"/>
                <a:cs typeface="Calibri"/>
              </a:rPr>
              <a:t>Khoekhoe</a:t>
            </a:r>
            <a:endParaRPr lang="en-US" dirty="0" smtClean="0">
              <a:latin typeface="Calibri"/>
              <a:cs typeface="Calibri"/>
            </a:endParaRPr>
          </a:p>
          <a:p>
            <a:r>
              <a:rPr lang="en-US" dirty="0" smtClean="0">
                <a:latin typeface="Calibri"/>
                <a:cs typeface="Calibri"/>
              </a:rPr>
              <a:t>*</a:t>
            </a:r>
            <a:r>
              <a:rPr lang="en-US" dirty="0" err="1" smtClean="0">
                <a:latin typeface="Calibri"/>
                <a:cs typeface="Calibri"/>
              </a:rPr>
              <a:t>goma</a:t>
            </a:r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30" y="3343088"/>
            <a:ext cx="2276660" cy="646331"/>
          </a:xfrm>
          <a:prstGeom prst="rect">
            <a:avLst/>
          </a:prstGeom>
          <a:noFill/>
          <a:ln>
            <a:solidFill>
              <a:srgbClr val="95373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Kalahari East</a:t>
            </a:r>
          </a:p>
          <a:p>
            <a:r>
              <a:rPr lang="en-US" dirty="0" smtClean="0">
                <a:latin typeface="Calibri"/>
                <a:cs typeface="Calibri"/>
              </a:rPr>
              <a:t>*</a:t>
            </a:r>
            <a:r>
              <a:rPr lang="en-US" dirty="0" err="1" smtClean="0">
                <a:latin typeface="Calibri"/>
                <a:cs typeface="Calibri"/>
              </a:rPr>
              <a:t>gobe</a:t>
            </a:r>
            <a:r>
              <a:rPr lang="en-US" dirty="0" smtClean="0">
                <a:latin typeface="Calibri"/>
                <a:cs typeface="Calibri"/>
              </a:rPr>
              <a:t> &gt; *</a:t>
            </a:r>
            <a:r>
              <a:rPr lang="en-US" dirty="0" err="1">
                <a:latin typeface="Calibri"/>
                <a:cs typeface="Calibri"/>
              </a:rPr>
              <a:t>ɟ</a:t>
            </a:r>
            <a:r>
              <a:rPr lang="en-US" dirty="0" err="1" smtClean="0">
                <a:latin typeface="Calibri"/>
                <a:cs typeface="Calibri"/>
              </a:rPr>
              <a:t>ube</a:t>
            </a:r>
            <a:r>
              <a:rPr lang="en-US" dirty="0" smtClean="0">
                <a:latin typeface="Calibri"/>
                <a:cs typeface="Calibri"/>
              </a:rPr>
              <a:t> &gt; *bee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122700" y="5523308"/>
            <a:ext cx="197931" cy="16495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48363" y="4311354"/>
            <a:ext cx="5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Kx’a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109051" y="4398225"/>
            <a:ext cx="181437" cy="1756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1387" y="5406007"/>
            <a:ext cx="53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030" y="2556671"/>
            <a:ext cx="2276660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alibri"/>
                <a:cs typeface="Calibri"/>
              </a:rPr>
              <a:t>Kwadi+Kalahari</a:t>
            </a:r>
            <a:r>
              <a:rPr lang="en-US" dirty="0" smtClean="0">
                <a:latin typeface="Calibri"/>
                <a:cs typeface="Calibri"/>
              </a:rPr>
              <a:t> West</a:t>
            </a:r>
          </a:p>
          <a:p>
            <a:r>
              <a:rPr lang="en-US" dirty="0" smtClean="0">
                <a:latin typeface="Calibri"/>
                <a:cs typeface="Calibri"/>
              </a:rPr>
              <a:t>*</a:t>
            </a:r>
            <a:r>
              <a:rPr lang="en-US" dirty="0" err="1" smtClean="0">
                <a:latin typeface="Calibri"/>
                <a:cs typeface="Calibri"/>
              </a:rPr>
              <a:t>goe</a:t>
            </a:r>
            <a:endParaRPr lang="en-US" dirty="0"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30" y="4819061"/>
            <a:ext cx="2276660" cy="369332"/>
          </a:xfrm>
          <a:prstGeom prst="rect">
            <a:avLst/>
          </a:prstGeom>
          <a:noFill/>
          <a:ln>
            <a:solidFill>
              <a:srgbClr val="E44BDE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&lt; Bantu *-</a:t>
            </a:r>
            <a:r>
              <a:rPr lang="en-US" dirty="0" err="1" smtClean="0">
                <a:latin typeface="Calibri"/>
                <a:cs typeface="Calibri"/>
              </a:rPr>
              <a:t>gombe</a:t>
            </a:r>
            <a:endParaRPr lang="en-US" i="1" dirty="0" smtClean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030" y="5891152"/>
            <a:ext cx="2276660" cy="369332"/>
          </a:xfrm>
          <a:prstGeom prst="rect">
            <a:avLst/>
          </a:prstGeom>
          <a:noFill/>
          <a:ln>
            <a:solidFill>
              <a:srgbClr val="E44BDE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&lt; Bantu *-</a:t>
            </a:r>
            <a:r>
              <a:rPr lang="en-US" dirty="0" err="1" smtClean="0">
                <a:latin typeface="Calibri"/>
                <a:cs typeface="Calibri"/>
              </a:rPr>
              <a:t>gombe</a:t>
            </a:r>
            <a:endParaRPr lang="en-US" i="1" dirty="0" smtClean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969" y="1307584"/>
            <a:ext cx="190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 Bantu *-</a:t>
            </a:r>
            <a:r>
              <a:rPr lang="en-US" dirty="0" err="1" smtClean="0"/>
              <a:t>gombe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062" y="1570466"/>
            <a:ext cx="6244429" cy="414245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 rot="19943412">
            <a:off x="4176161" y="3775241"/>
            <a:ext cx="610550" cy="181089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694557" y="1628070"/>
            <a:ext cx="293064" cy="26884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794851" y="2179392"/>
            <a:ext cx="1302506" cy="181002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2574318">
            <a:off x="5709308" y="2716462"/>
            <a:ext cx="914643" cy="144353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4420381" y="2287696"/>
            <a:ext cx="1278083" cy="2900697"/>
            <a:chOff x="4420381" y="2287696"/>
            <a:chExt cx="1278083" cy="2900697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4420381" y="2287696"/>
              <a:ext cx="138391" cy="2727325"/>
            </a:xfrm>
            <a:prstGeom prst="line">
              <a:avLst/>
            </a:prstGeom>
            <a:ln w="38100" cmpd="sng">
              <a:solidFill>
                <a:srgbClr val="E44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58772" y="5015021"/>
              <a:ext cx="1139692" cy="173372"/>
            </a:xfrm>
            <a:prstGeom prst="line">
              <a:avLst/>
            </a:prstGeom>
            <a:ln w="38100" cmpd="sng">
              <a:solidFill>
                <a:srgbClr val="E44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4420381" y="2295837"/>
              <a:ext cx="374470" cy="0"/>
            </a:xfrm>
            <a:prstGeom prst="line">
              <a:avLst/>
            </a:prstGeom>
            <a:ln w="38100" cmpd="sng">
              <a:solidFill>
                <a:srgbClr val="E44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794851" y="2287696"/>
              <a:ext cx="814066" cy="1449174"/>
            </a:xfrm>
            <a:prstGeom prst="line">
              <a:avLst/>
            </a:prstGeom>
            <a:ln w="38100" cmpd="sng">
              <a:solidFill>
                <a:srgbClr val="E44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608917" y="3736870"/>
              <a:ext cx="89547" cy="1451523"/>
            </a:xfrm>
            <a:prstGeom prst="line">
              <a:avLst/>
            </a:prstGeom>
            <a:ln w="38100" cmpd="sng">
              <a:solidFill>
                <a:srgbClr val="E44BD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4596329" y="5660960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0306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22" grpId="0" animBg="1"/>
      <p:bldP spid="18" grpId="0" animBg="1"/>
      <p:bldP spid="13" grpId="0" animBg="1"/>
      <p:bldP spid="15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9954"/>
            <a:ext cx="8229600" cy="1143000"/>
          </a:xfrm>
        </p:spPr>
        <p:txBody>
          <a:bodyPr/>
          <a:lstStyle/>
          <a:p>
            <a:r>
              <a:rPr lang="en-US" dirty="0" smtClean="0"/>
              <a:t>‘Goat’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97647" y="1191343"/>
            <a:ext cx="5993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not attested before Later Iron Age (ca. 1000 BP)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connected to Bantu expansion into southern Africa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‘Goat people’ as term used among </a:t>
            </a:r>
            <a:r>
              <a:rPr lang="en-US" dirty="0" err="1" smtClean="0"/>
              <a:t>Khoe-Kwadi</a:t>
            </a:r>
            <a:r>
              <a:rPr lang="en-US" dirty="0" smtClean="0"/>
              <a:t> speakers to</a:t>
            </a:r>
          </a:p>
          <a:p>
            <a:r>
              <a:rPr lang="en-US" dirty="0"/>
              <a:t>	</a:t>
            </a:r>
            <a:r>
              <a:rPr lang="en-US" dirty="0" smtClean="0"/>
              <a:t>refer to the Tswana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7" y="2633147"/>
            <a:ext cx="7918824" cy="3504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80160" y="6160137"/>
            <a:ext cx="133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(cf. Smith 2015)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953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53"/>
            <a:ext cx="168705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‘Goat’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751" r="3447"/>
          <a:stretch/>
        </p:blipFill>
        <p:spPr>
          <a:xfrm>
            <a:off x="2363543" y="723574"/>
            <a:ext cx="6430282" cy="5434619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3833395" y="723574"/>
            <a:ext cx="4021538" cy="5434619"/>
            <a:chOff x="3833395" y="364990"/>
            <a:chExt cx="4021538" cy="5434619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4150885" y="3757920"/>
              <a:ext cx="1034782" cy="204168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150885" y="1637238"/>
              <a:ext cx="1034782" cy="212068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3833395" y="693737"/>
              <a:ext cx="1352273" cy="943501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833395" y="540880"/>
              <a:ext cx="3022033" cy="15285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855428" y="364990"/>
              <a:ext cx="199901" cy="17589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185668" y="5799609"/>
              <a:ext cx="853346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055329" y="364990"/>
              <a:ext cx="799604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6039014" y="4191617"/>
              <a:ext cx="266427" cy="160799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305441" y="2744088"/>
              <a:ext cx="870329" cy="144752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 flipV="1">
              <a:off x="7055329" y="2345124"/>
              <a:ext cx="120441" cy="39896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7055329" y="1705064"/>
              <a:ext cx="413511" cy="64006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7468840" y="364990"/>
              <a:ext cx="386093" cy="134007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570480" y="978344"/>
            <a:ext cx="2072640" cy="3230880"/>
            <a:chOff x="2570480" y="619760"/>
            <a:chExt cx="2072640" cy="3230880"/>
          </a:xfrm>
        </p:grpSpPr>
        <p:grpSp>
          <p:nvGrpSpPr>
            <p:cNvPr id="69" name="Group 68"/>
            <p:cNvGrpSpPr/>
            <p:nvPr/>
          </p:nvGrpSpPr>
          <p:grpSpPr>
            <a:xfrm>
              <a:off x="2570480" y="619760"/>
              <a:ext cx="2072640" cy="3230880"/>
              <a:chOff x="2570480" y="619760"/>
              <a:chExt cx="2072640" cy="3230880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H="1">
                <a:off x="2905760" y="3840480"/>
                <a:ext cx="927635" cy="1016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 flipV="1">
                <a:off x="2570480" y="2174240"/>
                <a:ext cx="335280" cy="166624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2570480" y="619760"/>
                <a:ext cx="0" cy="155448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570480" y="619760"/>
                <a:ext cx="1148080" cy="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139440" y="619760"/>
                <a:ext cx="558800" cy="1725364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3139440" y="2580640"/>
                <a:ext cx="1503680" cy="163448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3833395" y="3200400"/>
                <a:ext cx="809725" cy="640080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V="1">
                <a:off x="4643120" y="2744088"/>
                <a:ext cx="0" cy="456312"/>
              </a:xfrm>
              <a:prstGeom prst="line">
                <a:avLst/>
              </a:prstGeom>
              <a:ln w="38100" cmpd="sng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3139440" y="2345124"/>
              <a:ext cx="0" cy="235516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/>
          <p:cNvGrpSpPr/>
          <p:nvPr/>
        </p:nvGrpSpPr>
        <p:grpSpPr>
          <a:xfrm>
            <a:off x="3139440" y="1611859"/>
            <a:ext cx="1320800" cy="1244249"/>
            <a:chOff x="3139440" y="1253275"/>
            <a:chExt cx="1320800" cy="1244249"/>
          </a:xfrm>
        </p:grpSpPr>
        <p:cxnSp>
          <p:nvCxnSpPr>
            <p:cNvPr id="71" name="Straight Connector 70"/>
            <p:cNvCxnSpPr/>
            <p:nvPr/>
          </p:nvCxnSpPr>
          <p:spPr>
            <a:xfrm flipV="1">
              <a:off x="3535680" y="1253275"/>
              <a:ext cx="924560" cy="104672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3139440" y="1357947"/>
              <a:ext cx="396240" cy="1139577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3139440" y="2345124"/>
              <a:ext cx="1320800" cy="152400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4460240" y="1253275"/>
              <a:ext cx="0" cy="1091849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8" name="Oval 87"/>
          <p:cNvSpPr/>
          <p:nvPr/>
        </p:nvSpPr>
        <p:spPr>
          <a:xfrm>
            <a:off x="4338320" y="3102672"/>
            <a:ext cx="650240" cy="568072"/>
          </a:xfrm>
          <a:prstGeom prst="ellipse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  <a:alpha val="0"/>
                </a:schemeClr>
              </a:gs>
              <a:gs pos="35000">
                <a:schemeClr val="accent6">
                  <a:tint val="37000"/>
                  <a:satMod val="300000"/>
                  <a:alpha val="0"/>
                </a:schemeClr>
              </a:gs>
              <a:gs pos="100000">
                <a:schemeClr val="accent6">
                  <a:tint val="15000"/>
                  <a:satMod val="350000"/>
                  <a:alpha val="0"/>
                </a:schemeClr>
              </a:gs>
            </a:gsLst>
            <a:lin ang="16200000" scaled="1"/>
            <a:tileRect/>
          </a:gradFill>
          <a:ln w="38100" cmpd="sng"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/>
          <p:cNvGrpSpPr/>
          <p:nvPr/>
        </p:nvGrpSpPr>
        <p:grpSpPr>
          <a:xfrm>
            <a:off x="4937760" y="723574"/>
            <a:ext cx="1367681" cy="254770"/>
            <a:chOff x="4937760" y="364990"/>
            <a:chExt cx="1367681" cy="254770"/>
          </a:xfrm>
        </p:grpSpPr>
        <p:cxnSp>
          <p:nvCxnSpPr>
            <p:cNvPr id="90" name="Straight Connector 89"/>
            <p:cNvCxnSpPr/>
            <p:nvPr/>
          </p:nvCxnSpPr>
          <p:spPr>
            <a:xfrm flipH="1">
              <a:off x="4937760" y="364990"/>
              <a:ext cx="247907" cy="138360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5185668" y="364990"/>
              <a:ext cx="1119773" cy="0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6305441" y="364990"/>
              <a:ext cx="0" cy="175890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flipH="1">
              <a:off x="4988560" y="540880"/>
              <a:ext cx="1316881" cy="78880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 flipV="1">
              <a:off x="4937760" y="503350"/>
              <a:ext cx="50800" cy="116410"/>
            </a:xfrm>
            <a:prstGeom prst="line">
              <a:avLst/>
            </a:prstGeom>
            <a:ln w="38100" cmpd="sng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2" name="Oval 101"/>
          <p:cNvSpPr/>
          <p:nvPr/>
        </p:nvSpPr>
        <p:spPr>
          <a:xfrm>
            <a:off x="379839" y="2241807"/>
            <a:ext cx="181437" cy="17566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678532" y="2137135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Bantu</a:t>
            </a:r>
            <a:endParaRPr lang="en-US" dirty="0"/>
          </a:p>
        </p:txBody>
      </p:sp>
      <p:sp>
        <p:nvSpPr>
          <p:cNvPr id="104" name="TextBox 103"/>
          <p:cNvSpPr txBox="1"/>
          <p:nvPr/>
        </p:nvSpPr>
        <p:spPr>
          <a:xfrm>
            <a:off x="313859" y="2573434"/>
            <a:ext cx="151747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P-Bantu</a:t>
            </a:r>
          </a:p>
          <a:p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bʊ́dì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13859" y="3433720"/>
            <a:ext cx="1517471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khombo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3859" y="3986230"/>
            <a:ext cx="1517471" cy="70788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pene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(~*-</a:t>
            </a:r>
            <a:r>
              <a:rPr lang="en-US" sz="2000" dirty="0" err="1" smtClean="0">
                <a:latin typeface="Calibri"/>
                <a:cs typeface="Calibri"/>
              </a:rPr>
              <a:t>pembe</a:t>
            </a:r>
            <a:r>
              <a:rPr lang="en-US" sz="2000" dirty="0" smtClean="0">
                <a:latin typeface="Calibri"/>
                <a:cs typeface="Calibri"/>
              </a:rPr>
              <a:t>?)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00663" y="6137551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539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104" grpId="0" animBg="1"/>
      <p:bldP spid="105" grpId="0" animBg="1"/>
      <p:bldP spid="10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1" y="0"/>
            <a:ext cx="1752855" cy="929533"/>
          </a:xfrm>
        </p:spPr>
        <p:txBody>
          <a:bodyPr>
            <a:normAutofit/>
          </a:bodyPr>
          <a:lstStyle/>
          <a:p>
            <a:r>
              <a:rPr lang="en-US" dirty="0" smtClean="0"/>
              <a:t>‘Goat’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80402" y="995509"/>
            <a:ext cx="181437" cy="17566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333" y="884313"/>
            <a:ext cx="13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Khoe-Kwadi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919" y="1426123"/>
            <a:ext cx="206178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&lt; Tswana </a:t>
            </a:r>
            <a:r>
              <a:rPr lang="en-US" sz="2000" i="1" dirty="0" err="1" smtClean="0">
                <a:latin typeface="Calibri"/>
                <a:cs typeface="Calibri"/>
              </a:rPr>
              <a:t>pódi</a:t>
            </a:r>
            <a:endParaRPr lang="en-US" sz="2000" i="1" dirty="0" smtClean="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0919" y="1915979"/>
            <a:ext cx="2061782" cy="7078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&lt; SW-Bantu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khombo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80402" y="5492976"/>
            <a:ext cx="197931" cy="16495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3693" y="3477331"/>
            <a:ext cx="5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Kx’a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17344" y="3605664"/>
            <a:ext cx="181437" cy="1756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22050" y="5378955"/>
            <a:ext cx="53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Tuu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30919" y="2757972"/>
            <a:ext cx="2061782" cy="400110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&lt; </a:t>
            </a:r>
            <a:r>
              <a:rPr lang="en-US" sz="2000" dirty="0" err="1" smtClean="0">
                <a:latin typeface="Calibri"/>
                <a:cs typeface="Calibri"/>
              </a:rPr>
              <a:t>Yeyi</a:t>
            </a:r>
            <a:r>
              <a:rPr lang="en-US" sz="2000" dirty="0" smtClean="0">
                <a:latin typeface="Calibri"/>
                <a:cs typeface="Calibri"/>
              </a:rPr>
              <a:t> </a:t>
            </a:r>
            <a:r>
              <a:rPr lang="en-US" sz="2000" i="1" dirty="0" err="1" smtClean="0">
                <a:latin typeface="Calibri"/>
                <a:cs typeface="Calibri"/>
              </a:rPr>
              <a:t>impèné</a:t>
            </a:r>
            <a:endParaRPr lang="en-US" sz="2000" i="1" dirty="0" smtClean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0402" y="3999768"/>
            <a:ext cx="206178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&lt; Tswana </a:t>
            </a:r>
            <a:r>
              <a:rPr lang="en-US" sz="2000" i="1" dirty="0" err="1" smtClean="0">
                <a:latin typeface="Calibri"/>
                <a:cs typeface="Calibri"/>
              </a:rPr>
              <a:t>pódi</a:t>
            </a:r>
            <a:endParaRPr lang="en-US" sz="2000" i="1" dirty="0" smtClean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0402" y="4489624"/>
            <a:ext cx="2061782" cy="70788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&lt; SW-Bantu </a:t>
            </a:r>
            <a:br>
              <a:rPr lang="en-US" sz="2000" dirty="0" smtClean="0">
                <a:latin typeface="Calibri"/>
                <a:cs typeface="Calibri"/>
              </a:rPr>
            </a:br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khombo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3908" y="5814267"/>
            <a:ext cx="206178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&lt; Tswana </a:t>
            </a:r>
            <a:r>
              <a:rPr lang="en-US" sz="2000" i="1" dirty="0" err="1" smtClean="0">
                <a:latin typeface="Calibri"/>
                <a:cs typeface="Calibri"/>
              </a:rPr>
              <a:t>pódi</a:t>
            </a:r>
            <a:endParaRPr lang="en-US" sz="2000" i="1" dirty="0" smtClean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834" y="995509"/>
            <a:ext cx="5383402" cy="4752748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4058573" y="2069167"/>
            <a:ext cx="2513295" cy="2420457"/>
            <a:chOff x="4058573" y="2069167"/>
            <a:chExt cx="2513295" cy="2420457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4058573" y="3158082"/>
              <a:ext cx="888090" cy="124179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058573" y="2069167"/>
              <a:ext cx="888090" cy="1088915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946663" y="2069167"/>
              <a:ext cx="1625205" cy="16873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603850" y="2237897"/>
              <a:ext cx="968018" cy="2251727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4946663" y="4399878"/>
              <a:ext cx="657187" cy="8974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 rot="1326592">
            <a:off x="3187216" y="1227188"/>
            <a:ext cx="1888589" cy="673763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33162" y="1383142"/>
            <a:ext cx="577259" cy="47955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83074" y="5748287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61121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7" grpId="0" animBg="1"/>
      <p:bldP spid="22" grpId="0" animBg="1"/>
      <p:bldP spid="23" grpId="0" animBg="1"/>
      <p:bldP spid="24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7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996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distribution of the root *</a:t>
            </a:r>
            <a:r>
              <a:rPr lang="en-US" dirty="0" err="1" smtClean="0">
                <a:latin typeface="Times New Roman"/>
                <a:cs typeface="Times New Roman"/>
              </a:rPr>
              <a:t>guu</a:t>
            </a:r>
            <a:r>
              <a:rPr lang="en-US" dirty="0" smtClean="0">
                <a:latin typeface="Times New Roman"/>
                <a:cs typeface="Times New Roman"/>
              </a:rPr>
              <a:t> for ‘sheep’ in the languages of southern Africa supports introduction of this domesticate before the arrival of the Bantu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likely introduction of dogs with the earliest herders, i.e., speakers of </a:t>
            </a:r>
            <a:r>
              <a:rPr lang="en-US" dirty="0" err="1" smtClean="0">
                <a:latin typeface="Times New Roman"/>
                <a:cs typeface="Times New Roman"/>
              </a:rPr>
              <a:t>Khoe-Kwadi</a:t>
            </a:r>
            <a:r>
              <a:rPr lang="en-US" dirty="0" smtClean="0">
                <a:latin typeface="Times New Roman"/>
                <a:cs typeface="Times New Roman"/>
              </a:rPr>
              <a:t>, but no borrowing of </a:t>
            </a:r>
            <a:r>
              <a:rPr lang="en-US" dirty="0" err="1" smtClean="0">
                <a:latin typeface="Times New Roman"/>
                <a:cs typeface="Times New Roman"/>
              </a:rPr>
              <a:t>Khoe-Kwadi</a:t>
            </a:r>
            <a:r>
              <a:rPr lang="en-US" dirty="0" smtClean="0">
                <a:latin typeface="Times New Roman"/>
                <a:cs typeface="Times New Roman"/>
              </a:rPr>
              <a:t> forms by Non-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“</a:t>
            </a:r>
            <a:r>
              <a:rPr lang="en-US" dirty="0" err="1" smtClean="0">
                <a:latin typeface="Times New Roman"/>
                <a:cs typeface="Times New Roman"/>
              </a:rPr>
              <a:t>Khoisan</a:t>
            </a:r>
            <a:r>
              <a:rPr lang="en-US" dirty="0" smtClean="0">
                <a:latin typeface="Times New Roman"/>
                <a:cs typeface="Times New Roman"/>
              </a:rPr>
              <a:t>” or Bantu speakers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possible pre-Bantu introduction of cattle, but multiple forms in </a:t>
            </a:r>
            <a:r>
              <a:rPr lang="en-US" dirty="0" err="1" smtClean="0">
                <a:latin typeface="Times New Roman"/>
                <a:cs typeface="Times New Roman"/>
              </a:rPr>
              <a:t>Khoe-Kwadi</a:t>
            </a:r>
            <a:r>
              <a:rPr lang="en-US" dirty="0" smtClean="0">
                <a:latin typeface="Times New Roman"/>
                <a:cs typeface="Times New Roman"/>
              </a:rPr>
              <a:t>, plus possibility of deriving them from Bantu *</a:t>
            </a:r>
            <a:r>
              <a:rPr lang="en-US" dirty="0" err="1" smtClean="0">
                <a:latin typeface="Times New Roman"/>
                <a:cs typeface="Times New Roman"/>
              </a:rPr>
              <a:t>gombe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introduction of goats clearly linked to Bantu, widespread borrowing of the Bantu root *</a:t>
            </a:r>
            <a:r>
              <a:rPr lang="en-US" dirty="0" err="1" smtClean="0">
                <a:latin typeface="Times New Roman"/>
                <a:cs typeface="Times New Roman"/>
              </a:rPr>
              <a:t>b</a:t>
            </a:r>
            <a:r>
              <a:rPr lang="en-US" dirty="0" err="1">
                <a:latin typeface="Times New Roman"/>
                <a:cs typeface="Times New Roman"/>
              </a:rPr>
              <a:t>ʊ</a:t>
            </a:r>
            <a:r>
              <a:rPr lang="en-US" dirty="0" err="1" smtClean="0">
                <a:latin typeface="Times New Roman"/>
                <a:cs typeface="Times New Roman"/>
              </a:rPr>
              <a:t>di</a:t>
            </a:r>
            <a:r>
              <a:rPr lang="en-US" dirty="0" smtClean="0">
                <a:latin typeface="Times New Roman"/>
                <a:cs typeface="Times New Roman"/>
              </a:rPr>
              <a:t> into southern African “</a:t>
            </a:r>
            <a:r>
              <a:rPr lang="en-US" dirty="0" err="1" smtClean="0">
                <a:latin typeface="Times New Roman"/>
                <a:cs typeface="Times New Roman"/>
              </a:rPr>
              <a:t>Khoisan</a:t>
            </a:r>
            <a:r>
              <a:rPr lang="en-US" dirty="0" smtClean="0">
                <a:latin typeface="Times New Roman"/>
                <a:cs typeface="Times New Roman"/>
              </a:rPr>
              <a:t>” languages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793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978370"/>
              </p:ext>
            </p:extLst>
          </p:nvPr>
        </p:nvGraphicFramePr>
        <p:xfrm>
          <a:off x="148097" y="826691"/>
          <a:ext cx="4546582" cy="5120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7575"/>
                <a:gridCol w="621455"/>
                <a:gridCol w="1267552"/>
              </a:tblGrid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CATTLE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goe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DOG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ʔarigu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SHEEP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guu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KRAAL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*!</a:t>
                      </a:r>
                      <a:r>
                        <a:rPr lang="en-US" dirty="0" err="1" smtClean="0"/>
                        <a:t>hhara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TO CASTRATE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tVbi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TO CHURN (SHAKE)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nǁubu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TO FENCE IN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ǁaun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TO</a:t>
                      </a:r>
                      <a:r>
                        <a:rPr lang="en-US" baseline="0" dirty="0" smtClean="0"/>
                        <a:t> HERD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guude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TO MILK INTO VESSEL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ǀqx’ao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BULL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KK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*ǁoo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CALF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nǀaun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CATTLE_2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KK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goma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DOG_2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KalK</a:t>
                      </a:r>
                      <a:endParaRPr lang="en-US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ʔaba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/>
                        <a:t>TO MILK INTO MOUTH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KalK</a:t>
                      </a:r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*</a:t>
                      </a:r>
                      <a:r>
                        <a:rPr lang="en-US" dirty="0" err="1" smtClean="0"/>
                        <a:t>tsxom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65613" y="212448"/>
            <a:ext cx="6462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latin typeface="Times New Roman"/>
                <a:cs typeface="Times New Roman"/>
              </a:rPr>
              <a:t>Khoe-Kwadi</a:t>
            </a:r>
            <a:r>
              <a:rPr lang="en-US" sz="2600" dirty="0" smtClean="0">
                <a:latin typeface="Times New Roman"/>
                <a:cs typeface="Times New Roman"/>
              </a:rPr>
              <a:t> reconstructions related to herding</a:t>
            </a:r>
            <a:endParaRPr lang="en-US" sz="2600" dirty="0"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3215" y="3348512"/>
            <a:ext cx="447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&lt; </a:t>
            </a:r>
            <a:r>
              <a:rPr lang="en-US" dirty="0" err="1" smtClean="0">
                <a:latin typeface="Times New Roman"/>
                <a:cs typeface="Times New Roman"/>
              </a:rPr>
              <a:t>Juǀ’hoan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r>
              <a:rPr lang="en-US" dirty="0" err="1">
                <a:latin typeface="Times New Roman"/>
                <a:cs typeface="Times New Roman"/>
              </a:rPr>
              <a:t>nǁàbù</a:t>
            </a:r>
            <a:r>
              <a:rPr lang="en-US" dirty="0">
                <a:latin typeface="Times New Roman"/>
                <a:cs typeface="Times New Roman"/>
              </a:rPr>
              <a:t> ‘to shake’ (Di 255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&lt; East !</a:t>
            </a:r>
            <a:r>
              <a:rPr lang="en-US" dirty="0" err="1" smtClean="0">
                <a:latin typeface="Times New Roman"/>
                <a:cs typeface="Times New Roman"/>
              </a:rPr>
              <a:t>Xoon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r>
              <a:rPr lang="en-US" dirty="0" err="1" smtClean="0">
                <a:latin typeface="Times New Roman"/>
                <a:cs typeface="Times New Roman"/>
              </a:rPr>
              <a:t>nǁṵhbu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dirty="0" err="1" smtClean="0">
                <a:latin typeface="Times New Roman"/>
                <a:cs typeface="Times New Roman"/>
              </a:rPr>
              <a:t>sV</a:t>
            </a:r>
            <a:r>
              <a:rPr lang="en-US" dirty="0" smtClean="0">
                <a:latin typeface="Times New Roman"/>
                <a:cs typeface="Times New Roman"/>
              </a:rPr>
              <a:t> ‘to shake (of liquids)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in a container to clean it out’ (T 125)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43215" y="1602898"/>
            <a:ext cx="425128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&lt; </a:t>
            </a:r>
            <a:r>
              <a:rPr lang="en-US" dirty="0" err="1" smtClean="0">
                <a:latin typeface="Times New Roman"/>
                <a:cs typeface="Times New Roman"/>
              </a:rPr>
              <a:t>Juǀ’hoan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r>
              <a:rPr lang="en-US" dirty="0" err="1">
                <a:latin typeface="Times New Roman"/>
                <a:cs typeface="Times New Roman"/>
              </a:rPr>
              <a:t>ǁàùn</a:t>
            </a:r>
            <a:r>
              <a:rPr lang="en-US" dirty="0">
                <a:latin typeface="Times New Roman"/>
                <a:cs typeface="Times New Roman"/>
              </a:rPr>
              <a:t> ‘to cover with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   branches</a:t>
            </a:r>
            <a:r>
              <a:rPr lang="en-US" dirty="0">
                <a:latin typeface="Times New Roman"/>
                <a:cs typeface="Times New Roman"/>
              </a:rPr>
              <a:t>’ (Di 329) 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&lt; East !</a:t>
            </a:r>
            <a:r>
              <a:rPr lang="en-US" dirty="0" err="1" smtClean="0">
                <a:latin typeface="Times New Roman"/>
                <a:cs typeface="Times New Roman"/>
              </a:rPr>
              <a:t>Xoon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r>
              <a:rPr lang="en-US" dirty="0" err="1" smtClean="0">
                <a:latin typeface="Times New Roman"/>
                <a:cs typeface="Times New Roman"/>
              </a:rPr>
              <a:t>gǁxàùn</a:t>
            </a:r>
            <a:r>
              <a:rPr lang="en-US" dirty="0" smtClean="0">
                <a:latin typeface="Times New Roman"/>
                <a:cs typeface="Times New Roman"/>
              </a:rPr>
              <a:t> ‘to make a bush fence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with </a:t>
            </a:r>
            <a:r>
              <a:rPr lang="en-US" dirty="0" err="1" smtClean="0">
                <a:latin typeface="Times New Roman"/>
                <a:cs typeface="Times New Roman"/>
              </a:rPr>
              <a:t>hookthorn</a:t>
            </a:r>
            <a:r>
              <a:rPr lang="en-US" dirty="0" smtClean="0">
                <a:latin typeface="Times New Roman"/>
                <a:cs typeface="Times New Roman"/>
              </a:rPr>
              <a:t>; cover something with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bushes (to hide it)’ (T 112)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18297" y="5525682"/>
            <a:ext cx="44073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&lt; East !</a:t>
            </a:r>
            <a:r>
              <a:rPr lang="en-US" dirty="0" err="1" smtClean="0">
                <a:latin typeface="Times New Roman"/>
                <a:cs typeface="Times New Roman"/>
              </a:rPr>
              <a:t>Xoon</a:t>
            </a:r>
            <a:r>
              <a:rPr lang="en-US" dirty="0" smtClean="0">
                <a:latin typeface="Times New Roman"/>
                <a:cs typeface="Times New Roman"/>
              </a:rPr>
              <a:t>: </a:t>
            </a:r>
            <a:r>
              <a:rPr lang="en-US" dirty="0" err="1" smtClean="0">
                <a:latin typeface="Times New Roman"/>
                <a:cs typeface="Times New Roman"/>
              </a:rPr>
              <a:t>tshxòm</a:t>
            </a:r>
            <a:r>
              <a:rPr lang="en-US" dirty="0" smtClean="0">
                <a:latin typeface="Times New Roman"/>
                <a:cs typeface="Times New Roman"/>
              </a:rPr>
              <a:t> ‘to wring moisture out’</a:t>
            </a:r>
          </a:p>
          <a:p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(T 166)</a:t>
            </a:r>
            <a:endParaRPr lang="en-US" dirty="0"/>
          </a:p>
        </p:txBody>
      </p:sp>
      <p:cxnSp>
        <p:nvCxnSpPr>
          <p:cNvPr id="12" name="Straight Connector 11"/>
          <p:cNvCxnSpPr>
            <a:endCxn id="9" idx="1"/>
          </p:cNvCxnSpPr>
          <p:nvPr/>
        </p:nvCxnSpPr>
        <p:spPr>
          <a:xfrm flipV="1">
            <a:off x="4294213" y="2341562"/>
            <a:ext cx="449002" cy="487078"/>
          </a:xfrm>
          <a:prstGeom prst="line">
            <a:avLst/>
          </a:prstGeom>
          <a:ln w="38100" cmpd="sng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77250" y="3229717"/>
            <a:ext cx="598833" cy="451211"/>
          </a:xfrm>
          <a:prstGeom prst="line">
            <a:avLst/>
          </a:prstGeom>
          <a:ln w="38100" cmpd="sng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294213" y="5771861"/>
            <a:ext cx="598833" cy="175470"/>
          </a:xfrm>
          <a:prstGeom prst="line">
            <a:avLst/>
          </a:prstGeom>
          <a:ln w="38100" cmpd="sng"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47578" y="6305889"/>
            <a:ext cx="805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P=Proto-</a:t>
            </a:r>
            <a:r>
              <a:rPr lang="en-US" dirty="0" err="1" smtClean="0"/>
              <a:t>Khoe</a:t>
            </a:r>
            <a:r>
              <a:rPr lang="en-US" dirty="0" smtClean="0"/>
              <a:t>-</a:t>
            </a:r>
            <a:r>
              <a:rPr lang="en-US" dirty="0" err="1" smtClean="0"/>
              <a:t>Kwadi</a:t>
            </a:r>
            <a:r>
              <a:rPr lang="en-US" dirty="0" smtClean="0"/>
              <a:t>; K=Proto-</a:t>
            </a:r>
            <a:r>
              <a:rPr lang="en-US" dirty="0" err="1" smtClean="0"/>
              <a:t>Khoe</a:t>
            </a:r>
            <a:r>
              <a:rPr lang="en-US" dirty="0" smtClean="0"/>
              <a:t>; KK=Proto-</a:t>
            </a:r>
            <a:r>
              <a:rPr lang="en-US" dirty="0" err="1" smtClean="0"/>
              <a:t>Khoekhoe</a:t>
            </a:r>
            <a:r>
              <a:rPr lang="en-US" dirty="0" smtClean="0"/>
              <a:t>; </a:t>
            </a:r>
            <a:r>
              <a:rPr lang="en-US" dirty="0" err="1" smtClean="0"/>
              <a:t>KalK</a:t>
            </a:r>
            <a:r>
              <a:rPr lang="en-US" dirty="0" smtClean="0"/>
              <a:t>=Proto-Kalahari </a:t>
            </a:r>
            <a:r>
              <a:rPr lang="en-US" dirty="0" err="1" smtClean="0"/>
              <a:t>Khoe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7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492252" y="2035736"/>
            <a:ext cx="8208982" cy="4018029"/>
            <a:chOff x="223629" y="1182036"/>
            <a:chExt cx="9124938" cy="479110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629" y="1182036"/>
              <a:ext cx="5137421" cy="476776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0120" y="1211223"/>
              <a:ext cx="4008447" cy="4761914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1781128" y="1890608"/>
            <a:ext cx="0" cy="427706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2568" y="6020617"/>
            <a:ext cx="1133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Okavango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Basin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85403" y="6032490"/>
            <a:ext cx="97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East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Kalahari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4966" y="6020617"/>
            <a:ext cx="114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Southwest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Kalahari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95687" y="6032490"/>
            <a:ext cx="97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Central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Kalahari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5959" y="172715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60-70%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50825" y="172715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40-50%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83450" y="1723113"/>
            <a:ext cx="5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1600" dirty="0" smtClean="0"/>
              <a:t>50%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4109955" y="1727151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80%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310479" y="1743268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0%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122032" y="177954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30-55%</a:t>
            </a:r>
            <a:endParaRPr lang="en-US" dirty="0"/>
          </a:p>
        </p:txBody>
      </p:sp>
      <p:sp>
        <p:nvSpPr>
          <p:cNvPr id="29" name="Left Brace 28"/>
          <p:cNvSpPr/>
          <p:nvPr/>
        </p:nvSpPr>
        <p:spPr>
          <a:xfrm rot="5400000">
            <a:off x="2616301" y="-576297"/>
            <a:ext cx="585735" cy="4125945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 Brace 29"/>
          <p:cNvSpPr/>
          <p:nvPr/>
        </p:nvSpPr>
        <p:spPr>
          <a:xfrm rot="5400000">
            <a:off x="5502672" y="821903"/>
            <a:ext cx="636335" cy="138014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Left Brace 30"/>
          <p:cNvSpPr/>
          <p:nvPr/>
        </p:nvSpPr>
        <p:spPr>
          <a:xfrm rot="5400000">
            <a:off x="6940662" y="758784"/>
            <a:ext cx="636332" cy="150638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543555" y="680472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Times New Roman"/>
                <a:cs typeface="Times New Roman"/>
              </a:rPr>
              <a:t>Khoe</a:t>
            </a: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28603" y="640160"/>
            <a:ext cx="83433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Kx’a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08948" y="631360"/>
            <a:ext cx="704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Tuu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3223615" y="1890608"/>
            <a:ext cx="0" cy="427706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34650" y="1890608"/>
            <a:ext cx="0" cy="427706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095153" y="680472"/>
            <a:ext cx="35615" cy="5986476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91347" y="1894644"/>
            <a:ext cx="0" cy="427706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009738" y="1894644"/>
            <a:ext cx="0" cy="4277064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6248642" y="1779541"/>
            <a:ext cx="583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10%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33492" y="214864"/>
            <a:ext cx="6950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 smtClean="0">
                <a:latin typeface="Times New Roman"/>
                <a:cs typeface="Times New Roman"/>
              </a:rPr>
              <a:t>Khoe</a:t>
            </a:r>
            <a:r>
              <a:rPr lang="en-US" sz="2000" u="sng" dirty="0" smtClean="0">
                <a:latin typeface="Times New Roman"/>
                <a:cs typeface="Times New Roman"/>
              </a:rPr>
              <a:t> forms related to herding across Southern African “</a:t>
            </a:r>
            <a:r>
              <a:rPr lang="en-US" sz="2000" u="sng" dirty="0" err="1" smtClean="0">
                <a:latin typeface="Times New Roman"/>
                <a:cs typeface="Times New Roman"/>
              </a:rPr>
              <a:t>Khoisan</a:t>
            </a:r>
            <a:r>
              <a:rPr lang="en-US" sz="2000" u="sng" dirty="0" smtClean="0">
                <a:latin typeface="Times New Roman"/>
                <a:cs typeface="Times New Roman"/>
              </a:rPr>
              <a:t>”</a:t>
            </a:r>
            <a:endParaRPr lang="en-US" sz="2000" u="sng" dirty="0">
              <a:latin typeface="Times New Roman"/>
              <a:cs typeface="Times New Roman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75987" y="3974289"/>
            <a:ext cx="199901" cy="184604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975987" y="2148873"/>
            <a:ext cx="199901" cy="184604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466023" y="4325663"/>
            <a:ext cx="199901" cy="149467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466023" y="2148874"/>
            <a:ext cx="199901" cy="21767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936008" y="3134203"/>
            <a:ext cx="199901" cy="268613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406614" y="3456883"/>
            <a:ext cx="199901" cy="23634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881579" y="3609283"/>
            <a:ext cx="199901" cy="2211051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353993" y="3949631"/>
            <a:ext cx="199901" cy="187070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3826691" y="2952634"/>
            <a:ext cx="199901" cy="28677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4299662" y="2796810"/>
            <a:ext cx="199901" cy="302352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4772238" y="2863218"/>
            <a:ext cx="199901" cy="295711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5228702" y="4125227"/>
            <a:ext cx="199901" cy="169510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706571" y="4252969"/>
            <a:ext cx="199901" cy="156736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6177183" y="5248807"/>
            <a:ext cx="199901" cy="57152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662367" y="5375771"/>
            <a:ext cx="199901" cy="44456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7126359" y="4709674"/>
            <a:ext cx="199901" cy="111065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600657" y="3760342"/>
            <a:ext cx="199901" cy="205999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936008" y="2148875"/>
            <a:ext cx="199901" cy="9853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406614" y="2148875"/>
            <a:ext cx="199901" cy="1308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881579" y="2142805"/>
            <a:ext cx="199901" cy="146647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3353993" y="2131599"/>
            <a:ext cx="199901" cy="181803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3826691" y="2129729"/>
            <a:ext cx="199901" cy="82290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299662" y="2148874"/>
            <a:ext cx="199901" cy="647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772238" y="2142804"/>
            <a:ext cx="199901" cy="7204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706571" y="2142805"/>
            <a:ext cx="205745" cy="2124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228702" y="2146476"/>
            <a:ext cx="199901" cy="19787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177183" y="2148875"/>
            <a:ext cx="199901" cy="30934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6662367" y="2146476"/>
            <a:ext cx="199901" cy="322132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130685" y="2129730"/>
            <a:ext cx="199901" cy="25799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603087" y="2131599"/>
            <a:ext cx="197472" cy="162874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8149919" y="3267182"/>
            <a:ext cx="551315" cy="161509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8083083" y="2952633"/>
            <a:ext cx="221290" cy="18156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8085102" y="3322289"/>
            <a:ext cx="221290" cy="18156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8286733" y="3241178"/>
            <a:ext cx="629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 New Roman"/>
                <a:cs typeface="Times New Roman"/>
              </a:rPr>
              <a:t>Khoe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79032" y="2889074"/>
            <a:ext cx="651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Other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262720" y="6171708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North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42031" y="6171708"/>
            <a:ext cx="72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South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133173" y="6171708"/>
            <a:ext cx="864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Central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5022268" y="614974"/>
            <a:ext cx="3112961" cy="60638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2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llLa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r="23993" b="6847"/>
          <a:stretch/>
        </p:blipFill>
        <p:spPr>
          <a:xfrm>
            <a:off x="1393537" y="419835"/>
            <a:ext cx="6244467" cy="60191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529" y="1219193"/>
            <a:ext cx="497797" cy="325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327" y="3784394"/>
            <a:ext cx="497797" cy="325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4" y="4695364"/>
            <a:ext cx="497797" cy="325618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2984202" y="1236834"/>
            <a:ext cx="2360639" cy="1335266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09401" y="2575609"/>
            <a:ext cx="935440" cy="652724"/>
          </a:xfrm>
          <a:prstGeom prst="ellipse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44841" y="1931705"/>
            <a:ext cx="935440" cy="1490679"/>
          </a:xfrm>
          <a:prstGeom prst="ellipse">
            <a:avLst/>
          </a:prstGeom>
          <a:noFill/>
          <a:ln w="12700" cmpd="sng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984202" y="2572100"/>
            <a:ext cx="1727341" cy="3105001"/>
          </a:xfrm>
          <a:custGeom>
            <a:avLst/>
            <a:gdLst>
              <a:gd name="connsiteX0" fmla="*/ 138032 w 1727341"/>
              <a:gd name="connsiteY0" fmla="*/ 956132 h 3105001"/>
              <a:gd name="connsiteX1" fmla="*/ 85113 w 1727341"/>
              <a:gd name="connsiteY1" fmla="*/ 1273672 h 3105001"/>
              <a:gd name="connsiteX2" fmla="*/ 790702 w 1727341"/>
              <a:gd name="connsiteY2" fmla="*/ 3055429 h 3105001"/>
              <a:gd name="connsiteX3" fmla="*/ 1725608 w 1727341"/>
              <a:gd name="connsiteY3" fmla="*/ 2455630 h 3105001"/>
              <a:gd name="connsiteX4" fmla="*/ 543746 w 1727341"/>
              <a:gd name="connsiteY4" fmla="*/ 850285 h 3105001"/>
              <a:gd name="connsiteX5" fmla="*/ 1372814 w 1727341"/>
              <a:gd name="connsiteY5" fmla="*/ 338691 h 3105001"/>
              <a:gd name="connsiteX6" fmla="*/ 1214056 w 1727341"/>
              <a:gd name="connsiteY6" fmla="*/ 21150 h 3105001"/>
              <a:gd name="connsiteX7" fmla="*/ 138032 w 1727341"/>
              <a:gd name="connsiteY7" fmla="*/ 956132 h 310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7341" h="3105001">
                <a:moveTo>
                  <a:pt x="138032" y="956132"/>
                </a:moveTo>
                <a:cubicBezTo>
                  <a:pt x="-50125" y="1164886"/>
                  <a:pt x="-23665" y="923789"/>
                  <a:pt x="85113" y="1273672"/>
                </a:cubicBezTo>
                <a:cubicBezTo>
                  <a:pt x="193891" y="1623555"/>
                  <a:pt x="517286" y="2858436"/>
                  <a:pt x="790702" y="3055429"/>
                </a:cubicBezTo>
                <a:cubicBezTo>
                  <a:pt x="1064118" y="3252422"/>
                  <a:pt x="1766767" y="2823154"/>
                  <a:pt x="1725608" y="2455630"/>
                </a:cubicBezTo>
                <a:cubicBezTo>
                  <a:pt x="1684449" y="2088106"/>
                  <a:pt x="602545" y="1203108"/>
                  <a:pt x="543746" y="850285"/>
                </a:cubicBezTo>
                <a:cubicBezTo>
                  <a:pt x="484947" y="497462"/>
                  <a:pt x="1261096" y="476880"/>
                  <a:pt x="1372814" y="338691"/>
                </a:cubicBezTo>
                <a:cubicBezTo>
                  <a:pt x="1484532" y="200502"/>
                  <a:pt x="1413973" y="-78816"/>
                  <a:pt x="1214056" y="21150"/>
                </a:cubicBezTo>
                <a:cubicBezTo>
                  <a:pt x="1014139" y="121116"/>
                  <a:pt x="326189" y="747378"/>
                  <a:pt x="138032" y="956132"/>
                </a:cubicBezTo>
                <a:close/>
              </a:path>
            </a:pathLst>
          </a:custGeom>
          <a:noFill/>
          <a:ln w="28575" cmpd="sng">
            <a:solidFill>
              <a:schemeClr val="accent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435388"/>
            <a:ext cx="8229600" cy="689862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Charis SIL"/>
                <a:cs typeface="Charis SIL"/>
              </a:rPr>
              <a:t>Hypothetical </a:t>
            </a:r>
            <a:r>
              <a:rPr lang="en-US" sz="3400" dirty="0" err="1" smtClean="0">
                <a:latin typeface="Charis SIL"/>
                <a:cs typeface="Charis SIL"/>
              </a:rPr>
              <a:t>Khoe-Kwadi</a:t>
            </a:r>
            <a:r>
              <a:rPr lang="en-US" sz="3400" dirty="0" smtClean="0">
                <a:latin typeface="Charis SIL"/>
                <a:cs typeface="Charis SIL"/>
              </a:rPr>
              <a:t> migration </a:t>
            </a:r>
            <a:br>
              <a:rPr lang="en-US" sz="3400" dirty="0" smtClean="0">
                <a:latin typeface="Charis SIL"/>
                <a:cs typeface="Charis SIL"/>
              </a:rPr>
            </a:br>
            <a:r>
              <a:rPr lang="en-US" sz="3400" dirty="0" smtClean="0">
                <a:latin typeface="Charis SIL"/>
                <a:cs typeface="Charis SIL"/>
              </a:rPr>
              <a:t>into southern Africa</a:t>
            </a:r>
            <a:endParaRPr lang="en-US" sz="3400" dirty="0">
              <a:latin typeface="Charis SIL"/>
              <a:cs typeface="Charis SI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155247" y="1643474"/>
            <a:ext cx="5584371" cy="494125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flipH="1">
            <a:off x="2495370" y="5061947"/>
            <a:ext cx="1062388" cy="14298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557758" y="4546651"/>
            <a:ext cx="367686" cy="502596"/>
          </a:xfrm>
          <a:prstGeom prst="line">
            <a:avLst/>
          </a:prstGeom>
          <a:ln w="38100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578013" y="2764901"/>
            <a:ext cx="2518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roto </a:t>
            </a:r>
            <a:r>
              <a:rPr lang="en-US" sz="2400" dirty="0" err="1" smtClean="0">
                <a:latin typeface="Times New Roman"/>
                <a:cs typeface="Times New Roman"/>
              </a:rPr>
              <a:t>Khoe-Kwadi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49068" y="4085210"/>
            <a:ext cx="868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Kwadi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246721" y="3692462"/>
            <a:ext cx="740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Khoe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36" name="Straight Connector 35"/>
          <p:cNvCxnSpPr>
            <a:stCxn id="32" idx="2"/>
            <a:endCxn id="33" idx="0"/>
          </p:cNvCxnSpPr>
          <p:nvPr/>
        </p:nvCxnSpPr>
        <p:spPr>
          <a:xfrm flipH="1">
            <a:off x="5583292" y="3226566"/>
            <a:ext cx="1253840" cy="858644"/>
          </a:xfrm>
          <a:prstGeom prst="line">
            <a:avLst/>
          </a:prstGeom>
          <a:ln w="38100" cmpd="sng">
            <a:solidFill>
              <a:srgbClr val="008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2" idx="2"/>
          </p:cNvCxnSpPr>
          <p:nvPr/>
        </p:nvCxnSpPr>
        <p:spPr>
          <a:xfrm>
            <a:off x="6837132" y="3226566"/>
            <a:ext cx="716193" cy="504059"/>
          </a:xfrm>
          <a:prstGeom prst="line">
            <a:avLst/>
          </a:prstGeom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3874644" y="4404552"/>
            <a:ext cx="257238" cy="1928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62251" y="5348698"/>
            <a:ext cx="710460" cy="1104354"/>
          </a:xfrm>
          <a:custGeom>
            <a:avLst/>
            <a:gdLst>
              <a:gd name="connsiteX0" fmla="*/ 698500 w 726389"/>
              <a:gd name="connsiteY0" fmla="*/ 0 h 1087302"/>
              <a:gd name="connsiteX1" fmla="*/ 682625 w 726389"/>
              <a:gd name="connsiteY1" fmla="*/ 904875 h 1087302"/>
              <a:gd name="connsiteX2" fmla="*/ 285750 w 726389"/>
              <a:gd name="connsiteY2" fmla="*/ 1047750 h 1087302"/>
              <a:gd name="connsiteX3" fmla="*/ 0 w 726389"/>
              <a:gd name="connsiteY3" fmla="*/ 396875 h 1087302"/>
              <a:gd name="connsiteX4" fmla="*/ 0 w 726389"/>
              <a:gd name="connsiteY4" fmla="*/ 396875 h 1087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389" h="1087302">
                <a:moveTo>
                  <a:pt x="698500" y="0"/>
                </a:moveTo>
                <a:cubicBezTo>
                  <a:pt x="724958" y="365125"/>
                  <a:pt x="751417" y="730250"/>
                  <a:pt x="682625" y="904875"/>
                </a:cubicBezTo>
                <a:cubicBezTo>
                  <a:pt x="613833" y="1079500"/>
                  <a:pt x="399521" y="1132417"/>
                  <a:pt x="285750" y="1047750"/>
                </a:cubicBezTo>
                <a:cubicBezTo>
                  <a:pt x="171979" y="963083"/>
                  <a:pt x="0" y="396875"/>
                  <a:pt x="0" y="396875"/>
                </a:cubicBezTo>
                <a:lnTo>
                  <a:pt x="0" y="396875"/>
                </a:ln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206750" y="5335112"/>
            <a:ext cx="265961" cy="3798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4" idx="2"/>
          </p:cNvCxnSpPr>
          <p:nvPr/>
        </p:nvCxnSpPr>
        <p:spPr>
          <a:xfrm flipH="1">
            <a:off x="6837132" y="4092572"/>
            <a:ext cx="779693" cy="5048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007955" y="4597451"/>
            <a:ext cx="1238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Khoekhoe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02753" y="4077525"/>
            <a:ext cx="685800" cy="40779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715250" y="4551124"/>
            <a:ext cx="10675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Kalahari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err="1" smtClean="0">
                <a:latin typeface="Times New Roman"/>
                <a:cs typeface="Times New Roman"/>
              </a:rPr>
              <a:t>Khoe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7787" y="6453052"/>
            <a:ext cx="3586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haris SIL"/>
                <a:cs typeface="Charis SIL"/>
              </a:rPr>
              <a:t>Tom </a:t>
            </a:r>
            <a:r>
              <a:rPr lang="en-US" sz="1400" dirty="0" err="1" smtClean="0">
                <a:latin typeface="Charis SIL"/>
                <a:cs typeface="Charis SIL"/>
              </a:rPr>
              <a:t>Güldemann</a:t>
            </a:r>
            <a:r>
              <a:rPr lang="en-US" sz="1400" dirty="0" smtClean="0">
                <a:latin typeface="Charis SIL"/>
                <a:cs typeface="Charis SIL"/>
              </a:rPr>
              <a:t> (2008): A Linguist’s View</a:t>
            </a:r>
            <a:endParaRPr lang="en-US" sz="1400" dirty="0">
              <a:latin typeface="Charis SIL"/>
              <a:cs typeface="Charis SI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461769" y="5049247"/>
            <a:ext cx="76200" cy="299451"/>
          </a:xfrm>
          <a:prstGeom prst="line">
            <a:avLst/>
          </a:prstGeom>
          <a:ln w="38100" cmpd="sng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5886621" y="5569406"/>
            <a:ext cx="2094910" cy="658687"/>
            <a:chOff x="5650365" y="5451262"/>
            <a:chExt cx="2094910" cy="658687"/>
          </a:xfrm>
        </p:grpSpPr>
        <p:pic>
          <p:nvPicPr>
            <p:cNvPr id="31" name="Picture 30" descr="do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18914" y="5590096"/>
              <a:ext cx="536462" cy="4126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7039493" y="5541094"/>
              <a:ext cx="705782" cy="461665"/>
            </a:xfrm>
            <a:prstGeom prst="rect">
              <a:avLst/>
            </a:prstGeom>
          </p:spPr>
        </p:pic>
        <p:pic>
          <p:nvPicPr>
            <p:cNvPr id="39" name="Picture 38" descr="Sheep_ico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0365" y="5451262"/>
              <a:ext cx="658687" cy="658687"/>
            </a:xfrm>
            <a:prstGeom prst="rect">
              <a:avLst/>
            </a:prstGeom>
          </p:spPr>
        </p:pic>
      </p:grpSp>
      <p:sp>
        <p:nvSpPr>
          <p:cNvPr id="42" name="TextBox 41"/>
          <p:cNvSpPr txBox="1"/>
          <p:nvPr/>
        </p:nvSpPr>
        <p:spPr>
          <a:xfrm>
            <a:off x="8031919" y="5474572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5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0" grpId="0" animBg="1"/>
      <p:bldP spid="9" grpId="0" animBg="1"/>
      <p:bldP spid="37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7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996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multiple herding-related terms can be reconstructed for the Proto-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stage, and, to a lesser extent, for its daughter branches Proto-</a:t>
            </a:r>
            <a:r>
              <a:rPr lang="en-US" dirty="0" err="1" smtClean="0">
                <a:latin typeface="Times New Roman"/>
                <a:cs typeface="Times New Roman"/>
              </a:rPr>
              <a:t>Khoekhoe</a:t>
            </a:r>
            <a:r>
              <a:rPr lang="en-US" dirty="0" smtClean="0">
                <a:latin typeface="Times New Roman"/>
                <a:cs typeface="Times New Roman"/>
              </a:rPr>
              <a:t> and Proto-Kalahari 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endParaRPr lang="en-US" dirty="0" smtClean="0">
              <a:latin typeface="Times New Roman"/>
              <a:cs typeface="Times New Roman"/>
            </a:endParaRPr>
          </a:p>
          <a:p>
            <a:r>
              <a:rPr lang="en-US" dirty="0">
                <a:latin typeface="Times New Roman"/>
                <a:cs typeface="Times New Roman"/>
              </a:rPr>
              <a:t>reconstructed terms can sometimes be linked to Non-</a:t>
            </a:r>
            <a:r>
              <a:rPr lang="en-US" dirty="0" err="1">
                <a:latin typeface="Times New Roman"/>
                <a:cs typeface="Times New Roman"/>
              </a:rPr>
              <a:t>Khoe</a:t>
            </a:r>
            <a:r>
              <a:rPr lang="en-US" dirty="0">
                <a:latin typeface="Times New Roman"/>
                <a:cs typeface="Times New Roman"/>
              </a:rPr>
              <a:t> roots with a broader meaning (shake &gt; churn, cover with branches &gt; fence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borrowing into Non-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“</a:t>
            </a:r>
            <a:r>
              <a:rPr lang="en-US" dirty="0" err="1" smtClean="0">
                <a:latin typeface="Times New Roman"/>
                <a:cs typeface="Times New Roman"/>
              </a:rPr>
              <a:t>Khoisan</a:t>
            </a:r>
            <a:r>
              <a:rPr lang="en-US" dirty="0" smtClean="0">
                <a:latin typeface="Times New Roman"/>
                <a:cs typeface="Times New Roman"/>
              </a:rPr>
              <a:t>” languages, but not into Bantu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loss of inherited herding vocabulary in the 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languages of the Okavango and the Central Kalahari, retention in the southwest, in particular by and in contact with </a:t>
            </a:r>
            <a:r>
              <a:rPr lang="en-US" dirty="0" err="1" smtClean="0">
                <a:latin typeface="Times New Roman"/>
                <a:cs typeface="Times New Roman"/>
              </a:rPr>
              <a:t>Khoekhoe</a:t>
            </a:r>
            <a:r>
              <a:rPr lang="en-US" dirty="0" smtClean="0">
                <a:latin typeface="Times New Roman"/>
                <a:cs typeface="Times New Roman"/>
              </a:rPr>
              <a:t> pastoralists </a:t>
            </a:r>
          </a:p>
        </p:txBody>
      </p:sp>
    </p:spTree>
    <p:extLst>
      <p:ext uri="{BB962C8B-B14F-4D97-AF65-F5344CB8AC3E}">
        <p14:creationId xmlns:p14="http://schemas.microsoft.com/office/powerpoint/2010/main" val="40110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570" y="768057"/>
            <a:ext cx="3071032" cy="869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/>
                <a:cs typeface="Times New Roman"/>
              </a:rPr>
              <a:t>Agriculture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2" name="Picture 1" descr="Screen Shot 2016-08-26 at 12.18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13" y="1637090"/>
            <a:ext cx="6965948" cy="451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8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907034"/>
              </p:ext>
            </p:extLst>
          </p:nvPr>
        </p:nvGraphicFramePr>
        <p:xfrm>
          <a:off x="465613" y="1978027"/>
          <a:ext cx="7456737" cy="3291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1472"/>
                <a:gridCol w="1276190"/>
                <a:gridCol w="1559075"/>
              </a:tblGrid>
              <a:tr h="2112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CORN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KK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*!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hhoro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623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FIELD,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GARDEN; TO PLANT (</a:t>
                      </a:r>
                      <a:r>
                        <a:rPr lang="en-US" baseline="0" dirty="0" err="1" smtClean="0">
                          <a:latin typeface="Times New Roman"/>
                          <a:cs typeface="Times New Roman"/>
                        </a:rPr>
                        <a:t>vt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)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KK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*!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hhana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8531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TO CULTIVATE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KK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ǂaa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0943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FIELD, GARDEN; TO CULTIVATE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KalK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ǁha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(d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)a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12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FIELD, GARDEN, MILLET; TO CULTIVATE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KalK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khoba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HOE; TO CULTIVATE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KalK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ǁhao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127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TO HARVEST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KalK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khuan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FIELD,</a:t>
                      </a:r>
                      <a:r>
                        <a:rPr lang="en-US" baseline="0" dirty="0" smtClean="0">
                          <a:latin typeface="Times New Roman"/>
                          <a:cs typeface="Times New Roman"/>
                        </a:rPr>
                        <a:t> GARDEN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KHWE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tsara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1275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TO CULTIVATE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KHWE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*</a:t>
                      </a:r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tshaan</a:t>
                      </a:r>
                      <a:endParaRPr lang="en-US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5613" y="212448"/>
            <a:ext cx="5887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>
                <a:latin typeface="Times New Roman"/>
                <a:cs typeface="Times New Roman"/>
              </a:rPr>
              <a:t>Khoe</a:t>
            </a:r>
            <a:r>
              <a:rPr lang="en-US" sz="2600" dirty="0" smtClean="0">
                <a:latin typeface="Times New Roman"/>
                <a:cs typeface="Times New Roman"/>
              </a:rPr>
              <a:t> reconstructions related to agriculture</a:t>
            </a:r>
            <a:endParaRPr lang="en-US" sz="26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323" y="1105001"/>
            <a:ext cx="5935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&gt; no Proto-</a:t>
            </a:r>
            <a:r>
              <a:rPr lang="en-US" sz="2000" dirty="0" err="1" smtClean="0">
                <a:latin typeface="Times New Roman"/>
                <a:cs typeface="Times New Roman"/>
              </a:rPr>
              <a:t>Khoe</a:t>
            </a:r>
            <a:r>
              <a:rPr lang="en-US" sz="2000" dirty="0" smtClean="0">
                <a:latin typeface="Times New Roman"/>
                <a:cs typeface="Times New Roman"/>
              </a:rPr>
              <a:t>-</a:t>
            </a:r>
            <a:r>
              <a:rPr lang="en-US" sz="2000" dirty="0" err="1" smtClean="0">
                <a:latin typeface="Times New Roman"/>
                <a:cs typeface="Times New Roman"/>
              </a:rPr>
              <a:t>Kwadi</a:t>
            </a:r>
            <a:r>
              <a:rPr lang="en-US" sz="2000" dirty="0" smtClean="0">
                <a:latin typeface="Times New Roman"/>
                <a:cs typeface="Times New Roman"/>
              </a:rPr>
              <a:t> or Proto-</a:t>
            </a:r>
            <a:r>
              <a:rPr lang="en-US" sz="2000" dirty="0" err="1" smtClean="0">
                <a:latin typeface="Times New Roman"/>
                <a:cs typeface="Times New Roman"/>
              </a:rPr>
              <a:t>Khoe</a:t>
            </a:r>
            <a:r>
              <a:rPr lang="en-US" sz="2000" dirty="0" smtClean="0">
                <a:latin typeface="Times New Roman"/>
                <a:cs typeface="Times New Roman"/>
              </a:rPr>
              <a:t> reconstructions!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3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llLa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r="23993" b="6847"/>
          <a:stretch/>
        </p:blipFill>
        <p:spPr>
          <a:xfrm>
            <a:off x="510891" y="433407"/>
            <a:ext cx="6244467" cy="6019187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Freeform 1"/>
          <p:cNvSpPr/>
          <p:nvPr/>
        </p:nvSpPr>
        <p:spPr>
          <a:xfrm>
            <a:off x="1652936" y="982842"/>
            <a:ext cx="3827124" cy="2457019"/>
          </a:xfrm>
          <a:custGeom>
            <a:avLst/>
            <a:gdLst>
              <a:gd name="connsiteX0" fmla="*/ 472038 w 3827124"/>
              <a:gd name="connsiteY0" fmla="*/ 276848 h 2550041"/>
              <a:gd name="connsiteX1" fmla="*/ 104440 w 3827124"/>
              <a:gd name="connsiteY1" fmla="*/ 728059 h 2550041"/>
              <a:gd name="connsiteX2" fmla="*/ 154567 w 3827124"/>
              <a:gd name="connsiteY2" fmla="*/ 2081694 h 2550041"/>
              <a:gd name="connsiteX3" fmla="*/ 1792049 w 3827124"/>
              <a:gd name="connsiteY3" fmla="*/ 2064983 h 2550041"/>
              <a:gd name="connsiteX4" fmla="*/ 2527245 w 3827124"/>
              <a:gd name="connsiteY4" fmla="*/ 2549618 h 2550041"/>
              <a:gd name="connsiteX5" fmla="*/ 3813838 w 3827124"/>
              <a:gd name="connsiteY5" fmla="*/ 2115118 h 2550041"/>
              <a:gd name="connsiteX6" fmla="*/ 3112060 w 3827124"/>
              <a:gd name="connsiteY6" fmla="*/ 577655 h 2550041"/>
              <a:gd name="connsiteX7" fmla="*/ 1775340 w 3827124"/>
              <a:gd name="connsiteY7" fmla="*/ 9463 h 2550041"/>
              <a:gd name="connsiteX8" fmla="*/ 472038 w 3827124"/>
              <a:gd name="connsiteY8" fmla="*/ 276848 h 2550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7124" h="2550041">
                <a:moveTo>
                  <a:pt x="472038" y="276848"/>
                </a:moveTo>
                <a:cubicBezTo>
                  <a:pt x="193555" y="396614"/>
                  <a:pt x="157352" y="427251"/>
                  <a:pt x="104440" y="728059"/>
                </a:cubicBezTo>
                <a:cubicBezTo>
                  <a:pt x="51528" y="1028867"/>
                  <a:pt x="-126701" y="1858873"/>
                  <a:pt x="154567" y="2081694"/>
                </a:cubicBezTo>
                <a:cubicBezTo>
                  <a:pt x="435835" y="2304515"/>
                  <a:pt x="1396603" y="1986996"/>
                  <a:pt x="1792049" y="2064983"/>
                </a:cubicBezTo>
                <a:cubicBezTo>
                  <a:pt x="2187495" y="2142970"/>
                  <a:pt x="2190280" y="2541262"/>
                  <a:pt x="2527245" y="2549618"/>
                </a:cubicBezTo>
                <a:cubicBezTo>
                  <a:pt x="2864210" y="2557974"/>
                  <a:pt x="3716369" y="2443779"/>
                  <a:pt x="3813838" y="2115118"/>
                </a:cubicBezTo>
                <a:cubicBezTo>
                  <a:pt x="3911307" y="1786458"/>
                  <a:pt x="3451810" y="928598"/>
                  <a:pt x="3112060" y="577655"/>
                </a:cubicBezTo>
                <a:cubicBezTo>
                  <a:pt x="2772310" y="226712"/>
                  <a:pt x="2215344" y="65168"/>
                  <a:pt x="1775340" y="9463"/>
                </a:cubicBezTo>
                <a:cubicBezTo>
                  <a:pt x="1335336" y="-46242"/>
                  <a:pt x="750521" y="157082"/>
                  <a:pt x="472038" y="276848"/>
                </a:cubicBez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227768" y="1500899"/>
            <a:ext cx="768614" cy="651750"/>
          </a:xfrm>
          <a:prstGeom prst="ellipse">
            <a:avLst/>
          </a:pr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1786955" y="995326"/>
            <a:ext cx="3879980" cy="2366970"/>
          </a:xfrm>
          <a:custGeom>
            <a:avLst/>
            <a:gdLst>
              <a:gd name="connsiteX0" fmla="*/ 521818 w 3879980"/>
              <a:gd name="connsiteY0" fmla="*/ 873227 h 2366970"/>
              <a:gd name="connsiteX1" fmla="*/ 3839 w 3879980"/>
              <a:gd name="connsiteY1" fmla="*/ 655977 h 2366970"/>
              <a:gd name="connsiteX2" fmla="*/ 789162 w 3879980"/>
              <a:gd name="connsiteY2" fmla="*/ 4227 h 2366970"/>
              <a:gd name="connsiteX3" fmla="*/ 3412475 w 3879980"/>
              <a:gd name="connsiteY3" fmla="*/ 1006919 h 2366970"/>
              <a:gd name="connsiteX4" fmla="*/ 3830200 w 3879980"/>
              <a:gd name="connsiteY4" fmla="*/ 1959477 h 2366970"/>
              <a:gd name="connsiteX5" fmla="*/ 2810951 w 3879980"/>
              <a:gd name="connsiteY5" fmla="*/ 2360554 h 2366970"/>
              <a:gd name="connsiteX6" fmla="*/ 3028168 w 3879980"/>
              <a:gd name="connsiteY6" fmla="*/ 1675381 h 2366970"/>
              <a:gd name="connsiteX7" fmla="*/ 2927914 w 3879980"/>
              <a:gd name="connsiteY7" fmla="*/ 1357862 h 2366970"/>
              <a:gd name="connsiteX8" fmla="*/ 2326390 w 3879980"/>
              <a:gd name="connsiteY8" fmla="*/ 1224169 h 2366970"/>
              <a:gd name="connsiteX9" fmla="*/ 1257014 w 3879980"/>
              <a:gd name="connsiteY9" fmla="*/ 990208 h 2366970"/>
              <a:gd name="connsiteX10" fmla="*/ 521818 w 3879980"/>
              <a:gd name="connsiteY10" fmla="*/ 873227 h 236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9980" h="2366970">
                <a:moveTo>
                  <a:pt x="521818" y="873227"/>
                </a:moveTo>
                <a:cubicBezTo>
                  <a:pt x="312956" y="817522"/>
                  <a:pt x="-40718" y="800810"/>
                  <a:pt x="3839" y="655977"/>
                </a:cubicBezTo>
                <a:cubicBezTo>
                  <a:pt x="48396" y="511144"/>
                  <a:pt x="221056" y="-54263"/>
                  <a:pt x="789162" y="4227"/>
                </a:cubicBezTo>
                <a:cubicBezTo>
                  <a:pt x="1357268" y="62717"/>
                  <a:pt x="2905635" y="681044"/>
                  <a:pt x="3412475" y="1006919"/>
                </a:cubicBezTo>
                <a:cubicBezTo>
                  <a:pt x="3919315" y="1332794"/>
                  <a:pt x="3930454" y="1733871"/>
                  <a:pt x="3830200" y="1959477"/>
                </a:cubicBezTo>
                <a:cubicBezTo>
                  <a:pt x="3729946" y="2185083"/>
                  <a:pt x="2944623" y="2407903"/>
                  <a:pt x="2810951" y="2360554"/>
                </a:cubicBezTo>
                <a:cubicBezTo>
                  <a:pt x="2677279" y="2313205"/>
                  <a:pt x="3008674" y="1842496"/>
                  <a:pt x="3028168" y="1675381"/>
                </a:cubicBezTo>
                <a:cubicBezTo>
                  <a:pt x="3047662" y="1508266"/>
                  <a:pt x="3044877" y="1433064"/>
                  <a:pt x="2927914" y="1357862"/>
                </a:cubicBezTo>
                <a:cubicBezTo>
                  <a:pt x="2810951" y="1282660"/>
                  <a:pt x="2326390" y="1224169"/>
                  <a:pt x="2326390" y="1224169"/>
                </a:cubicBezTo>
                <a:lnTo>
                  <a:pt x="1257014" y="990208"/>
                </a:lnTo>
                <a:cubicBezTo>
                  <a:pt x="961822" y="928932"/>
                  <a:pt x="730680" y="928932"/>
                  <a:pt x="521818" y="873227"/>
                </a:cubicBezTo>
                <a:close/>
              </a:path>
            </a:pathLst>
          </a:custGeom>
          <a:noFill/>
          <a:ln w="28575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175361" y="1636903"/>
            <a:ext cx="2567315" cy="1693946"/>
          </a:xfrm>
          <a:custGeom>
            <a:avLst/>
            <a:gdLst>
              <a:gd name="connsiteX0" fmla="*/ 1880066 w 2567315"/>
              <a:gd name="connsiteY0" fmla="*/ 356987 h 1693946"/>
              <a:gd name="connsiteX1" fmla="*/ 1387095 w 2567315"/>
              <a:gd name="connsiteY1" fmla="*/ 482323 h 1693946"/>
              <a:gd name="connsiteX2" fmla="*/ 451284 w 2567315"/>
              <a:gd name="connsiteY2" fmla="*/ 56179 h 1693946"/>
              <a:gd name="connsiteX3" fmla="*/ 58577 w 2567315"/>
              <a:gd name="connsiteY3" fmla="*/ 22756 h 1693946"/>
              <a:gd name="connsiteX4" fmla="*/ 91999 w 2567315"/>
              <a:gd name="connsiteY4" fmla="*/ 223294 h 1693946"/>
              <a:gd name="connsiteX5" fmla="*/ 902478 w 2567315"/>
              <a:gd name="connsiteY5" fmla="*/ 1359679 h 1693946"/>
              <a:gd name="connsiteX6" fmla="*/ 1855000 w 2567315"/>
              <a:gd name="connsiteY6" fmla="*/ 1693910 h 1693946"/>
              <a:gd name="connsiteX7" fmla="*/ 2490014 w 2567315"/>
              <a:gd name="connsiteY7" fmla="*/ 1376391 h 1693946"/>
              <a:gd name="connsiteX8" fmla="*/ 2490014 w 2567315"/>
              <a:gd name="connsiteY8" fmla="*/ 707929 h 1693946"/>
              <a:gd name="connsiteX9" fmla="*/ 1880066 w 2567315"/>
              <a:gd name="connsiteY9" fmla="*/ 356987 h 1693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67315" h="1693946">
                <a:moveTo>
                  <a:pt x="1880066" y="356987"/>
                </a:moveTo>
                <a:cubicBezTo>
                  <a:pt x="1696246" y="319386"/>
                  <a:pt x="1625225" y="532458"/>
                  <a:pt x="1387095" y="482323"/>
                </a:cubicBezTo>
                <a:cubicBezTo>
                  <a:pt x="1148965" y="432188"/>
                  <a:pt x="672704" y="132773"/>
                  <a:pt x="451284" y="56179"/>
                </a:cubicBezTo>
                <a:cubicBezTo>
                  <a:pt x="229864" y="-20415"/>
                  <a:pt x="118458" y="-5096"/>
                  <a:pt x="58577" y="22756"/>
                </a:cubicBezTo>
                <a:cubicBezTo>
                  <a:pt x="-1304" y="50608"/>
                  <a:pt x="-48651" y="474"/>
                  <a:pt x="91999" y="223294"/>
                </a:cubicBezTo>
                <a:cubicBezTo>
                  <a:pt x="232649" y="446114"/>
                  <a:pt x="608644" y="1114576"/>
                  <a:pt x="902478" y="1359679"/>
                </a:cubicBezTo>
                <a:cubicBezTo>
                  <a:pt x="1196311" y="1604782"/>
                  <a:pt x="1590411" y="1691125"/>
                  <a:pt x="1855000" y="1693910"/>
                </a:cubicBezTo>
                <a:cubicBezTo>
                  <a:pt x="2119589" y="1696695"/>
                  <a:pt x="2384178" y="1540721"/>
                  <a:pt x="2490014" y="1376391"/>
                </a:cubicBezTo>
                <a:cubicBezTo>
                  <a:pt x="2595850" y="1212061"/>
                  <a:pt x="2590279" y="877830"/>
                  <a:pt x="2490014" y="707929"/>
                </a:cubicBezTo>
                <a:cubicBezTo>
                  <a:pt x="2389749" y="538028"/>
                  <a:pt x="2063886" y="394588"/>
                  <a:pt x="1880066" y="356987"/>
                </a:cubicBezTo>
                <a:close/>
              </a:path>
            </a:pathLst>
          </a:custGeom>
          <a:noFill/>
          <a:ln w="28575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784309" y="1915034"/>
            <a:ext cx="12355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*</a:t>
            </a:r>
            <a:r>
              <a:rPr lang="en-US" sz="1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ǁhao</a:t>
            </a:r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‘HOE’</a:t>
            </a:r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4309" y="2299343"/>
            <a:ext cx="228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*</a:t>
            </a:r>
            <a:r>
              <a:rPr lang="en-US" sz="1600" dirty="0" err="1" smtClean="0">
                <a:solidFill>
                  <a:srgbClr val="FF6600"/>
                </a:solidFill>
                <a:latin typeface="Times New Roman"/>
                <a:cs typeface="Times New Roman"/>
              </a:rPr>
              <a:t>ǁha</a:t>
            </a:r>
            <a:r>
              <a:rPr lang="en-US" sz="16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(d)a ‘FIELD, </a:t>
            </a:r>
          </a:p>
          <a:p>
            <a:r>
              <a:rPr lang="en-US" sz="1600" dirty="0" smtClean="0">
                <a:solidFill>
                  <a:srgbClr val="FF6600"/>
                </a:solidFill>
                <a:latin typeface="Times New Roman"/>
                <a:cs typeface="Times New Roman"/>
              </a:rPr>
              <a:t>GARDEN; CULTIVATE’</a:t>
            </a:r>
            <a:endParaRPr lang="en-US" sz="16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55358" y="2935436"/>
            <a:ext cx="2283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*</a:t>
            </a:r>
            <a:r>
              <a:rPr lang="en-US" sz="16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khoba</a:t>
            </a:r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‘FIELD, </a:t>
            </a:r>
          </a:p>
          <a:p>
            <a:r>
              <a:rPr lang="en-US" sz="16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GARDEN; CULTIVATE’</a:t>
            </a:r>
            <a:endParaRPr lang="en-US" sz="16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55358" y="3587186"/>
            <a:ext cx="23721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*</a:t>
            </a:r>
            <a:r>
              <a:rPr lang="en-US" sz="16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tsara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‘FIELD, GARDEN’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*</a:t>
            </a:r>
            <a:r>
              <a:rPr lang="en-US" sz="16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tshaan</a:t>
            </a:r>
            <a:r>
              <a:rPr lang="en-US" sz="16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‘TO CULTIVATE’</a:t>
            </a:r>
            <a:endParaRPr lang="en-US" sz="1600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45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6" grpId="0" animBg="1"/>
      <p:bldP spid="18" grpId="0" animBg="1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7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7996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no Proto-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vocabulary related to agriculture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probable introduction by Bantu only after split between </a:t>
            </a:r>
            <a:r>
              <a:rPr lang="en-US" dirty="0" err="1" smtClean="0">
                <a:latin typeface="Times New Roman"/>
                <a:cs typeface="Times New Roman"/>
              </a:rPr>
              <a:t>Khoekhoe</a:t>
            </a:r>
            <a:r>
              <a:rPr lang="en-US" dirty="0" smtClean="0">
                <a:latin typeface="Times New Roman"/>
                <a:cs typeface="Times New Roman"/>
              </a:rPr>
              <a:t> and Kalahari 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branches</a:t>
            </a:r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latin typeface="Times New Roman"/>
                <a:cs typeface="Times New Roman"/>
              </a:rPr>
              <a:t>no extensive vocabulary related to gardening and crop farming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possible exception: </a:t>
            </a:r>
            <a:r>
              <a:rPr lang="en-US" dirty="0" err="1" smtClean="0">
                <a:latin typeface="Times New Roman"/>
                <a:cs typeface="Times New Roman"/>
              </a:rPr>
              <a:t>Khwe</a:t>
            </a:r>
            <a:r>
              <a:rPr lang="en-US" dirty="0" smtClean="0">
                <a:latin typeface="Times New Roman"/>
                <a:cs typeface="Times New Roman"/>
              </a:rPr>
              <a:t> foragers of the Okavango who practice a mixed subsistence strategy (</a:t>
            </a:r>
            <a:r>
              <a:rPr lang="en-US" dirty="0" err="1" smtClean="0">
                <a:latin typeface="Times New Roman"/>
                <a:cs typeface="Times New Roman"/>
              </a:rPr>
              <a:t>gardening+foraging</a:t>
            </a:r>
            <a:r>
              <a:rPr lang="en-US" dirty="0" smtClean="0">
                <a:latin typeface="Times New Roman"/>
                <a:cs typeface="Times New Roman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884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57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Conclusion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8158"/>
            <a:ext cx="82296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pre-Bantu introduction of pastoralism in southern Africa, probably sheep-centered; lexical influence on Non-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“</a:t>
            </a:r>
            <a:r>
              <a:rPr lang="en-US" dirty="0" err="1" smtClean="0">
                <a:latin typeface="Times New Roman"/>
                <a:cs typeface="Times New Roman"/>
              </a:rPr>
              <a:t>Khoisan</a:t>
            </a:r>
            <a:r>
              <a:rPr lang="en-US" dirty="0" smtClean="0">
                <a:latin typeface="Times New Roman"/>
                <a:cs typeface="Times New Roman"/>
              </a:rPr>
              <a:t>” languages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introduction of crop farming and agro-pastoralism by Bantu speakers; development of a limited agriculture-related vocabulary in the 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languages; partial overlap with Non-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“</a:t>
            </a:r>
            <a:r>
              <a:rPr lang="en-US" dirty="0" err="1" smtClean="0">
                <a:latin typeface="Times New Roman"/>
                <a:cs typeface="Times New Roman"/>
              </a:rPr>
              <a:t>Khoisan</a:t>
            </a:r>
            <a:r>
              <a:rPr lang="en-US" dirty="0" smtClean="0">
                <a:latin typeface="Times New Roman"/>
                <a:cs typeface="Times New Roman"/>
              </a:rPr>
              <a:t>”, direction of borrowing not always clear</a:t>
            </a:r>
          </a:p>
          <a:p>
            <a:r>
              <a:rPr lang="en-US" dirty="0">
                <a:latin typeface="Times New Roman"/>
                <a:cs typeface="Times New Roman"/>
              </a:rPr>
              <a:t>l</a:t>
            </a:r>
            <a:r>
              <a:rPr lang="en-US" dirty="0" smtClean="0">
                <a:latin typeface="Times New Roman"/>
                <a:cs typeface="Times New Roman"/>
              </a:rPr>
              <a:t>oss of pastoral subsistence pattern by all </a:t>
            </a:r>
            <a:r>
              <a:rPr lang="en-US" dirty="0" err="1" smtClean="0">
                <a:latin typeface="Times New Roman"/>
                <a:cs typeface="Times New Roman"/>
              </a:rPr>
              <a:t>Khoe</a:t>
            </a:r>
            <a:r>
              <a:rPr lang="en-US" dirty="0" smtClean="0">
                <a:latin typeface="Times New Roman"/>
                <a:cs typeface="Times New Roman"/>
              </a:rPr>
              <a:t> speakers, except the </a:t>
            </a:r>
            <a:r>
              <a:rPr lang="en-US" dirty="0" err="1" smtClean="0">
                <a:latin typeface="Times New Roman"/>
                <a:cs typeface="Times New Roman"/>
              </a:rPr>
              <a:t>Khoekhoe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dirty="0" smtClean="0">
                <a:latin typeface="Times New Roman"/>
                <a:cs typeface="Times New Roman"/>
              </a:rPr>
              <a:t>no adoption of crop farming, with small-scale gardening only found among the </a:t>
            </a:r>
            <a:r>
              <a:rPr lang="en-US" dirty="0" err="1" smtClean="0">
                <a:latin typeface="Times New Roman"/>
                <a:cs typeface="Times New Roman"/>
              </a:rPr>
              <a:t>Khwe</a:t>
            </a:r>
            <a:r>
              <a:rPr lang="en-US" dirty="0" smtClean="0">
                <a:latin typeface="Times New Roman"/>
                <a:cs typeface="Times New Roman"/>
              </a:rPr>
              <a:t> of the Okavango</a:t>
            </a:r>
          </a:p>
        </p:txBody>
      </p:sp>
    </p:spTree>
    <p:extLst>
      <p:ext uri="{BB962C8B-B14F-4D97-AF65-F5344CB8AC3E}">
        <p14:creationId xmlns:p14="http://schemas.microsoft.com/office/powerpoint/2010/main" val="327651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50" y="435388"/>
            <a:ext cx="8229600" cy="689862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Charis SIL"/>
                <a:cs typeface="Charis SIL"/>
              </a:rPr>
              <a:t>The Bantu expansion</a:t>
            </a:r>
            <a:endParaRPr lang="en-US" sz="3400" dirty="0">
              <a:latin typeface="Charis SIL"/>
              <a:cs typeface="Charis SI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155247" y="1643474"/>
            <a:ext cx="5584371" cy="494125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3676796" y="4208948"/>
            <a:ext cx="643914" cy="1240531"/>
          </a:xfrm>
          <a:custGeom>
            <a:avLst/>
            <a:gdLst>
              <a:gd name="connsiteX0" fmla="*/ 531585 w 643914"/>
              <a:gd name="connsiteY0" fmla="*/ 0 h 1004240"/>
              <a:gd name="connsiteX1" fmla="*/ 605416 w 643914"/>
              <a:gd name="connsiteY1" fmla="*/ 664571 h 1004240"/>
              <a:gd name="connsiteX2" fmla="*/ 0 w 643914"/>
              <a:gd name="connsiteY2" fmla="*/ 1004240 h 100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3914" h="1004240">
                <a:moveTo>
                  <a:pt x="531585" y="0"/>
                </a:moveTo>
                <a:cubicBezTo>
                  <a:pt x="612799" y="248599"/>
                  <a:pt x="694013" y="497198"/>
                  <a:pt x="605416" y="664571"/>
                </a:cubicBezTo>
                <a:cubicBezTo>
                  <a:pt x="516819" y="831944"/>
                  <a:pt x="0" y="1004240"/>
                  <a:pt x="0" y="1004240"/>
                </a:cubicBezTo>
              </a:path>
            </a:pathLst>
          </a:custGeom>
          <a:ln w="38100" cmpd="sng">
            <a:solidFill>
              <a:srgbClr val="8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flipH="1">
            <a:off x="3027080" y="4077525"/>
            <a:ext cx="45719" cy="884603"/>
          </a:xfrm>
          <a:custGeom>
            <a:avLst/>
            <a:gdLst>
              <a:gd name="connsiteX0" fmla="*/ 0 w 0"/>
              <a:gd name="connsiteY0" fmla="*/ 0 h 753180"/>
              <a:gd name="connsiteX1" fmla="*/ 0 w 0"/>
              <a:gd name="connsiteY1" fmla="*/ 753180 h 75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53180">
                <a:moveTo>
                  <a:pt x="0" y="0"/>
                </a:moveTo>
                <a:lnTo>
                  <a:pt x="0" y="753180"/>
                </a:lnTo>
              </a:path>
            </a:pathLst>
          </a:custGeom>
          <a:ln w="38100" cmpd="sng">
            <a:solidFill>
              <a:srgbClr val="80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60582" y="3428829"/>
            <a:ext cx="1329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SW-Bantu</a:t>
            </a:r>
            <a:endParaRPr lang="en-US" sz="20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39618" y="4796333"/>
            <a:ext cx="1424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East-Bantu</a:t>
            </a:r>
            <a:endParaRPr lang="en-US" sz="20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874907" y="4078538"/>
            <a:ext cx="2257682" cy="555399"/>
            <a:chOff x="5874907" y="4078538"/>
            <a:chExt cx="2257682" cy="555399"/>
          </a:xfrm>
        </p:grpSpPr>
        <p:pic>
          <p:nvPicPr>
            <p:cNvPr id="44" name="Picture 43" descr="goat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57" b="89714" l="9714" r="9714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689" y="4124358"/>
              <a:ext cx="509579" cy="50957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5874907" y="4078538"/>
              <a:ext cx="705782" cy="461665"/>
            </a:xfrm>
            <a:prstGeom prst="rect">
              <a:avLst/>
            </a:prstGeom>
          </p:spPr>
        </p:pic>
        <p:pic>
          <p:nvPicPr>
            <p:cNvPr id="46" name="Picture 45" descr="dog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0268" y="4184788"/>
              <a:ext cx="536462" cy="41266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4549" y="4078538"/>
              <a:ext cx="468040" cy="5189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237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4570" y="1165683"/>
            <a:ext cx="3071032" cy="869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latin typeface="Times New Roman"/>
                <a:cs typeface="Times New Roman"/>
              </a:rPr>
              <a:t>Domesticates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276" y="2563733"/>
            <a:ext cx="2383223" cy="229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499" y="2563733"/>
            <a:ext cx="1894816" cy="2296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233" y="2563733"/>
            <a:ext cx="2349043" cy="229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1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0905"/>
            <a:ext cx="8229600" cy="1143000"/>
          </a:xfrm>
        </p:spPr>
        <p:txBody>
          <a:bodyPr/>
          <a:lstStyle/>
          <a:p>
            <a:r>
              <a:rPr lang="en-US" dirty="0" smtClean="0"/>
              <a:t>‘Fat-tailed </a:t>
            </a:r>
            <a:r>
              <a:rPr lang="en-US" dirty="0"/>
              <a:t>s</a:t>
            </a:r>
            <a:r>
              <a:rPr lang="en-US" dirty="0" smtClean="0"/>
              <a:t>heep’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0908" y="2596011"/>
            <a:ext cx="264407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Rock art of fat-tailed sheep in </a:t>
            </a:r>
          </a:p>
          <a:p>
            <a:r>
              <a:rPr lang="en-US" sz="1600" dirty="0" err="1" smtClean="0"/>
              <a:t>Mazowe</a:t>
            </a:r>
            <a:r>
              <a:rPr lang="en-US" sz="1600" dirty="0" smtClean="0"/>
              <a:t>, Zimbabwe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77504" y="1362839"/>
            <a:ext cx="509019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first attested domesticate to reach southern Africa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Falls </a:t>
            </a:r>
            <a:r>
              <a:rPr lang="en-US" dirty="0" err="1" smtClean="0"/>
              <a:t>rockshelter</a:t>
            </a:r>
            <a:r>
              <a:rPr lang="en-US" dirty="0" smtClean="0"/>
              <a:t> (Namibia, 2200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Toteng</a:t>
            </a:r>
            <a:r>
              <a:rPr lang="en-US" dirty="0" smtClean="0"/>
              <a:t> (Botswana, 2200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Blombos</a:t>
            </a:r>
            <a:r>
              <a:rPr lang="en-US" dirty="0" smtClean="0"/>
              <a:t> (South Africa, 1900 BP)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Spoegriver</a:t>
            </a:r>
            <a:r>
              <a:rPr lang="en-US" dirty="0" smtClean="0"/>
              <a:t> (South Africa, 1850 BP)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72574" y="6584386"/>
            <a:ext cx="432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(cf. Blench 2010, https://</a:t>
            </a:r>
            <a:r>
              <a:rPr lang="en-US" sz="1400" dirty="0" err="1" smtClean="0"/>
              <a:t>www.wdl.org</a:t>
            </a:r>
            <a:r>
              <a:rPr lang="en-US" sz="1400" dirty="0" smtClean="0"/>
              <a:t>/en/item/11266/ ) </a:t>
            </a:r>
            <a:endParaRPr lang="en-US" sz="1400" dirty="0"/>
          </a:p>
        </p:txBody>
      </p:sp>
      <p:pic>
        <p:nvPicPr>
          <p:cNvPr id="2" name="Picture 1" descr="Screen Shot 2016-08-24 at 19.29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08" y="1153098"/>
            <a:ext cx="2164370" cy="14429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921" y="3407002"/>
            <a:ext cx="2014321" cy="244149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90921" y="5932655"/>
            <a:ext cx="2690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Fat-tailed sheep in SW-Angola</a:t>
            </a:r>
          </a:p>
        </p:txBody>
      </p:sp>
      <p:pic>
        <p:nvPicPr>
          <p:cNvPr id="3" name="Picture 2" descr="Screen Shot 2016-08-24 at 19.39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0" y="3407002"/>
            <a:ext cx="3747335" cy="25230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4380" y="5950296"/>
            <a:ext cx="4305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Historical sketch of </a:t>
            </a:r>
            <a:r>
              <a:rPr lang="en-US" sz="1600" dirty="0" err="1" smtClean="0"/>
              <a:t>Khoekhoe</a:t>
            </a:r>
            <a:r>
              <a:rPr lang="en-US" sz="1600" dirty="0" smtClean="0"/>
              <a:t> herders with sheep</a:t>
            </a:r>
          </a:p>
        </p:txBody>
      </p:sp>
    </p:spTree>
    <p:extLst>
      <p:ext uri="{BB962C8B-B14F-4D97-AF65-F5344CB8AC3E}">
        <p14:creationId xmlns:p14="http://schemas.microsoft.com/office/powerpoint/2010/main" val="352942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8-24 at 19.17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51" y="812253"/>
            <a:ext cx="6996244" cy="4799678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113617" y="843478"/>
            <a:ext cx="6824234" cy="4757597"/>
          </a:xfrm>
          <a:custGeom>
            <a:avLst/>
            <a:gdLst>
              <a:gd name="connsiteX0" fmla="*/ 6824234 w 6824234"/>
              <a:gd name="connsiteY0" fmla="*/ 625501 h 4757597"/>
              <a:gd name="connsiteX1" fmla="*/ 5118176 w 6824234"/>
              <a:gd name="connsiteY1" fmla="*/ 4700733 h 4757597"/>
              <a:gd name="connsiteX2" fmla="*/ 3487942 w 6824234"/>
              <a:gd name="connsiteY2" fmla="*/ 4757597 h 4757597"/>
              <a:gd name="connsiteX3" fmla="*/ 1687102 w 6824234"/>
              <a:gd name="connsiteY3" fmla="*/ 3866732 h 4757597"/>
              <a:gd name="connsiteX4" fmla="*/ 1108938 w 6824234"/>
              <a:gd name="connsiteY4" fmla="*/ 2350367 h 4757597"/>
              <a:gd name="connsiteX5" fmla="*/ 0 w 6824234"/>
              <a:gd name="connsiteY5" fmla="*/ 303273 h 4757597"/>
              <a:gd name="connsiteX6" fmla="*/ 1156329 w 6824234"/>
              <a:gd name="connsiteY6" fmla="*/ 0 h 4757597"/>
              <a:gd name="connsiteX7" fmla="*/ 6824234 w 6824234"/>
              <a:gd name="connsiteY7" fmla="*/ 625501 h 475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24234" h="4757597">
                <a:moveTo>
                  <a:pt x="6824234" y="625501"/>
                </a:moveTo>
                <a:lnTo>
                  <a:pt x="5118176" y="4700733"/>
                </a:lnTo>
                <a:lnTo>
                  <a:pt x="3487942" y="4757597"/>
                </a:lnTo>
                <a:lnTo>
                  <a:pt x="1687102" y="3866732"/>
                </a:lnTo>
                <a:lnTo>
                  <a:pt x="1108938" y="2350367"/>
                </a:lnTo>
                <a:lnTo>
                  <a:pt x="0" y="303273"/>
                </a:lnTo>
                <a:lnTo>
                  <a:pt x="1156329" y="0"/>
                </a:lnTo>
                <a:lnTo>
                  <a:pt x="6824234" y="625501"/>
                </a:ln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1453"/>
            <a:ext cx="188614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‘Sheep’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20458" y="2118874"/>
            <a:ext cx="181437" cy="17566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44239" y="2112153"/>
            <a:ext cx="181437" cy="175665"/>
          </a:xfrm>
          <a:prstGeom prst="ellipse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19487" y="2112153"/>
            <a:ext cx="181437" cy="1756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957287" y="2118874"/>
            <a:ext cx="199041" cy="17566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4239" y="2402815"/>
            <a:ext cx="1741904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P-</a:t>
            </a:r>
            <a:r>
              <a:rPr lang="en-US" sz="2000" dirty="0" err="1" smtClean="0">
                <a:latin typeface="Calibri"/>
                <a:cs typeface="Calibri"/>
              </a:rPr>
              <a:t>Khoe</a:t>
            </a:r>
            <a:r>
              <a:rPr lang="en-US" sz="2000" dirty="0" smtClean="0">
                <a:latin typeface="Calibri"/>
                <a:cs typeface="Calibri"/>
              </a:rPr>
              <a:t>-</a:t>
            </a:r>
            <a:r>
              <a:rPr lang="en-US" sz="2000" dirty="0" err="1" smtClean="0">
                <a:latin typeface="Calibri"/>
                <a:cs typeface="Calibri"/>
              </a:rPr>
              <a:t>Kwadi</a:t>
            </a:r>
            <a:endParaRPr lang="en-US" sz="20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latin typeface="Calibri"/>
                <a:cs typeface="Calibri"/>
              </a:rPr>
              <a:t>guu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8233" y="5601075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18875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78" y="3376087"/>
            <a:ext cx="4510098" cy="2339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887" y="3497023"/>
            <a:ext cx="3291571" cy="2267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1887" y="462379"/>
            <a:ext cx="3147454" cy="2809575"/>
          </a:xfrm>
          <a:prstGeom prst="rect">
            <a:avLst/>
          </a:prstGeom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20905"/>
            <a:ext cx="2052918" cy="1143000"/>
          </a:xfrm>
        </p:spPr>
        <p:txBody>
          <a:bodyPr/>
          <a:lstStyle/>
          <a:p>
            <a:r>
              <a:rPr lang="en-US" dirty="0" smtClean="0"/>
              <a:t>‘Dog’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40671" y="1383104"/>
            <a:ext cx="450636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Ø"/>
            </a:pPr>
            <a:r>
              <a:rPr lang="en-US" dirty="0" smtClean="0"/>
              <a:t>remains hard to distinguish from jackal and</a:t>
            </a:r>
          </a:p>
          <a:p>
            <a:r>
              <a:rPr lang="en-US" dirty="0"/>
              <a:t> </a:t>
            </a:r>
            <a:r>
              <a:rPr lang="en-US" dirty="0" smtClean="0"/>
              <a:t>     African wild dog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Diamant</a:t>
            </a:r>
            <a:r>
              <a:rPr lang="en-US" dirty="0"/>
              <a:t> (Limpopo, South Africa, 1400 BP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Basutswe</a:t>
            </a:r>
            <a:r>
              <a:rPr lang="en-US" dirty="0" smtClean="0"/>
              <a:t> (Botswana, 1300 BP)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Western Cape (South Africa, ca. 1000 BP)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no representation in rock 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61906" y="5901556"/>
            <a:ext cx="1511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(cf. Mitchell 2015)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989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802512" cy="797569"/>
          </a:xfrm>
        </p:spPr>
        <p:txBody>
          <a:bodyPr/>
          <a:lstStyle/>
          <a:p>
            <a:r>
              <a:rPr lang="en-US" dirty="0" smtClean="0"/>
              <a:t>‘Dog’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446" y="2530183"/>
            <a:ext cx="151747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P-Bantu</a:t>
            </a:r>
          </a:p>
          <a:p>
            <a:r>
              <a:rPr lang="en-US" sz="2000" dirty="0" smtClean="0">
                <a:latin typeface="Calibri"/>
                <a:cs typeface="Calibri"/>
              </a:rPr>
              <a:t>*-</a:t>
            </a:r>
            <a:r>
              <a:rPr lang="en-US" sz="2000" dirty="0" err="1" smtClean="0">
                <a:latin typeface="Calibri"/>
                <a:cs typeface="Calibri"/>
              </a:rPr>
              <a:t>bʊ́à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8446" y="3397053"/>
            <a:ext cx="2061781" cy="1323439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latin typeface="Calibri"/>
                <a:cs typeface="Calibri"/>
              </a:rPr>
              <a:t>kuro</a:t>
            </a:r>
            <a:r>
              <a:rPr lang="en-US" sz="2000" dirty="0" smtClean="0">
                <a:latin typeface="Calibri"/>
                <a:cs typeface="Calibri"/>
              </a:rPr>
              <a:t> &lt;</a:t>
            </a:r>
          </a:p>
          <a:p>
            <a:r>
              <a:rPr lang="en-US" sz="2000" dirty="0" smtClean="0">
                <a:latin typeface="Calibri"/>
                <a:cs typeface="Calibri"/>
              </a:rPr>
              <a:t>P-West Rift Southern Cushitic *</a:t>
            </a:r>
            <a:r>
              <a:rPr lang="en-US" sz="2000" dirty="0" err="1" smtClean="0">
                <a:latin typeface="Calibri"/>
                <a:cs typeface="Calibri"/>
              </a:rPr>
              <a:t>gwihhira</a:t>
            </a:r>
            <a:r>
              <a:rPr lang="en-US" sz="2000" dirty="0" smtClean="0">
                <a:latin typeface="Calibri"/>
                <a:cs typeface="Calibri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280402" y="2182061"/>
            <a:ext cx="181437" cy="175665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8333" y="884313"/>
            <a:ext cx="7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Bantu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145" y="797900"/>
            <a:ext cx="6294965" cy="533124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482145" y="797569"/>
            <a:ext cx="5160771" cy="5331572"/>
            <a:chOff x="2482145" y="797569"/>
            <a:chExt cx="5160771" cy="5331572"/>
          </a:xfrm>
        </p:grpSpPr>
        <p:cxnSp>
          <p:nvCxnSpPr>
            <p:cNvPr id="10" name="Straight Connector 9"/>
            <p:cNvCxnSpPr/>
            <p:nvPr/>
          </p:nvCxnSpPr>
          <p:spPr>
            <a:xfrm flipH="1" flipV="1">
              <a:off x="2970985" y="3311345"/>
              <a:ext cx="2483381" cy="281779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2482145" y="884313"/>
              <a:ext cx="488840" cy="242703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482145" y="797900"/>
              <a:ext cx="3731976" cy="8641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214121" y="797569"/>
              <a:ext cx="771096" cy="812743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85217" y="1610312"/>
              <a:ext cx="657699" cy="124742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314066" y="1735054"/>
              <a:ext cx="328850" cy="3504129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454366" y="5239183"/>
              <a:ext cx="1859700" cy="889958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 24"/>
          <p:cNvSpPr/>
          <p:nvPr/>
        </p:nvSpPr>
        <p:spPr>
          <a:xfrm rot="18180167">
            <a:off x="6680993" y="494222"/>
            <a:ext cx="782435" cy="126833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00663" y="6137551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6637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51" y="0"/>
            <a:ext cx="1423145" cy="929533"/>
          </a:xfrm>
        </p:spPr>
        <p:txBody>
          <a:bodyPr/>
          <a:lstStyle/>
          <a:p>
            <a:r>
              <a:rPr lang="en-US" dirty="0" smtClean="0"/>
              <a:t>‘Dog’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80402" y="995509"/>
            <a:ext cx="181437" cy="17566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78333" y="884313"/>
            <a:ext cx="130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Khoe-Kwadi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919" y="1426123"/>
            <a:ext cx="2061782" cy="1015663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latin typeface="Calibri"/>
                <a:cs typeface="Calibri"/>
              </a:rPr>
              <a:t>ʔari</a:t>
            </a:r>
            <a:r>
              <a:rPr lang="en-US" sz="2000" dirty="0" smtClean="0">
                <a:latin typeface="Calibri"/>
                <a:cs typeface="Calibri"/>
              </a:rPr>
              <a:t>(-</a:t>
            </a:r>
            <a:r>
              <a:rPr lang="en-US" sz="2000" dirty="0" err="1" smtClean="0">
                <a:latin typeface="Calibri"/>
                <a:cs typeface="Calibri"/>
              </a:rPr>
              <a:t>gu</a:t>
            </a:r>
            <a:r>
              <a:rPr lang="en-US" sz="2000" dirty="0" smtClean="0">
                <a:latin typeface="Calibri"/>
                <a:cs typeface="Calibri"/>
              </a:rPr>
              <a:t>) &gt;</a:t>
            </a:r>
          </a:p>
          <a:p>
            <a:r>
              <a:rPr lang="en-US" sz="2000" dirty="0">
                <a:cs typeface="Calibri"/>
              </a:rPr>
              <a:t>*</a:t>
            </a:r>
            <a:r>
              <a:rPr lang="en-US" sz="2000" dirty="0" err="1" smtClean="0">
                <a:cs typeface="Calibri"/>
              </a:rPr>
              <a:t>ʔa</a:t>
            </a:r>
            <a:r>
              <a:rPr lang="en-US" sz="2000" dirty="0" smtClean="0">
                <a:cs typeface="Calibri"/>
              </a:rPr>
              <a:t>(r)u(</a:t>
            </a:r>
            <a:r>
              <a:rPr lang="en-US" sz="2000" dirty="0">
                <a:cs typeface="Calibri"/>
              </a:rPr>
              <a:t>-</a:t>
            </a:r>
            <a:r>
              <a:rPr lang="en-US" sz="2000" dirty="0" err="1">
                <a:cs typeface="Calibri"/>
              </a:rPr>
              <a:t>gu</a:t>
            </a:r>
            <a:r>
              <a:rPr lang="en-US" sz="2000" dirty="0">
                <a:cs typeface="Calibri"/>
              </a:rPr>
              <a:t>) </a:t>
            </a:r>
            <a:r>
              <a:rPr lang="en-US" sz="2000" dirty="0" smtClean="0">
                <a:cs typeface="Calibri"/>
              </a:rPr>
              <a:t>&gt;</a:t>
            </a:r>
          </a:p>
          <a:p>
            <a:r>
              <a:rPr lang="en-US" sz="2000" dirty="0" smtClean="0">
                <a:latin typeface="Calibri"/>
                <a:cs typeface="Calibri"/>
              </a:rPr>
              <a:t>*ha(r)u(-</a:t>
            </a:r>
            <a:r>
              <a:rPr lang="en-US" sz="2000" dirty="0" err="1" smtClean="0">
                <a:latin typeface="Calibri"/>
                <a:cs typeface="Calibri"/>
              </a:rPr>
              <a:t>gu</a:t>
            </a:r>
            <a:r>
              <a:rPr lang="en-US" sz="2000" dirty="0" smtClean="0">
                <a:latin typeface="Calibri"/>
                <a:cs typeface="Calibri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919" y="2615076"/>
            <a:ext cx="2061782" cy="707886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P-Kalahari </a:t>
            </a:r>
            <a:r>
              <a:rPr lang="en-US" sz="2000" dirty="0" err="1" smtClean="0">
                <a:latin typeface="Calibri"/>
                <a:cs typeface="Calibri"/>
              </a:rPr>
              <a:t>Khoe</a:t>
            </a:r>
            <a:endParaRPr lang="en-US" sz="20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cs typeface="Calibri"/>
              </a:rPr>
              <a:t>ʔaba</a:t>
            </a:r>
            <a:r>
              <a:rPr lang="en-US" sz="2000" dirty="0" smtClean="0">
                <a:cs typeface="Calibri"/>
              </a:rPr>
              <a:t> ~ </a:t>
            </a:r>
            <a:r>
              <a:rPr lang="en-US" sz="2000" dirty="0" err="1" smtClean="0">
                <a:cs typeface="Calibri"/>
              </a:rPr>
              <a:t>ʔapa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280402" y="4734206"/>
            <a:ext cx="197931" cy="16495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3693" y="3477331"/>
            <a:ext cx="5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Kx’a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17344" y="3605664"/>
            <a:ext cx="181437" cy="175665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919" y="3915857"/>
            <a:ext cx="2061782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latin typeface="Calibri"/>
                <a:cs typeface="Calibri"/>
              </a:rPr>
              <a:t>gǂhui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050" y="4620185"/>
            <a:ext cx="53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Tuu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0850" y="5053587"/>
            <a:ext cx="2061782" cy="40011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latin typeface="Calibri"/>
                <a:cs typeface="Calibri"/>
              </a:rPr>
              <a:t>ǂk</a:t>
            </a:r>
            <a:r>
              <a:rPr lang="en-US" sz="2000" dirty="0" smtClean="0">
                <a:latin typeface="Calibri"/>
                <a:cs typeface="Calibri"/>
              </a:rPr>
              <a:t>(h)</a:t>
            </a:r>
            <a:r>
              <a:rPr lang="en-US" sz="2000" dirty="0" err="1" smtClean="0">
                <a:latin typeface="Calibri"/>
                <a:cs typeface="Calibri"/>
              </a:rPr>
              <a:t>uni</a:t>
            </a:r>
            <a:endParaRPr lang="en-US" sz="2000" dirty="0" smtClean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850" y="5570736"/>
            <a:ext cx="2061782" cy="40011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/>
                <a:cs typeface="Calibri"/>
              </a:rPr>
              <a:t>*</a:t>
            </a:r>
            <a:r>
              <a:rPr lang="en-US" sz="2000" dirty="0" err="1" smtClean="0">
                <a:latin typeface="Calibri"/>
                <a:cs typeface="Calibri"/>
              </a:rPr>
              <a:t>ǂhaM</a:t>
            </a:r>
            <a:endParaRPr lang="en-US" sz="2000" dirty="0" smtClean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078" y="1426123"/>
            <a:ext cx="6032708" cy="3891552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 rot="19717865">
            <a:off x="4177205" y="3426024"/>
            <a:ext cx="536015" cy="189391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717865">
            <a:off x="2779343" y="1404795"/>
            <a:ext cx="281930" cy="288541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7286499">
            <a:off x="4968529" y="3096985"/>
            <a:ext cx="181642" cy="198216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5823487">
            <a:off x="5277137" y="1943209"/>
            <a:ext cx="415394" cy="334055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5351382" y="1977162"/>
            <a:ext cx="1273050" cy="1628502"/>
            <a:chOff x="5351382" y="1977162"/>
            <a:chExt cx="1273050" cy="1628502"/>
          </a:xfrm>
        </p:grpSpPr>
        <p:cxnSp>
          <p:nvCxnSpPr>
            <p:cNvPr id="34" name="Straight Connector 33"/>
            <p:cNvCxnSpPr>
              <a:stCxn id="32" idx="7"/>
            </p:cNvCxnSpPr>
            <p:nvPr/>
          </p:nvCxnSpPr>
          <p:spPr>
            <a:xfrm>
              <a:off x="5351382" y="1977162"/>
              <a:ext cx="222278" cy="1628502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2" idx="7"/>
            </p:cNvCxnSpPr>
            <p:nvPr/>
          </p:nvCxnSpPr>
          <p:spPr>
            <a:xfrm>
              <a:off x="5351382" y="1977162"/>
              <a:ext cx="861878" cy="96798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213260" y="2073960"/>
              <a:ext cx="411172" cy="758320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5573660" y="2832280"/>
              <a:ext cx="1050772" cy="773384"/>
            </a:xfrm>
            <a:prstGeom prst="line">
              <a:avLst/>
            </a:prstGeom>
            <a:ln w="38100" cmpd="sng">
              <a:solidFill>
                <a:srgbClr val="FF66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 rot="19717865">
            <a:off x="4476713" y="1964278"/>
            <a:ext cx="536015" cy="81357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17567825">
            <a:off x="5211230" y="3887982"/>
            <a:ext cx="602960" cy="172863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4599096" y="3179462"/>
            <a:ext cx="819232" cy="886230"/>
            <a:chOff x="4599096" y="3179462"/>
            <a:chExt cx="819232" cy="886230"/>
          </a:xfrm>
        </p:grpSpPr>
        <p:cxnSp>
          <p:nvCxnSpPr>
            <p:cNvPr id="48" name="Straight Connector 47"/>
            <p:cNvCxnSpPr/>
            <p:nvPr/>
          </p:nvCxnSpPr>
          <p:spPr>
            <a:xfrm flipH="1">
              <a:off x="4599098" y="3179462"/>
              <a:ext cx="819230" cy="297869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4599096" y="3477331"/>
              <a:ext cx="0" cy="588361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599096" y="4065692"/>
              <a:ext cx="819232" cy="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418328" y="3179462"/>
              <a:ext cx="0" cy="886230"/>
            </a:xfrm>
            <a:prstGeom prst="line">
              <a:avLst/>
            </a:prstGeom>
            <a:ln w="381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4441624" y="5284420"/>
            <a:ext cx="42931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M</a:t>
            </a:r>
            <a:r>
              <a:rPr lang="en-US" sz="1600" dirty="0" smtClean="0"/>
              <a:t>ap courtesy of http</a:t>
            </a:r>
            <a:r>
              <a:rPr lang="en-US" sz="1600" dirty="0"/>
              <a:t>://</a:t>
            </a:r>
            <a:r>
              <a:rPr lang="en-US" sz="1600" dirty="0" err="1"/>
              <a:t>www.tsammalex.clld.org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1859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5" grpId="0" animBg="1"/>
      <p:bldP spid="16" grpId="0" animBg="1"/>
      <p:bldP spid="28" grpId="0" animBg="1"/>
      <p:bldP spid="29" grpId="0" animBg="1"/>
      <p:bldP spid="30" grpId="0" animBg="1"/>
      <p:bldP spid="32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1502</Words>
  <Application>Microsoft Office PowerPoint</Application>
  <PresentationFormat>Bildschirmpräsentation (4:3)</PresentationFormat>
  <Paragraphs>291</Paragraphs>
  <Slides>25</Slides>
  <Notes>19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Office Theme</vt:lpstr>
      <vt:lpstr>PowerPoint-Präsentation</vt:lpstr>
      <vt:lpstr>Hypothetical Khoe-Kwadi migration  into southern Africa</vt:lpstr>
      <vt:lpstr>The Bantu expansion</vt:lpstr>
      <vt:lpstr>PowerPoint-Präsentation</vt:lpstr>
      <vt:lpstr>‘Fat-tailed sheep’</vt:lpstr>
      <vt:lpstr>‘Sheep’</vt:lpstr>
      <vt:lpstr>‘Dog’</vt:lpstr>
      <vt:lpstr>‘Dog’</vt:lpstr>
      <vt:lpstr>‘Dog’</vt:lpstr>
      <vt:lpstr>‘Cattle’</vt:lpstr>
      <vt:lpstr>‘Cattle’</vt:lpstr>
      <vt:lpstr>‘Cattle’</vt:lpstr>
      <vt:lpstr>‘Goat’</vt:lpstr>
      <vt:lpstr>‘Goat’</vt:lpstr>
      <vt:lpstr>‘Goat’</vt:lpstr>
      <vt:lpstr>Summary</vt:lpstr>
      <vt:lpstr>PowerPoint-Präsentation</vt:lpstr>
      <vt:lpstr>PowerPoint-Präsentation</vt:lpstr>
      <vt:lpstr>PowerPoint-Präsentation</vt:lpstr>
      <vt:lpstr>Summary</vt:lpstr>
      <vt:lpstr>PowerPoint-Präsentation</vt:lpstr>
      <vt:lpstr>PowerPoint-Präsentation</vt:lpstr>
      <vt:lpstr>PowerPoint-Präsentation</vt:lpstr>
      <vt:lpstr>Summary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Anne-Maria Fehn</dc:creator>
  <cp:lastModifiedBy>Astrid Kiesewetter</cp:lastModifiedBy>
  <cp:revision>35</cp:revision>
  <dcterms:created xsi:type="dcterms:W3CDTF">2016-08-24T16:42:36Z</dcterms:created>
  <dcterms:modified xsi:type="dcterms:W3CDTF">2017-04-13T13:57:04Z</dcterms:modified>
</cp:coreProperties>
</file>