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sldIdLst>
    <p:sldId id="259" r:id="rId2"/>
    <p:sldId id="265" r:id="rId3"/>
    <p:sldId id="264" r:id="rId4"/>
    <p:sldId id="258" r:id="rId5"/>
    <p:sldId id="260" r:id="rId6"/>
    <p:sldId id="261" r:id="rId7"/>
    <p:sldId id="262" r:id="rId8"/>
    <p:sldId id="263" r:id="rId9"/>
    <p:sldId id="268" r:id="rId10"/>
    <p:sldId id="276" r:id="rId11"/>
    <p:sldId id="277" r:id="rId12"/>
    <p:sldId id="288" r:id="rId13"/>
    <p:sldId id="278" r:id="rId14"/>
    <p:sldId id="269" r:id="rId15"/>
    <p:sldId id="283" r:id="rId16"/>
    <p:sldId id="284" r:id="rId17"/>
    <p:sldId id="266" r:id="rId18"/>
    <p:sldId id="287" r:id="rId19"/>
    <p:sldId id="286" r:id="rId20"/>
    <p:sldId id="279" r:id="rId21"/>
    <p:sldId id="285"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na Nichols" initials="JN" lastIdx="3" clrIdx="0">
    <p:extLst>
      <p:ext uri="{19B8F6BF-5375-455C-9EA6-DF929625EA0E}">
        <p15:presenceInfo xmlns:p15="http://schemas.microsoft.com/office/powerpoint/2012/main" userId="S::johanna.nichols@berkeley.edu::1916026b-7ba7-412f-bc5f-ae66ae326c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4F"/>
    <a:srgbClr val="FF043A"/>
    <a:srgbClr val="FF030E"/>
    <a:srgbClr val="FF2600"/>
    <a:srgbClr val="0432FF"/>
    <a:srgbClr val="B2F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97"/>
  </p:normalViewPr>
  <p:slideViewPr>
    <p:cSldViewPr snapToGrid="0" snapToObjects="1">
      <p:cViewPr varScale="1">
        <p:scale>
          <a:sx n="82" d="100"/>
          <a:sy n="82" d="100"/>
        </p:scale>
        <p:origin x="7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FFC51A-E7FF-1F49-B7E1-202596126B0C}" type="datetimeFigureOut">
              <a:t>04.11.2021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E4186-6924-9E40-955A-160AE49CB073}" type="slidenum">
              <a:t>‹Nr.›</a:t>
            </a:fld>
            <a:endParaRPr lang="en-US"/>
          </a:p>
        </p:txBody>
      </p:sp>
    </p:spTree>
    <p:extLst>
      <p:ext uri="{BB962C8B-B14F-4D97-AF65-F5344CB8AC3E}">
        <p14:creationId xmlns:p14="http://schemas.microsoft.com/office/powerpoint/2010/main" val="3265946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E00E4186-6924-9E40-955A-160AE49CB073}" type="slidenum">
              <a:rPr lang="en-GB" smtClean="0"/>
              <a:t>3</a:t>
            </a:fld>
            <a:endParaRPr lang="en-GB"/>
          </a:p>
        </p:txBody>
      </p:sp>
    </p:spTree>
    <p:extLst>
      <p:ext uri="{BB962C8B-B14F-4D97-AF65-F5344CB8AC3E}">
        <p14:creationId xmlns:p14="http://schemas.microsoft.com/office/powerpoint/2010/main" val="3175252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F99043-49BE-3042-BFBE-F1B29E04A06A}"/>
              </a:ext>
            </a:extLst>
          </p:cNvPr>
          <p:cNvSpPr>
            <a:spLocks noGrp="1" noChangeArrowheads="1"/>
          </p:cNvSpPr>
          <p:nvPr>
            <p:ph type="sldNum" sz="quarter" idx="5"/>
          </p:nvPr>
        </p:nvSpPr>
        <p:spPr>
          <a:ln/>
        </p:spPr>
        <p:txBody>
          <a:bodyPr/>
          <a:lstStyle/>
          <a:p>
            <a:fld id="{27C0537A-630D-6140-8D09-EFC7F08FC3C8}" type="slidenum">
              <a:rPr lang="en-US" altLang="en-US"/>
              <a:pPr/>
              <a:t>10</a:t>
            </a:fld>
            <a:endParaRPr lang="en-US" altLang="en-US"/>
          </a:p>
        </p:txBody>
      </p:sp>
      <p:sp>
        <p:nvSpPr>
          <p:cNvPr id="28674" name="Text Box 2">
            <a:extLst>
              <a:ext uri="{FF2B5EF4-FFF2-40B4-BE49-F238E27FC236}">
                <a16:creationId xmlns:a16="http://schemas.microsoft.com/office/drawing/2014/main" id="{EB7FC2C0-257E-4B4B-819B-1C4444877B7D}"/>
              </a:ext>
            </a:extLst>
          </p:cNvPr>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675" name="Text Box 3">
            <a:extLst>
              <a:ext uri="{FF2B5EF4-FFF2-40B4-BE49-F238E27FC236}">
                <a16:creationId xmlns:a16="http://schemas.microsoft.com/office/drawing/2014/main" id="{EF17D494-0AD3-754C-BFE8-49B55D74F7F6}"/>
              </a:ext>
            </a:extLst>
          </p:cNvPr>
          <p:cNvSpPr txBox="1">
            <a:spLocks noGrp="1" noChangeArrowheads="1"/>
          </p:cNvSpPr>
          <p:nvPr>
            <p:ph type="body"/>
          </p:nvPr>
        </p:nvSpPr>
        <p:spPr bwMode="auto">
          <a:xfrm>
            <a:off x="1046163" y="4352925"/>
            <a:ext cx="4770437" cy="3478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defTabSz="457200">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a:t>Climate-controlled occupation in the Eastern Sahara during the main phases of the Holocene. Red dots indicate major occupation areas; white dots indicate isolated settlements in ecological refuges and episodic transhumance. Rainfall zones are delimited by best estimate isohyets on the basis of geological, archaeozoological, and archaeobotanical data. (A) During the Last Glacial Maximum and the terminal Pleistocene (20,000 to 8500 B.C.E.), the Saharan desert was void of any settlement outside of the Nile valley and extended about 400 km farther south than it does today. (B) With the abrupt arrival of monsoon rains at 8500 B.C.E., the hyper-arid desert was replaced by savannah-like environments and swiftly inhabited by prehistoric settlers. During the early Holocene humid optimum, the southern Sahara and the Nile valley apparently were too moist and hazardous for appreciable human occupation. (C) After 7000 B.C.E., human settlement became well established all over the Eastern Sahara, fostering the development of cattle pastoralism. (D) Retreating monsoonal rains caused the onset of desiccation of the Egyptian Sahara at 5300 B.C.E. Prehistoric populations were forced to the Nile valley or ecological refuges and forced to exodus into the Sudanese Sahara where rainfall and surface water were still sufficient. The return of full desert conditions all over Egypt at about 3500 B.C.E. coincided with the initial stages of pharaonic civilization in the Nile valley.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CD564-C2CC-4E47-A395-7272B144C3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AA2BDE-852E-6D46-A96E-7C3E0B602E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49B7DF-A92C-9D46-9FB5-E0C81D5C1080}"/>
              </a:ext>
            </a:extLst>
          </p:cNvPr>
          <p:cNvSpPr>
            <a:spLocks noGrp="1"/>
          </p:cNvSpPr>
          <p:nvPr>
            <p:ph type="dt" sz="half" idx="10"/>
          </p:nvPr>
        </p:nvSpPr>
        <p:spPr/>
        <p:txBody>
          <a:bodyPr/>
          <a:lstStyle/>
          <a:p>
            <a:fld id="{FCA8DA82-414E-544B-AA11-E58B8DD2FB35}" type="datetime1">
              <a:t>04.11.2021</a:t>
            </a:fld>
            <a:endParaRPr lang="en-US"/>
          </a:p>
        </p:txBody>
      </p:sp>
      <p:sp>
        <p:nvSpPr>
          <p:cNvPr id="5" name="Footer Placeholder 4">
            <a:extLst>
              <a:ext uri="{FF2B5EF4-FFF2-40B4-BE49-F238E27FC236}">
                <a16:creationId xmlns:a16="http://schemas.microsoft.com/office/drawing/2014/main" id="{C93720A3-7A03-BE45-8B94-05579612C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4BA70-A5A2-0746-9023-B39E8209C138}"/>
              </a:ext>
            </a:extLst>
          </p:cNvPr>
          <p:cNvSpPr>
            <a:spLocks noGrp="1"/>
          </p:cNvSpPr>
          <p:nvPr>
            <p:ph type="sldNum" sz="quarter" idx="12"/>
          </p:nvPr>
        </p:nvSpPr>
        <p:spPr/>
        <p:txBody>
          <a:bodyPr/>
          <a:lstStyle/>
          <a:p>
            <a:fld id="{88B5909B-A75B-8E4F-A346-CFE4F600892E}" type="slidenum">
              <a:t>‹Nr.›</a:t>
            </a:fld>
            <a:endParaRPr lang="en-US"/>
          </a:p>
        </p:txBody>
      </p:sp>
    </p:spTree>
    <p:extLst>
      <p:ext uri="{BB962C8B-B14F-4D97-AF65-F5344CB8AC3E}">
        <p14:creationId xmlns:p14="http://schemas.microsoft.com/office/powerpoint/2010/main" val="3869235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EFB70-2138-9A43-9DEC-CB9EFA4C28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1CAA5C-09E7-144D-B624-FFC5480F0A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5054A4-9951-D149-BDFC-FD59388118F2}"/>
              </a:ext>
            </a:extLst>
          </p:cNvPr>
          <p:cNvSpPr>
            <a:spLocks noGrp="1"/>
          </p:cNvSpPr>
          <p:nvPr>
            <p:ph type="dt" sz="half" idx="10"/>
          </p:nvPr>
        </p:nvSpPr>
        <p:spPr/>
        <p:txBody>
          <a:bodyPr/>
          <a:lstStyle/>
          <a:p>
            <a:fld id="{C02EC624-27A4-CB4A-B224-BA6B5295C5F7}" type="datetime1">
              <a:t>04.11.2021</a:t>
            </a:fld>
            <a:endParaRPr lang="en-US"/>
          </a:p>
        </p:txBody>
      </p:sp>
      <p:sp>
        <p:nvSpPr>
          <p:cNvPr id="5" name="Footer Placeholder 4">
            <a:extLst>
              <a:ext uri="{FF2B5EF4-FFF2-40B4-BE49-F238E27FC236}">
                <a16:creationId xmlns:a16="http://schemas.microsoft.com/office/drawing/2014/main" id="{23D8C832-CB6B-6F49-8FF5-44B38FF51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D024A4-6509-5144-8E08-25A0DDBEE841}"/>
              </a:ext>
            </a:extLst>
          </p:cNvPr>
          <p:cNvSpPr>
            <a:spLocks noGrp="1"/>
          </p:cNvSpPr>
          <p:nvPr>
            <p:ph type="sldNum" sz="quarter" idx="12"/>
          </p:nvPr>
        </p:nvSpPr>
        <p:spPr/>
        <p:txBody>
          <a:bodyPr/>
          <a:lstStyle/>
          <a:p>
            <a:fld id="{88B5909B-A75B-8E4F-A346-CFE4F600892E}" type="slidenum">
              <a:t>‹Nr.›</a:t>
            </a:fld>
            <a:endParaRPr lang="en-US"/>
          </a:p>
        </p:txBody>
      </p:sp>
    </p:spTree>
    <p:extLst>
      <p:ext uri="{BB962C8B-B14F-4D97-AF65-F5344CB8AC3E}">
        <p14:creationId xmlns:p14="http://schemas.microsoft.com/office/powerpoint/2010/main" val="1994380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4914D0-0052-BA41-BB97-FC024D44AD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D6F4CD-191E-C645-8183-8F7E7F2024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A7FE2-EE1F-1541-BA37-2C9D371AC676}"/>
              </a:ext>
            </a:extLst>
          </p:cNvPr>
          <p:cNvSpPr>
            <a:spLocks noGrp="1"/>
          </p:cNvSpPr>
          <p:nvPr>
            <p:ph type="dt" sz="half" idx="10"/>
          </p:nvPr>
        </p:nvSpPr>
        <p:spPr/>
        <p:txBody>
          <a:bodyPr/>
          <a:lstStyle/>
          <a:p>
            <a:fld id="{AA8513E5-88A5-C34B-82DD-EAC2DD8BF741}" type="datetime1">
              <a:t>04.11.2021</a:t>
            </a:fld>
            <a:endParaRPr lang="en-US"/>
          </a:p>
        </p:txBody>
      </p:sp>
      <p:sp>
        <p:nvSpPr>
          <p:cNvPr id="5" name="Footer Placeholder 4">
            <a:extLst>
              <a:ext uri="{FF2B5EF4-FFF2-40B4-BE49-F238E27FC236}">
                <a16:creationId xmlns:a16="http://schemas.microsoft.com/office/drawing/2014/main" id="{CCEA3E81-EDFD-E24A-BCE2-EDDA023F8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84AB9-4317-A645-BE13-1091EAA09C39}"/>
              </a:ext>
            </a:extLst>
          </p:cNvPr>
          <p:cNvSpPr>
            <a:spLocks noGrp="1"/>
          </p:cNvSpPr>
          <p:nvPr>
            <p:ph type="sldNum" sz="quarter" idx="12"/>
          </p:nvPr>
        </p:nvSpPr>
        <p:spPr/>
        <p:txBody>
          <a:bodyPr/>
          <a:lstStyle/>
          <a:p>
            <a:fld id="{88B5909B-A75B-8E4F-A346-CFE4F600892E}" type="slidenum">
              <a:t>‹Nr.›</a:t>
            </a:fld>
            <a:endParaRPr lang="en-US"/>
          </a:p>
        </p:txBody>
      </p:sp>
    </p:spTree>
    <p:extLst>
      <p:ext uri="{BB962C8B-B14F-4D97-AF65-F5344CB8AC3E}">
        <p14:creationId xmlns:p14="http://schemas.microsoft.com/office/powerpoint/2010/main" val="279905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0D02E-59E8-BA40-BDA1-D283CA6D6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E83E51-7255-C243-836A-33007B8B18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906CF-AADC-0C47-8BCD-6D96C1664077}"/>
              </a:ext>
            </a:extLst>
          </p:cNvPr>
          <p:cNvSpPr>
            <a:spLocks noGrp="1"/>
          </p:cNvSpPr>
          <p:nvPr>
            <p:ph type="dt" sz="half" idx="10"/>
          </p:nvPr>
        </p:nvSpPr>
        <p:spPr/>
        <p:txBody>
          <a:bodyPr/>
          <a:lstStyle/>
          <a:p>
            <a:fld id="{48A06A23-77D4-4E46-B6F8-6F6F93465089}" type="datetime1">
              <a:t>04.11.2021</a:t>
            </a:fld>
            <a:endParaRPr lang="en-US"/>
          </a:p>
        </p:txBody>
      </p:sp>
      <p:sp>
        <p:nvSpPr>
          <p:cNvPr id="5" name="Footer Placeholder 4">
            <a:extLst>
              <a:ext uri="{FF2B5EF4-FFF2-40B4-BE49-F238E27FC236}">
                <a16:creationId xmlns:a16="http://schemas.microsoft.com/office/drawing/2014/main" id="{14DEE58C-3FC2-3345-A587-990580230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EFB61-8D8F-1640-86D6-B91C3345A5DB}"/>
              </a:ext>
            </a:extLst>
          </p:cNvPr>
          <p:cNvSpPr>
            <a:spLocks noGrp="1"/>
          </p:cNvSpPr>
          <p:nvPr>
            <p:ph type="sldNum" sz="quarter" idx="12"/>
          </p:nvPr>
        </p:nvSpPr>
        <p:spPr/>
        <p:txBody>
          <a:bodyPr/>
          <a:lstStyle/>
          <a:p>
            <a:fld id="{88B5909B-A75B-8E4F-A346-CFE4F600892E}" type="slidenum">
              <a:t>‹Nr.›</a:t>
            </a:fld>
            <a:endParaRPr lang="en-US"/>
          </a:p>
        </p:txBody>
      </p:sp>
    </p:spTree>
    <p:extLst>
      <p:ext uri="{BB962C8B-B14F-4D97-AF65-F5344CB8AC3E}">
        <p14:creationId xmlns:p14="http://schemas.microsoft.com/office/powerpoint/2010/main" val="3776096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CBA4-31E1-8142-A20A-66402F342E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587CF6-BB41-EF4D-B114-9D0677CF69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828B29-2D35-7E44-B238-D12B9F4926DF}"/>
              </a:ext>
            </a:extLst>
          </p:cNvPr>
          <p:cNvSpPr>
            <a:spLocks noGrp="1"/>
          </p:cNvSpPr>
          <p:nvPr>
            <p:ph type="dt" sz="half" idx="10"/>
          </p:nvPr>
        </p:nvSpPr>
        <p:spPr/>
        <p:txBody>
          <a:bodyPr/>
          <a:lstStyle/>
          <a:p>
            <a:fld id="{EB6CA393-8A53-A14E-84D7-39C8D633A26E}" type="datetime1">
              <a:t>04.11.2021</a:t>
            </a:fld>
            <a:endParaRPr lang="en-US"/>
          </a:p>
        </p:txBody>
      </p:sp>
      <p:sp>
        <p:nvSpPr>
          <p:cNvPr id="5" name="Footer Placeholder 4">
            <a:extLst>
              <a:ext uri="{FF2B5EF4-FFF2-40B4-BE49-F238E27FC236}">
                <a16:creationId xmlns:a16="http://schemas.microsoft.com/office/drawing/2014/main" id="{69FD88F3-DF24-A94D-9842-D6AB9AD0F0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0A528E-5F5A-BA45-BB6E-1718D26AA21F}"/>
              </a:ext>
            </a:extLst>
          </p:cNvPr>
          <p:cNvSpPr>
            <a:spLocks noGrp="1"/>
          </p:cNvSpPr>
          <p:nvPr>
            <p:ph type="sldNum" sz="quarter" idx="12"/>
          </p:nvPr>
        </p:nvSpPr>
        <p:spPr/>
        <p:txBody>
          <a:bodyPr/>
          <a:lstStyle/>
          <a:p>
            <a:fld id="{88B5909B-A75B-8E4F-A346-CFE4F600892E}" type="slidenum">
              <a:t>‹Nr.›</a:t>
            </a:fld>
            <a:endParaRPr lang="en-US"/>
          </a:p>
        </p:txBody>
      </p:sp>
    </p:spTree>
    <p:extLst>
      <p:ext uri="{BB962C8B-B14F-4D97-AF65-F5344CB8AC3E}">
        <p14:creationId xmlns:p14="http://schemas.microsoft.com/office/powerpoint/2010/main" val="2841230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700F-5704-2B48-BCA9-B93665203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9D6AA2-B389-E54B-B98F-544219E9DA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08B8F-28B7-9B43-BF4E-5C85C3C455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4A5C23-5431-0845-B0D2-E6E550759A8A}"/>
              </a:ext>
            </a:extLst>
          </p:cNvPr>
          <p:cNvSpPr>
            <a:spLocks noGrp="1"/>
          </p:cNvSpPr>
          <p:nvPr>
            <p:ph type="dt" sz="half" idx="10"/>
          </p:nvPr>
        </p:nvSpPr>
        <p:spPr/>
        <p:txBody>
          <a:bodyPr/>
          <a:lstStyle/>
          <a:p>
            <a:fld id="{F933BFC7-6EEA-D441-A923-1D115594E1D8}" type="datetime1">
              <a:t>04.11.2021</a:t>
            </a:fld>
            <a:endParaRPr lang="en-US"/>
          </a:p>
        </p:txBody>
      </p:sp>
      <p:sp>
        <p:nvSpPr>
          <p:cNvPr id="6" name="Footer Placeholder 5">
            <a:extLst>
              <a:ext uri="{FF2B5EF4-FFF2-40B4-BE49-F238E27FC236}">
                <a16:creationId xmlns:a16="http://schemas.microsoft.com/office/drawing/2014/main" id="{132F2060-78FA-6C4C-829E-BEFF7743E0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361C69-BE17-E640-8E56-9A943E1C64EF}"/>
              </a:ext>
            </a:extLst>
          </p:cNvPr>
          <p:cNvSpPr>
            <a:spLocks noGrp="1"/>
          </p:cNvSpPr>
          <p:nvPr>
            <p:ph type="sldNum" sz="quarter" idx="12"/>
          </p:nvPr>
        </p:nvSpPr>
        <p:spPr/>
        <p:txBody>
          <a:bodyPr/>
          <a:lstStyle/>
          <a:p>
            <a:fld id="{88B5909B-A75B-8E4F-A346-CFE4F600892E}" type="slidenum">
              <a:t>‹Nr.›</a:t>
            </a:fld>
            <a:endParaRPr lang="en-US"/>
          </a:p>
        </p:txBody>
      </p:sp>
    </p:spTree>
    <p:extLst>
      <p:ext uri="{BB962C8B-B14F-4D97-AF65-F5344CB8AC3E}">
        <p14:creationId xmlns:p14="http://schemas.microsoft.com/office/powerpoint/2010/main" val="3808048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FFB21-59AF-BA44-9078-717922372E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B344CF-9569-8347-8B2A-635B435AC4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FA757F-A4DB-F249-A7B4-2FDA0BBB39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BA7420-88EA-E245-BE39-E1562DFF81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CF9985-8EBE-FB43-8B83-25E025C3BB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4753C6-9E55-1A45-B0FF-713B349B1653}"/>
              </a:ext>
            </a:extLst>
          </p:cNvPr>
          <p:cNvSpPr>
            <a:spLocks noGrp="1"/>
          </p:cNvSpPr>
          <p:nvPr>
            <p:ph type="dt" sz="half" idx="10"/>
          </p:nvPr>
        </p:nvSpPr>
        <p:spPr/>
        <p:txBody>
          <a:bodyPr/>
          <a:lstStyle/>
          <a:p>
            <a:fld id="{0BAAAB52-6C60-3E40-83A4-AC19179FE03F}" type="datetime1">
              <a:t>04.11.2021</a:t>
            </a:fld>
            <a:endParaRPr lang="en-US"/>
          </a:p>
        </p:txBody>
      </p:sp>
      <p:sp>
        <p:nvSpPr>
          <p:cNvPr id="8" name="Footer Placeholder 7">
            <a:extLst>
              <a:ext uri="{FF2B5EF4-FFF2-40B4-BE49-F238E27FC236}">
                <a16:creationId xmlns:a16="http://schemas.microsoft.com/office/drawing/2014/main" id="{DD775D2B-B317-694C-8C34-22FFF20E19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74032B-798D-6E4C-9454-7ED2E18D4ECA}"/>
              </a:ext>
            </a:extLst>
          </p:cNvPr>
          <p:cNvSpPr>
            <a:spLocks noGrp="1"/>
          </p:cNvSpPr>
          <p:nvPr>
            <p:ph type="sldNum" sz="quarter" idx="12"/>
          </p:nvPr>
        </p:nvSpPr>
        <p:spPr/>
        <p:txBody>
          <a:bodyPr/>
          <a:lstStyle/>
          <a:p>
            <a:fld id="{88B5909B-A75B-8E4F-A346-CFE4F600892E}" type="slidenum">
              <a:t>‹Nr.›</a:t>
            </a:fld>
            <a:endParaRPr lang="en-US"/>
          </a:p>
        </p:txBody>
      </p:sp>
    </p:spTree>
    <p:extLst>
      <p:ext uri="{BB962C8B-B14F-4D97-AF65-F5344CB8AC3E}">
        <p14:creationId xmlns:p14="http://schemas.microsoft.com/office/powerpoint/2010/main" val="88925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7D88-2FE4-694F-B4FB-74E903F6FD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C1AAE8-7B9F-B742-8420-8E0A23D89D40}"/>
              </a:ext>
            </a:extLst>
          </p:cNvPr>
          <p:cNvSpPr>
            <a:spLocks noGrp="1"/>
          </p:cNvSpPr>
          <p:nvPr>
            <p:ph type="dt" sz="half" idx="10"/>
          </p:nvPr>
        </p:nvSpPr>
        <p:spPr/>
        <p:txBody>
          <a:bodyPr/>
          <a:lstStyle/>
          <a:p>
            <a:fld id="{4477A822-865F-1A49-BA98-BFF3BBC58315}" type="datetime1">
              <a:t>04.11.2021</a:t>
            </a:fld>
            <a:endParaRPr lang="en-US"/>
          </a:p>
        </p:txBody>
      </p:sp>
      <p:sp>
        <p:nvSpPr>
          <p:cNvPr id="4" name="Footer Placeholder 3">
            <a:extLst>
              <a:ext uri="{FF2B5EF4-FFF2-40B4-BE49-F238E27FC236}">
                <a16:creationId xmlns:a16="http://schemas.microsoft.com/office/drawing/2014/main" id="{5396FB19-F0A9-FA48-B640-94B32214A3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925627-87CD-3146-881E-69CF53225B9A}"/>
              </a:ext>
            </a:extLst>
          </p:cNvPr>
          <p:cNvSpPr>
            <a:spLocks noGrp="1"/>
          </p:cNvSpPr>
          <p:nvPr>
            <p:ph type="sldNum" sz="quarter" idx="12"/>
          </p:nvPr>
        </p:nvSpPr>
        <p:spPr/>
        <p:txBody>
          <a:bodyPr/>
          <a:lstStyle/>
          <a:p>
            <a:fld id="{88B5909B-A75B-8E4F-A346-CFE4F600892E}" type="slidenum">
              <a:t>‹Nr.›</a:t>
            </a:fld>
            <a:endParaRPr lang="en-US"/>
          </a:p>
        </p:txBody>
      </p:sp>
    </p:spTree>
    <p:extLst>
      <p:ext uri="{BB962C8B-B14F-4D97-AF65-F5344CB8AC3E}">
        <p14:creationId xmlns:p14="http://schemas.microsoft.com/office/powerpoint/2010/main" val="4196037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6529A-CBFD-F043-BECF-B6C875D132C4}"/>
              </a:ext>
            </a:extLst>
          </p:cNvPr>
          <p:cNvSpPr>
            <a:spLocks noGrp="1"/>
          </p:cNvSpPr>
          <p:nvPr>
            <p:ph type="dt" sz="half" idx="10"/>
          </p:nvPr>
        </p:nvSpPr>
        <p:spPr/>
        <p:txBody>
          <a:bodyPr/>
          <a:lstStyle/>
          <a:p>
            <a:fld id="{5249C016-5778-0A47-99B3-4ADDD91159A2}" type="datetime1">
              <a:t>04.11.2021</a:t>
            </a:fld>
            <a:endParaRPr lang="en-US"/>
          </a:p>
        </p:txBody>
      </p:sp>
      <p:sp>
        <p:nvSpPr>
          <p:cNvPr id="3" name="Footer Placeholder 2">
            <a:extLst>
              <a:ext uri="{FF2B5EF4-FFF2-40B4-BE49-F238E27FC236}">
                <a16:creationId xmlns:a16="http://schemas.microsoft.com/office/drawing/2014/main" id="{4D126251-291F-B04A-A226-BAA392090E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AEFA82-2786-354D-BD8B-D701D8BD95F4}"/>
              </a:ext>
            </a:extLst>
          </p:cNvPr>
          <p:cNvSpPr>
            <a:spLocks noGrp="1"/>
          </p:cNvSpPr>
          <p:nvPr>
            <p:ph type="sldNum" sz="quarter" idx="12"/>
          </p:nvPr>
        </p:nvSpPr>
        <p:spPr/>
        <p:txBody>
          <a:bodyPr/>
          <a:lstStyle/>
          <a:p>
            <a:fld id="{88B5909B-A75B-8E4F-A346-CFE4F600892E}" type="slidenum">
              <a:t>‹Nr.›</a:t>
            </a:fld>
            <a:endParaRPr lang="en-US"/>
          </a:p>
        </p:txBody>
      </p:sp>
    </p:spTree>
    <p:extLst>
      <p:ext uri="{BB962C8B-B14F-4D97-AF65-F5344CB8AC3E}">
        <p14:creationId xmlns:p14="http://schemas.microsoft.com/office/powerpoint/2010/main" val="568603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DB57F-7918-1F45-A38F-63E3182D3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884B81-07A4-354F-9551-168F71AC99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4E909C-61A6-114E-908E-A08A33781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9F3442-A3E1-6844-A504-D8F34C94E0DB}"/>
              </a:ext>
            </a:extLst>
          </p:cNvPr>
          <p:cNvSpPr>
            <a:spLocks noGrp="1"/>
          </p:cNvSpPr>
          <p:nvPr>
            <p:ph type="dt" sz="half" idx="10"/>
          </p:nvPr>
        </p:nvSpPr>
        <p:spPr/>
        <p:txBody>
          <a:bodyPr/>
          <a:lstStyle/>
          <a:p>
            <a:fld id="{5F283C3D-0EC3-4343-95B9-C731A39C98A4}" type="datetime1">
              <a:t>04.11.2021</a:t>
            </a:fld>
            <a:endParaRPr lang="en-US"/>
          </a:p>
        </p:txBody>
      </p:sp>
      <p:sp>
        <p:nvSpPr>
          <p:cNvPr id="6" name="Footer Placeholder 5">
            <a:extLst>
              <a:ext uri="{FF2B5EF4-FFF2-40B4-BE49-F238E27FC236}">
                <a16:creationId xmlns:a16="http://schemas.microsoft.com/office/drawing/2014/main" id="{72E0C3FE-7CFE-FF46-9836-622B85841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26A42F-C148-9B46-A831-6DF27607B011}"/>
              </a:ext>
            </a:extLst>
          </p:cNvPr>
          <p:cNvSpPr>
            <a:spLocks noGrp="1"/>
          </p:cNvSpPr>
          <p:nvPr>
            <p:ph type="sldNum" sz="quarter" idx="12"/>
          </p:nvPr>
        </p:nvSpPr>
        <p:spPr/>
        <p:txBody>
          <a:bodyPr/>
          <a:lstStyle/>
          <a:p>
            <a:fld id="{88B5909B-A75B-8E4F-A346-CFE4F600892E}" type="slidenum">
              <a:t>‹Nr.›</a:t>
            </a:fld>
            <a:endParaRPr lang="en-US"/>
          </a:p>
        </p:txBody>
      </p:sp>
    </p:spTree>
    <p:extLst>
      <p:ext uri="{BB962C8B-B14F-4D97-AF65-F5344CB8AC3E}">
        <p14:creationId xmlns:p14="http://schemas.microsoft.com/office/powerpoint/2010/main" val="406972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C7613-0B7D-0344-8191-EFA1545EC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A15C71-DCB8-8740-AAB0-FB1C3F943E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FE075C-C69A-F846-9AF8-B50E48BCC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6EE355-C315-0747-82AB-ACCAFCFDDCB7}"/>
              </a:ext>
            </a:extLst>
          </p:cNvPr>
          <p:cNvSpPr>
            <a:spLocks noGrp="1"/>
          </p:cNvSpPr>
          <p:nvPr>
            <p:ph type="dt" sz="half" idx="10"/>
          </p:nvPr>
        </p:nvSpPr>
        <p:spPr/>
        <p:txBody>
          <a:bodyPr/>
          <a:lstStyle/>
          <a:p>
            <a:fld id="{5A809135-CC90-6840-941B-86A6407BB6E9}" type="datetime1">
              <a:t>04.11.2021</a:t>
            </a:fld>
            <a:endParaRPr lang="en-US"/>
          </a:p>
        </p:txBody>
      </p:sp>
      <p:sp>
        <p:nvSpPr>
          <p:cNvPr id="6" name="Footer Placeholder 5">
            <a:extLst>
              <a:ext uri="{FF2B5EF4-FFF2-40B4-BE49-F238E27FC236}">
                <a16:creationId xmlns:a16="http://schemas.microsoft.com/office/drawing/2014/main" id="{F3DE3BD4-B2C4-504B-B5BA-ABAD0F3CEE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9C715A-E746-B74A-A1CC-C872F9FFCEFC}"/>
              </a:ext>
            </a:extLst>
          </p:cNvPr>
          <p:cNvSpPr>
            <a:spLocks noGrp="1"/>
          </p:cNvSpPr>
          <p:nvPr>
            <p:ph type="sldNum" sz="quarter" idx="12"/>
          </p:nvPr>
        </p:nvSpPr>
        <p:spPr/>
        <p:txBody>
          <a:bodyPr/>
          <a:lstStyle/>
          <a:p>
            <a:fld id="{88B5909B-A75B-8E4F-A346-CFE4F600892E}" type="slidenum">
              <a:t>‹Nr.›</a:t>
            </a:fld>
            <a:endParaRPr lang="en-US"/>
          </a:p>
        </p:txBody>
      </p:sp>
    </p:spTree>
    <p:extLst>
      <p:ext uri="{BB962C8B-B14F-4D97-AF65-F5344CB8AC3E}">
        <p14:creationId xmlns:p14="http://schemas.microsoft.com/office/powerpoint/2010/main" val="361608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BC8A8-502E-4F4F-A705-569595D29C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CFE35D-0CCB-3140-8363-21B7B7D072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BC3A2A-D723-C746-A099-24804EDB3F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52860-5225-E945-81B6-54D419E6BC46}" type="datetime1">
              <a:t>04.11.2021</a:t>
            </a:fld>
            <a:endParaRPr lang="en-US"/>
          </a:p>
        </p:txBody>
      </p:sp>
      <p:sp>
        <p:nvSpPr>
          <p:cNvPr id="5" name="Footer Placeholder 4">
            <a:extLst>
              <a:ext uri="{FF2B5EF4-FFF2-40B4-BE49-F238E27FC236}">
                <a16:creationId xmlns:a16="http://schemas.microsoft.com/office/drawing/2014/main" id="{7866C870-A3B4-8846-90EE-E9AFCEB54F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B149A3-083A-BF44-816E-759356AF57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5909B-A75B-8E4F-A346-CFE4F600892E}" type="slidenum">
              <a:t>‹Nr.›</a:t>
            </a:fld>
            <a:endParaRPr lang="en-US"/>
          </a:p>
        </p:txBody>
      </p:sp>
    </p:spTree>
    <p:extLst>
      <p:ext uri="{BB962C8B-B14F-4D97-AF65-F5344CB8AC3E}">
        <p14:creationId xmlns:p14="http://schemas.microsoft.com/office/powerpoint/2010/main" val="1397611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171CFAD-93AD-2642-B3FE-41E64C2EC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8957" y="645133"/>
            <a:ext cx="3530781" cy="57622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81B367-E5DD-F440-8E45-BC4E6A77AA68}"/>
              </a:ext>
            </a:extLst>
          </p:cNvPr>
          <p:cNvSpPr txBox="1"/>
          <p:nvPr/>
        </p:nvSpPr>
        <p:spPr>
          <a:xfrm>
            <a:off x="572022" y="645133"/>
            <a:ext cx="5523978" cy="5324535"/>
          </a:xfrm>
          <a:prstGeom prst="rect">
            <a:avLst/>
          </a:prstGeom>
          <a:solidFill>
            <a:schemeClr val="bg1">
              <a:alpha val="64000"/>
            </a:schemeClr>
          </a:solidFill>
        </p:spPr>
        <p:txBody>
          <a:bodyPr wrap="square" rtlCol="0">
            <a:spAutoFit/>
          </a:bodyPr>
          <a:lstStyle/>
          <a:p>
            <a:r>
              <a:rPr lang="en-US" sz="3200" dirty="0">
                <a:solidFill>
                  <a:schemeClr val="accent2">
                    <a:lumMod val="75000"/>
                  </a:schemeClr>
                </a:solidFill>
              </a:rPr>
              <a:t>Frederik Hartmann   </a:t>
            </a:r>
            <a:r>
              <a:rPr lang="en-US" sz="3200" dirty="0"/>
              <a:t>	</a:t>
            </a:r>
            <a:endParaRPr lang="en-US" sz="2400" dirty="0"/>
          </a:p>
          <a:p>
            <a:r>
              <a:rPr lang="en-US" sz="2400" dirty="0"/>
              <a:t>U Konstanz</a:t>
            </a:r>
          </a:p>
          <a:p>
            <a:r>
              <a:rPr lang="en-US" sz="3200" dirty="0">
                <a:solidFill>
                  <a:schemeClr val="accent2">
                    <a:lumMod val="75000"/>
                  </a:schemeClr>
                </a:solidFill>
              </a:rPr>
              <a:t>Johanna Nichols</a:t>
            </a:r>
            <a:r>
              <a:rPr lang="en-US" sz="2800" dirty="0">
                <a:solidFill>
                  <a:schemeClr val="accent2">
                    <a:lumMod val="75000"/>
                  </a:schemeClr>
                </a:solidFill>
              </a:rPr>
              <a:t>	</a:t>
            </a:r>
            <a:r>
              <a:rPr lang="en-US" sz="2800" dirty="0"/>
              <a:t>	</a:t>
            </a:r>
            <a:endParaRPr lang="en-US" sz="2400" dirty="0"/>
          </a:p>
          <a:p>
            <a:r>
              <a:rPr lang="en-US" sz="2400" dirty="0"/>
              <a:t>UC Berkeley, HSE University Moscow</a:t>
            </a:r>
          </a:p>
          <a:p>
            <a:endParaRPr lang="en-US" sz="2400" dirty="0"/>
          </a:p>
          <a:p>
            <a:endParaRPr lang="en-US" sz="2400" dirty="0"/>
          </a:p>
          <a:p>
            <a:r>
              <a:rPr lang="en-US" sz="3600" b="1" dirty="0">
                <a:solidFill>
                  <a:schemeClr val="accent1"/>
                </a:solidFill>
              </a:rPr>
              <a:t>The greater Sahara</a:t>
            </a:r>
          </a:p>
          <a:p>
            <a:r>
              <a:rPr lang="en-US" sz="3600" b="1" dirty="0">
                <a:solidFill>
                  <a:schemeClr val="accent1"/>
                </a:solidFill>
              </a:rPr>
              <a:t>in the historical linguistic geography of Africa</a:t>
            </a:r>
          </a:p>
          <a:p>
            <a:endParaRPr lang="en-US" sz="2400" dirty="0"/>
          </a:p>
          <a:p>
            <a:r>
              <a:rPr lang="en-US" sz="2400" dirty="0" err="1"/>
              <a:t>Westermann</a:t>
            </a:r>
            <a:r>
              <a:rPr lang="en-US" sz="2400" dirty="0"/>
              <a:t> workshop	</a:t>
            </a:r>
          </a:p>
          <a:p>
            <a:r>
              <a:rPr lang="en-US" sz="2400" dirty="0"/>
              <a:t>Berlin		November 4-6, 2021</a:t>
            </a:r>
          </a:p>
        </p:txBody>
      </p:sp>
      <p:sp>
        <p:nvSpPr>
          <p:cNvPr id="4" name="TextBox 3">
            <a:extLst>
              <a:ext uri="{FF2B5EF4-FFF2-40B4-BE49-F238E27FC236}">
                <a16:creationId xmlns:a16="http://schemas.microsoft.com/office/drawing/2014/main" id="{9D2A41C6-9EE8-FB4E-A21E-6B6739F665C9}"/>
              </a:ext>
            </a:extLst>
          </p:cNvPr>
          <p:cNvSpPr txBox="1"/>
          <p:nvPr/>
        </p:nvSpPr>
        <p:spPr>
          <a:xfrm>
            <a:off x="411601" y="6207312"/>
            <a:ext cx="8106758" cy="492443"/>
          </a:xfrm>
          <a:prstGeom prst="rect">
            <a:avLst/>
          </a:prstGeom>
          <a:noFill/>
          <a:ln>
            <a:solidFill>
              <a:schemeClr val="tx1"/>
            </a:solidFill>
          </a:ln>
        </p:spPr>
        <p:txBody>
          <a:bodyPr wrap="square" rtlCol="0">
            <a:spAutoFit/>
          </a:bodyPr>
          <a:lstStyle/>
          <a:p>
            <a:r>
              <a:rPr lang="en-US" sz="2600" b="1">
                <a:solidFill>
                  <a:srgbClr val="FF004F"/>
                </a:solidFill>
              </a:rPr>
              <a:t>For conference participants only.  Please do not circulate.</a:t>
            </a:r>
          </a:p>
        </p:txBody>
      </p:sp>
    </p:spTree>
    <p:extLst>
      <p:ext uri="{BB962C8B-B14F-4D97-AF65-F5344CB8AC3E}">
        <p14:creationId xmlns:p14="http://schemas.microsoft.com/office/powerpoint/2010/main" val="4157464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A5494FD8-F8B1-8D4D-8042-A3B09D6BB1F4}"/>
              </a:ext>
            </a:extLst>
          </p:cNvPr>
          <p:cNvSpPr txBox="1">
            <a:spLocks noChangeArrowheads="1"/>
          </p:cNvSpPr>
          <p:nvPr/>
        </p:nvSpPr>
        <p:spPr bwMode="auto">
          <a:xfrm>
            <a:off x="1849439" y="381001"/>
            <a:ext cx="84931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400">
                <a:solidFill>
                  <a:schemeClr val="tx1"/>
                </a:solidFill>
                <a:latin typeface="Arial" panose="020B0604020202020204" pitchFamily="34" charset="0"/>
                <a:ea typeface="ＭＳ Ｐゴシック" panose="020B0600070205080204" pitchFamily="34" charset="-128"/>
              </a:defRPr>
            </a:lvl1pPr>
            <a:lvl2pPr marL="392113" indent="-196850"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400">
                <a:solidFill>
                  <a:schemeClr val="tx1"/>
                </a:solidFill>
                <a:latin typeface="Arial" panose="020B0604020202020204" pitchFamily="34" charset="0"/>
                <a:ea typeface="ＭＳ Ｐゴシック" panose="020B0600070205080204" pitchFamily="34" charset="-128"/>
              </a:defRPr>
            </a:lvl2pPr>
            <a:lvl3pPr marL="587375" indent="-195263"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400">
                <a:solidFill>
                  <a:schemeClr val="tx1"/>
                </a:solidFill>
                <a:latin typeface="Arial" panose="020B0604020202020204" pitchFamily="34" charset="0"/>
                <a:ea typeface="ＭＳ Ｐゴシック" panose="020B0600070205080204" pitchFamily="34" charset="-128"/>
              </a:defRPr>
            </a:lvl3pPr>
            <a:lvl4pPr marL="782638" indent="-195263"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400">
                <a:solidFill>
                  <a:schemeClr val="tx1"/>
                </a:solidFill>
                <a:latin typeface="Arial" panose="020B0604020202020204" pitchFamily="34" charset="0"/>
                <a:ea typeface="ＭＳ Ｐゴシック" panose="020B0600070205080204" pitchFamily="34" charset="-128"/>
              </a:defRPr>
            </a:lvl4pPr>
            <a:lvl5pPr marL="979488" indent="-196850"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400">
                <a:solidFill>
                  <a:schemeClr val="tx1"/>
                </a:solidFill>
                <a:latin typeface="Arial" panose="020B0604020202020204" pitchFamily="34" charset="0"/>
                <a:ea typeface="ＭＳ Ｐゴシック" panose="020B0600070205080204" pitchFamily="34" charset="-128"/>
              </a:defRPr>
            </a:lvl5pPr>
            <a:lvl6pPr marL="14366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400">
                <a:solidFill>
                  <a:schemeClr val="tx1"/>
                </a:solidFill>
                <a:latin typeface="Arial" panose="020B0604020202020204" pitchFamily="34" charset="0"/>
                <a:ea typeface="ＭＳ Ｐゴシック" panose="020B0600070205080204" pitchFamily="34" charset="-128"/>
              </a:defRPr>
            </a:lvl6pPr>
            <a:lvl7pPr marL="18938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400">
                <a:solidFill>
                  <a:schemeClr val="tx1"/>
                </a:solidFill>
                <a:latin typeface="Arial" panose="020B0604020202020204" pitchFamily="34" charset="0"/>
                <a:ea typeface="ＭＳ Ｐゴシック" panose="020B0600070205080204" pitchFamily="34" charset="-128"/>
              </a:defRPr>
            </a:lvl7pPr>
            <a:lvl8pPr marL="23510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400">
                <a:solidFill>
                  <a:schemeClr val="tx1"/>
                </a:solidFill>
                <a:latin typeface="Arial" panose="020B0604020202020204" pitchFamily="34" charset="0"/>
                <a:ea typeface="ＭＳ Ｐゴシック" panose="020B0600070205080204" pitchFamily="34" charset="-128"/>
              </a:defRPr>
            </a:lvl8pPr>
            <a:lvl9pPr marL="28082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a:lnSpc>
                <a:spcPct val="93000"/>
              </a:lnSpc>
              <a:buClr>
                <a:srgbClr val="000000"/>
              </a:buClr>
              <a:buSzPct val="45000"/>
              <a:buFont typeface="Wingdings" pitchFamily="2" charset="2"/>
              <a:buNone/>
            </a:pPr>
            <a:r>
              <a:rPr lang="en-GB" altLang="en-US" sz="1500" b="1">
                <a:solidFill>
                  <a:srgbClr val="000000"/>
                </a:solidFill>
              </a:rPr>
              <a:t>Fig. 3. Climate-controlled occupation in the Eastern Sahara during the main phases of the Holocene.</a:t>
            </a:r>
          </a:p>
        </p:txBody>
      </p:sp>
      <p:pic>
        <p:nvPicPr>
          <p:cNvPr id="27651" name="Picture 3">
            <a:extLst>
              <a:ext uri="{FF2B5EF4-FFF2-40B4-BE49-F238E27FC236}">
                <a16:creationId xmlns:a16="http://schemas.microsoft.com/office/drawing/2014/main" id="{B8A898A9-89E7-6647-A767-D6C08D10B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3539" y="5943601"/>
            <a:ext cx="1227137" cy="652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2" name="Picture 4">
            <a:extLst>
              <a:ext uri="{FF2B5EF4-FFF2-40B4-BE49-F238E27FC236}">
                <a16:creationId xmlns:a16="http://schemas.microsoft.com/office/drawing/2014/main" id="{0C691F80-330B-7447-89D1-765B1E80CE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785939"/>
            <a:ext cx="7804150" cy="3279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3" name="Text Box 5">
            <a:extLst>
              <a:ext uri="{FF2B5EF4-FFF2-40B4-BE49-F238E27FC236}">
                <a16:creationId xmlns:a16="http://schemas.microsoft.com/office/drawing/2014/main" id="{7027239D-BA93-1245-9AB3-5A1E31FFDF4F}"/>
              </a:ext>
            </a:extLst>
          </p:cNvPr>
          <p:cNvSpPr txBox="1">
            <a:spLocks noChangeArrowheads="1"/>
          </p:cNvSpPr>
          <p:nvPr/>
        </p:nvSpPr>
        <p:spPr bwMode="auto">
          <a:xfrm>
            <a:off x="2195513" y="5972176"/>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14338">
              <a:tabLst>
                <a:tab pos="657225" algn="l"/>
                <a:tab pos="1312863" algn="l"/>
                <a:tab pos="1970088" algn="l"/>
                <a:tab pos="2627313" algn="l"/>
                <a:tab pos="3282950" algn="l"/>
              </a:tabLst>
              <a:defRPr sz="2400">
                <a:solidFill>
                  <a:schemeClr val="tx1"/>
                </a:solidFill>
                <a:latin typeface="Arial" panose="020B0604020202020204" pitchFamily="34" charset="0"/>
                <a:ea typeface="ＭＳ Ｐゴシック" panose="020B0600070205080204" pitchFamily="34" charset="-128"/>
              </a:defRPr>
            </a:lvl1pPr>
            <a:lvl2pPr marL="392113" indent="-196850" defTabSz="414338">
              <a:tabLst>
                <a:tab pos="657225" algn="l"/>
                <a:tab pos="1312863" algn="l"/>
                <a:tab pos="1970088" algn="l"/>
                <a:tab pos="2627313" algn="l"/>
                <a:tab pos="3282950" algn="l"/>
              </a:tabLst>
              <a:defRPr sz="2400">
                <a:solidFill>
                  <a:schemeClr val="tx1"/>
                </a:solidFill>
                <a:latin typeface="Arial" panose="020B0604020202020204" pitchFamily="34" charset="0"/>
                <a:ea typeface="ＭＳ Ｐゴシック" panose="020B0600070205080204" pitchFamily="34" charset="-128"/>
              </a:defRPr>
            </a:lvl2pPr>
            <a:lvl3pPr marL="587375" indent="-195263" defTabSz="414338">
              <a:tabLst>
                <a:tab pos="657225" algn="l"/>
                <a:tab pos="1312863" algn="l"/>
                <a:tab pos="1970088" algn="l"/>
                <a:tab pos="2627313" algn="l"/>
                <a:tab pos="3282950" algn="l"/>
              </a:tabLst>
              <a:defRPr sz="2400">
                <a:solidFill>
                  <a:schemeClr val="tx1"/>
                </a:solidFill>
                <a:latin typeface="Arial" panose="020B0604020202020204" pitchFamily="34" charset="0"/>
                <a:ea typeface="ＭＳ Ｐゴシック" panose="020B0600070205080204" pitchFamily="34" charset="-128"/>
              </a:defRPr>
            </a:lvl3pPr>
            <a:lvl4pPr marL="782638" indent="-195263" defTabSz="414338">
              <a:tabLst>
                <a:tab pos="657225" algn="l"/>
                <a:tab pos="1312863" algn="l"/>
                <a:tab pos="1970088" algn="l"/>
                <a:tab pos="2627313" algn="l"/>
                <a:tab pos="3282950" algn="l"/>
              </a:tabLst>
              <a:defRPr sz="2400">
                <a:solidFill>
                  <a:schemeClr val="tx1"/>
                </a:solidFill>
                <a:latin typeface="Arial" panose="020B0604020202020204" pitchFamily="34" charset="0"/>
                <a:ea typeface="ＭＳ Ｐゴシック" panose="020B0600070205080204" pitchFamily="34" charset="-128"/>
              </a:defRPr>
            </a:lvl4pPr>
            <a:lvl5pPr marL="979488" indent="-196850" defTabSz="414338">
              <a:tabLst>
                <a:tab pos="657225" algn="l"/>
                <a:tab pos="1312863" algn="l"/>
                <a:tab pos="1970088" algn="l"/>
                <a:tab pos="2627313" algn="l"/>
                <a:tab pos="3282950" algn="l"/>
              </a:tabLst>
              <a:defRPr sz="2400">
                <a:solidFill>
                  <a:schemeClr val="tx1"/>
                </a:solidFill>
                <a:latin typeface="Arial" panose="020B0604020202020204" pitchFamily="34" charset="0"/>
                <a:ea typeface="ＭＳ Ｐゴシック" panose="020B0600070205080204" pitchFamily="34" charset="-128"/>
              </a:defRPr>
            </a:lvl5pPr>
            <a:lvl6pPr marL="1436688" indent="-196850" defTabSz="414338" eaLnBrk="0" fontAlgn="base" hangingPunct="0">
              <a:spcBef>
                <a:spcPct val="0"/>
              </a:spcBef>
              <a:spcAft>
                <a:spcPct val="0"/>
              </a:spcAft>
              <a:tabLst>
                <a:tab pos="657225" algn="l"/>
                <a:tab pos="1312863" algn="l"/>
                <a:tab pos="1970088" algn="l"/>
                <a:tab pos="2627313" algn="l"/>
                <a:tab pos="3282950" algn="l"/>
              </a:tabLst>
              <a:defRPr sz="2400">
                <a:solidFill>
                  <a:schemeClr val="tx1"/>
                </a:solidFill>
                <a:latin typeface="Arial" panose="020B0604020202020204" pitchFamily="34" charset="0"/>
                <a:ea typeface="ＭＳ Ｐゴシック" panose="020B0600070205080204" pitchFamily="34" charset="-128"/>
              </a:defRPr>
            </a:lvl6pPr>
            <a:lvl7pPr marL="1893888" indent="-196850" defTabSz="414338" eaLnBrk="0" fontAlgn="base" hangingPunct="0">
              <a:spcBef>
                <a:spcPct val="0"/>
              </a:spcBef>
              <a:spcAft>
                <a:spcPct val="0"/>
              </a:spcAft>
              <a:tabLst>
                <a:tab pos="657225" algn="l"/>
                <a:tab pos="1312863" algn="l"/>
                <a:tab pos="1970088" algn="l"/>
                <a:tab pos="2627313" algn="l"/>
                <a:tab pos="3282950" algn="l"/>
              </a:tabLst>
              <a:defRPr sz="2400">
                <a:solidFill>
                  <a:schemeClr val="tx1"/>
                </a:solidFill>
                <a:latin typeface="Arial" panose="020B0604020202020204" pitchFamily="34" charset="0"/>
                <a:ea typeface="ＭＳ Ｐゴシック" panose="020B0600070205080204" pitchFamily="34" charset="-128"/>
              </a:defRPr>
            </a:lvl7pPr>
            <a:lvl8pPr marL="2351088" indent="-196850" defTabSz="414338" eaLnBrk="0" fontAlgn="base" hangingPunct="0">
              <a:spcBef>
                <a:spcPct val="0"/>
              </a:spcBef>
              <a:spcAft>
                <a:spcPct val="0"/>
              </a:spcAft>
              <a:tabLst>
                <a:tab pos="657225" algn="l"/>
                <a:tab pos="1312863" algn="l"/>
                <a:tab pos="1970088" algn="l"/>
                <a:tab pos="2627313" algn="l"/>
                <a:tab pos="3282950" algn="l"/>
              </a:tabLst>
              <a:defRPr sz="2400">
                <a:solidFill>
                  <a:schemeClr val="tx1"/>
                </a:solidFill>
                <a:latin typeface="Arial" panose="020B0604020202020204" pitchFamily="34" charset="0"/>
                <a:ea typeface="ＭＳ Ｐゴシック" panose="020B0600070205080204" pitchFamily="34" charset="-128"/>
              </a:defRPr>
            </a:lvl8pPr>
            <a:lvl9pPr marL="2808288" indent="-196850" defTabSz="414338" eaLnBrk="0" fontAlgn="base" hangingPunct="0">
              <a:spcBef>
                <a:spcPct val="0"/>
              </a:spcBef>
              <a:spcAft>
                <a:spcPct val="0"/>
              </a:spcAft>
              <a:tabLst>
                <a:tab pos="657225" algn="l"/>
                <a:tab pos="1312863" algn="l"/>
                <a:tab pos="1970088" algn="l"/>
                <a:tab pos="2627313" algn="l"/>
                <a:tab pos="3282950" algn="l"/>
              </a:tabLst>
              <a:defRPr sz="2400">
                <a:solidFill>
                  <a:schemeClr val="tx1"/>
                </a:solidFill>
                <a:latin typeface="Arial" panose="020B060402020202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sz="1100" b="1">
                <a:solidFill>
                  <a:srgbClr val="000000"/>
                </a:solidFill>
              </a:rPr>
              <a:t>R Kuper, S Kröpelin Science 2006;313:803-807</a:t>
            </a:r>
          </a:p>
        </p:txBody>
      </p:sp>
      <p:sp>
        <p:nvSpPr>
          <p:cNvPr id="27654" name="Text Box 6">
            <a:extLst>
              <a:ext uri="{FF2B5EF4-FFF2-40B4-BE49-F238E27FC236}">
                <a16:creationId xmlns:a16="http://schemas.microsoft.com/office/drawing/2014/main" id="{EE61AC52-5B76-904C-9E16-AEEE0D0F643E}"/>
              </a:ext>
            </a:extLst>
          </p:cNvPr>
          <p:cNvSpPr txBox="1">
            <a:spLocks noChangeArrowheads="1"/>
          </p:cNvSpPr>
          <p:nvPr/>
        </p:nvSpPr>
        <p:spPr bwMode="auto">
          <a:xfrm>
            <a:off x="1622426" y="6613526"/>
            <a:ext cx="4930775" cy="347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77788" indent="-77788" defTabSz="414338">
              <a:tabLst>
                <a:tab pos="657225" algn="l"/>
                <a:tab pos="1312863" algn="l"/>
                <a:tab pos="1970088" algn="l"/>
                <a:tab pos="2627313" algn="l"/>
                <a:tab pos="3282950" algn="l"/>
                <a:tab pos="3940175" algn="l"/>
                <a:tab pos="4595813" algn="l"/>
              </a:tabLst>
              <a:defRPr sz="2400">
                <a:solidFill>
                  <a:schemeClr val="tx1"/>
                </a:solidFill>
                <a:latin typeface="Arial" panose="020B0604020202020204" pitchFamily="34" charset="0"/>
                <a:ea typeface="ＭＳ Ｐゴシック" panose="020B0600070205080204" pitchFamily="34" charset="-128"/>
              </a:defRPr>
            </a:lvl1pPr>
            <a:lvl2pPr marL="392113" indent="-196850" defTabSz="414338">
              <a:tabLst>
                <a:tab pos="657225" algn="l"/>
                <a:tab pos="1312863" algn="l"/>
                <a:tab pos="1970088" algn="l"/>
                <a:tab pos="2627313" algn="l"/>
                <a:tab pos="3282950" algn="l"/>
                <a:tab pos="3940175" algn="l"/>
                <a:tab pos="4595813" algn="l"/>
              </a:tabLst>
              <a:defRPr sz="2400">
                <a:solidFill>
                  <a:schemeClr val="tx1"/>
                </a:solidFill>
                <a:latin typeface="Arial" panose="020B0604020202020204" pitchFamily="34" charset="0"/>
                <a:ea typeface="ＭＳ Ｐゴシック" panose="020B0600070205080204" pitchFamily="34" charset="-128"/>
              </a:defRPr>
            </a:lvl2pPr>
            <a:lvl3pPr marL="587375" indent="-195263" defTabSz="414338">
              <a:tabLst>
                <a:tab pos="657225" algn="l"/>
                <a:tab pos="1312863" algn="l"/>
                <a:tab pos="1970088" algn="l"/>
                <a:tab pos="2627313" algn="l"/>
                <a:tab pos="3282950" algn="l"/>
                <a:tab pos="3940175" algn="l"/>
                <a:tab pos="4595813" algn="l"/>
              </a:tabLst>
              <a:defRPr sz="2400">
                <a:solidFill>
                  <a:schemeClr val="tx1"/>
                </a:solidFill>
                <a:latin typeface="Arial" panose="020B0604020202020204" pitchFamily="34" charset="0"/>
                <a:ea typeface="ＭＳ Ｐゴシック" panose="020B0600070205080204" pitchFamily="34" charset="-128"/>
              </a:defRPr>
            </a:lvl3pPr>
            <a:lvl4pPr marL="782638" indent="-195263" defTabSz="414338">
              <a:tabLst>
                <a:tab pos="657225" algn="l"/>
                <a:tab pos="1312863" algn="l"/>
                <a:tab pos="1970088" algn="l"/>
                <a:tab pos="2627313" algn="l"/>
                <a:tab pos="3282950" algn="l"/>
                <a:tab pos="3940175" algn="l"/>
                <a:tab pos="4595813" algn="l"/>
              </a:tabLst>
              <a:defRPr sz="2400">
                <a:solidFill>
                  <a:schemeClr val="tx1"/>
                </a:solidFill>
                <a:latin typeface="Arial" panose="020B0604020202020204" pitchFamily="34" charset="0"/>
                <a:ea typeface="ＭＳ Ｐゴシック" panose="020B0600070205080204" pitchFamily="34" charset="-128"/>
              </a:defRPr>
            </a:lvl4pPr>
            <a:lvl5pPr marL="979488" indent="-196850" defTabSz="414338">
              <a:tabLst>
                <a:tab pos="657225" algn="l"/>
                <a:tab pos="1312863" algn="l"/>
                <a:tab pos="1970088" algn="l"/>
                <a:tab pos="2627313" algn="l"/>
                <a:tab pos="3282950" algn="l"/>
                <a:tab pos="3940175" algn="l"/>
                <a:tab pos="4595813" algn="l"/>
              </a:tabLst>
              <a:defRPr sz="2400">
                <a:solidFill>
                  <a:schemeClr val="tx1"/>
                </a:solidFill>
                <a:latin typeface="Arial" panose="020B0604020202020204" pitchFamily="34" charset="0"/>
                <a:ea typeface="ＭＳ Ｐゴシック" panose="020B0600070205080204" pitchFamily="34" charset="-128"/>
              </a:defRPr>
            </a:lvl5pPr>
            <a:lvl6pPr marL="14366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sz="2400">
                <a:solidFill>
                  <a:schemeClr val="tx1"/>
                </a:solidFill>
                <a:latin typeface="Arial" panose="020B0604020202020204" pitchFamily="34" charset="0"/>
                <a:ea typeface="ＭＳ Ｐゴシック" panose="020B0600070205080204" pitchFamily="34" charset="-128"/>
              </a:defRPr>
            </a:lvl6pPr>
            <a:lvl7pPr marL="18938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sz="2400">
                <a:solidFill>
                  <a:schemeClr val="tx1"/>
                </a:solidFill>
                <a:latin typeface="Arial" panose="020B0604020202020204" pitchFamily="34" charset="0"/>
                <a:ea typeface="ＭＳ Ｐゴシック" panose="020B0600070205080204" pitchFamily="34" charset="-128"/>
              </a:defRPr>
            </a:lvl7pPr>
            <a:lvl8pPr marL="23510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sz="2400">
                <a:solidFill>
                  <a:schemeClr val="tx1"/>
                </a:solidFill>
                <a:latin typeface="Arial" panose="020B0604020202020204" pitchFamily="34" charset="0"/>
                <a:ea typeface="ＭＳ Ｐゴシック" panose="020B0600070205080204" pitchFamily="34" charset="-128"/>
              </a:defRPr>
            </a:lvl8pPr>
            <a:lvl9pPr marL="28082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sz="2400">
                <a:solidFill>
                  <a:schemeClr val="tx1"/>
                </a:solidFill>
                <a:latin typeface="Arial" panose="020B060402020202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sz="900">
                <a:solidFill>
                  <a:srgbClr val="000000"/>
                </a:solidFill>
              </a:rPr>
              <a:t>Published by AAAS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a:uFill>
                  <a:solidFill>
                    <a:schemeClr val="accent1"/>
                  </a:solidFill>
                </a:uFill>
              </a:rPr>
              <a:t>How did the ETZ form?   Some possibilities</a:t>
            </a:r>
            <a:endParaRPr lang="en-GB" dirty="0"/>
          </a:p>
        </p:txBody>
      </p:sp>
      <p:sp>
        <p:nvSpPr>
          <p:cNvPr id="8" name="Inhaltsplatzhalter 5"/>
          <p:cNvSpPr txBox="1">
            <a:spLocks/>
          </p:cNvSpPr>
          <p:nvPr/>
        </p:nvSpPr>
        <p:spPr>
          <a:xfrm>
            <a:off x="838200" y="1825625"/>
            <a:ext cx="10515599"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Clr>
                <a:schemeClr val="accent1">
                  <a:lumMod val="75000"/>
                </a:schemeClr>
              </a:buClr>
              <a:buNone/>
            </a:pPr>
            <a:r>
              <a:rPr lang="de-DE" sz="2000" dirty="0" err="1"/>
              <a:t>(1)  Boundary between Africa and Europe, stretched out with desiccation.</a:t>
            </a:r>
          </a:p>
          <a:p>
            <a:pPr marL="0" indent="0">
              <a:spcBef>
                <a:spcPts val="1800"/>
              </a:spcBef>
              <a:buClr>
                <a:schemeClr val="accent1">
                  <a:lumMod val="75000"/>
                </a:schemeClr>
              </a:buClr>
              <a:buNone/>
            </a:pPr>
            <a:r>
              <a:rPr lang="de-DE" sz="2000" dirty="0" err="1"/>
              <a:t>(2)  Spread zone.  The footprint of the Afroasiatic spread, plus the Afroasiatic sphere of influence.</a:t>
            </a:r>
          </a:p>
          <a:p>
            <a:pPr marL="457200" indent="-457200">
              <a:spcBef>
                <a:spcPts val="1800"/>
              </a:spcBef>
              <a:buClr>
                <a:schemeClr val="accent1">
                  <a:lumMod val="75000"/>
                </a:schemeClr>
              </a:buClr>
              <a:buAutoNum type="arabicParenBoth" startAt="3"/>
            </a:pPr>
            <a:r>
              <a:rPr lang="de-DE" sz="2000" dirty="0" err="1"/>
              <a:t>A previously unrecognized linguistic area with its own grammatical profile.</a:t>
            </a:r>
          </a:p>
          <a:p>
            <a:pPr marL="0" indent="0">
              <a:spcBef>
                <a:spcPts val="1800"/>
              </a:spcBef>
              <a:buClr>
                <a:schemeClr val="accent1">
                  <a:lumMod val="75000"/>
                </a:schemeClr>
              </a:buClr>
              <a:buNone/>
            </a:pPr>
            <a:r>
              <a:rPr lang="de-DE" sz="2000" dirty="0" err="1"/>
              <a:t>(4)   No-man's-land between African and European populations, separate until the Bronze Age.</a:t>
            </a:r>
          </a:p>
          <a:p>
            <a:pPr marL="466725" indent="-466725">
              <a:spcBef>
                <a:spcPts val="1800"/>
              </a:spcBef>
              <a:buClr>
                <a:schemeClr val="accent1">
                  <a:lumMod val="75000"/>
                </a:schemeClr>
              </a:buClr>
              <a:buAutoNum type="arabicParenBoth" startAt="5"/>
            </a:pPr>
            <a:r>
              <a:rPr lang="de-DE" sz="2000" dirty="0" err="1"/>
              <a:t>Syncretic area, endpoint of diffusion and influence trajectories from Mesopotamia, Levant, Nile Valley, Ethiopia, Maghreb.</a:t>
            </a:r>
          </a:p>
          <a:p>
            <a:pPr marL="0" indent="0">
              <a:spcBef>
                <a:spcPts val="1800"/>
              </a:spcBef>
              <a:buClr>
                <a:schemeClr val="accent1">
                  <a:lumMod val="75000"/>
                </a:schemeClr>
              </a:buClr>
              <a:buNone/>
            </a:pPr>
            <a:r>
              <a:rPr lang="de-DE" sz="2000" dirty="0" err="1"/>
              <a:t>(6)   Mix, result of many fallbacks and recolonizations as environmental conditions fluctuated. </a:t>
            </a:r>
          </a:p>
          <a:p>
            <a:pPr marL="0" indent="0">
              <a:buClr>
                <a:schemeClr val="accent1">
                  <a:lumMod val="75000"/>
                </a:schemeClr>
              </a:buClr>
              <a:buNone/>
            </a:pPr>
            <a:endParaRPr lang="en-GB" sz="2000" dirty="0"/>
          </a:p>
        </p:txBody>
      </p:sp>
      <p:sp>
        <p:nvSpPr>
          <p:cNvPr id="3" name="Slide Number Placeholder 2">
            <a:extLst>
              <a:ext uri="{FF2B5EF4-FFF2-40B4-BE49-F238E27FC236}">
                <a16:creationId xmlns:a16="http://schemas.microsoft.com/office/drawing/2014/main" id="{EDD5E330-14B4-DC46-BB80-EC259739F1B9}"/>
              </a:ext>
            </a:extLst>
          </p:cNvPr>
          <p:cNvSpPr>
            <a:spLocks noGrp="1"/>
          </p:cNvSpPr>
          <p:nvPr>
            <p:ph type="sldNum" sz="quarter" idx="12"/>
          </p:nvPr>
        </p:nvSpPr>
        <p:spPr/>
        <p:txBody>
          <a:bodyPr/>
          <a:lstStyle/>
          <a:p>
            <a:fld id="{88B5909B-A75B-8E4F-A346-CFE4F600892E}" type="slidenum">
              <a:rPr lang="en-US"/>
              <a:t>11</a:t>
            </a:fld>
            <a:endParaRPr lang="en-US"/>
          </a:p>
        </p:txBody>
      </p:sp>
    </p:spTree>
    <p:extLst>
      <p:ext uri="{BB962C8B-B14F-4D97-AF65-F5344CB8AC3E}">
        <p14:creationId xmlns:p14="http://schemas.microsoft.com/office/powerpoint/2010/main" val="42675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a:uFill>
                  <a:solidFill>
                    <a:schemeClr val="accent1"/>
                  </a:solidFill>
                </a:uFill>
              </a:rPr>
              <a:t>How did the ETZ form?   Some possibilities</a:t>
            </a:r>
            <a:endParaRPr lang="en-GB" dirty="0"/>
          </a:p>
        </p:txBody>
      </p:sp>
      <p:sp>
        <p:nvSpPr>
          <p:cNvPr id="8" name="Inhaltsplatzhalter 5"/>
          <p:cNvSpPr txBox="1">
            <a:spLocks/>
          </p:cNvSpPr>
          <p:nvPr/>
        </p:nvSpPr>
        <p:spPr>
          <a:xfrm>
            <a:off x="838200" y="1825625"/>
            <a:ext cx="10515599"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Clr>
                <a:schemeClr val="accent1">
                  <a:lumMod val="75000"/>
                </a:schemeClr>
              </a:buClr>
              <a:buNone/>
            </a:pPr>
            <a:r>
              <a:rPr lang="de-DE" sz="2000" dirty="0" err="1"/>
              <a:t>(1)  Boundary between Africa and Europe, stretched out with desiccation.</a:t>
            </a:r>
          </a:p>
          <a:p>
            <a:pPr marL="0" indent="0">
              <a:spcBef>
                <a:spcPts val="1800"/>
              </a:spcBef>
              <a:buClr>
                <a:schemeClr val="accent1">
                  <a:lumMod val="75000"/>
                </a:schemeClr>
              </a:buClr>
              <a:buNone/>
            </a:pPr>
            <a:r>
              <a:rPr lang="de-DE" sz="2000" dirty="0" err="1"/>
              <a:t>(2)  Spread zone.  The footprint of the Afroasiatic spread, plus the Afroasiatic sphere of influence.</a:t>
            </a:r>
          </a:p>
          <a:p>
            <a:pPr marL="457200" indent="-457200">
              <a:spcBef>
                <a:spcPts val="1800"/>
              </a:spcBef>
              <a:buClr>
                <a:schemeClr val="accent1">
                  <a:lumMod val="75000"/>
                </a:schemeClr>
              </a:buClr>
              <a:buAutoNum type="arabicParenBoth" startAt="3"/>
            </a:pPr>
            <a:r>
              <a:rPr lang="de-DE" sz="2000" dirty="0" err="1"/>
              <a:t>A previously unrecognized linguistic area with its own grammatical profile.</a:t>
            </a:r>
          </a:p>
          <a:p>
            <a:pPr marL="0" indent="0">
              <a:spcBef>
                <a:spcPts val="1800"/>
              </a:spcBef>
              <a:buClr>
                <a:schemeClr val="accent1">
                  <a:lumMod val="75000"/>
                </a:schemeClr>
              </a:buClr>
              <a:buNone/>
            </a:pPr>
            <a:r>
              <a:rPr lang="de-DE" sz="2000" dirty="0" err="1"/>
              <a:t>(4)   No-man's-land between African and European populations, separate until the Bronze Age.</a:t>
            </a:r>
          </a:p>
          <a:p>
            <a:pPr marL="466725" indent="-466725">
              <a:spcBef>
                <a:spcPts val="1800"/>
              </a:spcBef>
              <a:buClr>
                <a:schemeClr val="accent1">
                  <a:lumMod val="75000"/>
                </a:schemeClr>
              </a:buClr>
              <a:buAutoNum type="arabicParenBoth" startAt="5"/>
            </a:pPr>
            <a:r>
              <a:rPr lang="de-DE" sz="2000" dirty="0" err="1"/>
              <a:t>Syncretic area, endpoint of diffusion and influence trajectories from Mesopotamia, Levant, Nile Valley, Ethiopia, Maghreb.</a:t>
            </a:r>
          </a:p>
          <a:p>
            <a:pPr marL="457200" indent="-457200">
              <a:spcBef>
                <a:spcPts val="1800"/>
              </a:spcBef>
              <a:buClr>
                <a:schemeClr val="accent1">
                  <a:lumMod val="75000"/>
                </a:schemeClr>
              </a:buClr>
              <a:buAutoNum type="arabicParenBoth" startAt="6"/>
            </a:pPr>
            <a:r>
              <a:rPr lang="de-DE" sz="2000" dirty="0" err="1"/>
              <a:t>Mix, result of many fallbacks and recolonizations as environmental conditions fluctuated. </a:t>
            </a:r>
          </a:p>
          <a:p>
            <a:pPr marL="457200" indent="-457200">
              <a:spcBef>
                <a:spcPts val="0"/>
              </a:spcBef>
              <a:buClr>
                <a:schemeClr val="accent1">
                  <a:lumMod val="75000"/>
                </a:schemeClr>
              </a:buClr>
              <a:buAutoNum type="arabicParenBoth" startAt="6"/>
            </a:pPr>
            <a:endParaRPr lang="de-DE" sz="2000" b="1" dirty="0" err="1"/>
          </a:p>
          <a:p>
            <a:pPr marL="457200" indent="-457200">
              <a:spcBef>
                <a:spcPts val="1800"/>
              </a:spcBef>
              <a:buClr>
                <a:schemeClr val="accent1">
                  <a:lumMod val="75000"/>
                </a:schemeClr>
              </a:buClr>
              <a:buAutoNum type="arabicParenBoth" startAt="6"/>
            </a:pPr>
            <a:r>
              <a:rPr lang="de-DE" sz="2000" b="1" dirty="0" err="1"/>
              <a:t>But …  Do these explain the complexity profiles ?</a:t>
            </a:r>
          </a:p>
          <a:p>
            <a:pPr marL="0" indent="0">
              <a:buClr>
                <a:schemeClr val="accent1">
                  <a:lumMod val="75000"/>
                </a:schemeClr>
              </a:buClr>
              <a:buNone/>
            </a:pPr>
            <a:endParaRPr lang="en-GB" sz="2000" dirty="0"/>
          </a:p>
        </p:txBody>
      </p:sp>
      <p:sp>
        <p:nvSpPr>
          <p:cNvPr id="3" name="Slide Number Placeholder 2">
            <a:extLst>
              <a:ext uri="{FF2B5EF4-FFF2-40B4-BE49-F238E27FC236}">
                <a16:creationId xmlns:a16="http://schemas.microsoft.com/office/drawing/2014/main" id="{EDD5E330-14B4-DC46-BB80-EC259739F1B9}"/>
              </a:ext>
            </a:extLst>
          </p:cNvPr>
          <p:cNvSpPr>
            <a:spLocks noGrp="1"/>
          </p:cNvSpPr>
          <p:nvPr>
            <p:ph type="sldNum" sz="quarter" idx="12"/>
          </p:nvPr>
        </p:nvSpPr>
        <p:spPr/>
        <p:txBody>
          <a:bodyPr/>
          <a:lstStyle/>
          <a:p>
            <a:fld id="{88B5909B-A75B-8E4F-A346-CFE4F600892E}" type="slidenum">
              <a:rPr lang="en-US"/>
              <a:t>12</a:t>
            </a:fld>
            <a:endParaRPr lang="en-US"/>
          </a:p>
        </p:txBody>
      </p:sp>
    </p:spTree>
    <p:extLst>
      <p:ext uri="{BB962C8B-B14F-4D97-AF65-F5344CB8AC3E}">
        <p14:creationId xmlns:p14="http://schemas.microsoft.com/office/powerpoint/2010/main" val="1616202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7F5BEA-115F-FD47-B1BC-CE9DB09CB987}"/>
              </a:ext>
            </a:extLst>
          </p:cNvPr>
          <p:cNvSpPr>
            <a:spLocks noGrp="1"/>
          </p:cNvSpPr>
          <p:nvPr>
            <p:ph type="sldNum" sz="quarter" idx="12"/>
          </p:nvPr>
        </p:nvSpPr>
        <p:spPr/>
        <p:txBody>
          <a:bodyPr/>
          <a:lstStyle/>
          <a:p>
            <a:fld id="{88B5909B-A75B-8E4F-A346-CFE4F600892E}" type="slidenum">
              <a:rPr lang="en-US"/>
              <a:t>13</a:t>
            </a:fld>
            <a:endParaRPr lang="en-US"/>
          </a:p>
        </p:txBody>
      </p:sp>
      <p:pic>
        <p:nvPicPr>
          <p:cNvPr id="3" name="Picture 2">
            <a:extLst>
              <a:ext uri="{FF2B5EF4-FFF2-40B4-BE49-F238E27FC236}">
                <a16:creationId xmlns:a16="http://schemas.microsoft.com/office/drawing/2014/main" id="{4500EC44-275B-DF49-A1A7-BF37383D7714}"/>
              </a:ext>
            </a:extLst>
          </p:cNvPr>
          <p:cNvPicPr>
            <a:picLocks noChangeAspect="1"/>
          </p:cNvPicPr>
          <p:nvPr/>
        </p:nvPicPr>
        <p:blipFill rotWithShape="1">
          <a:blip r:embed="rId2"/>
          <a:srcRect l="1718" t="911" r="1014" b="1372"/>
          <a:stretch/>
        </p:blipFill>
        <p:spPr>
          <a:xfrm>
            <a:off x="5595254" y="363255"/>
            <a:ext cx="5853535" cy="6270094"/>
          </a:xfrm>
          <a:prstGeom prst="rect">
            <a:avLst/>
          </a:prstGeom>
          <a:ln>
            <a:noFill/>
          </a:ln>
        </p:spPr>
      </p:pic>
      <p:sp>
        <p:nvSpPr>
          <p:cNvPr id="4" name="TextBox 3">
            <a:extLst>
              <a:ext uri="{FF2B5EF4-FFF2-40B4-BE49-F238E27FC236}">
                <a16:creationId xmlns:a16="http://schemas.microsoft.com/office/drawing/2014/main" id="{E2D796D5-DC4B-E548-B23D-8F3350881D7F}"/>
              </a:ext>
            </a:extLst>
          </p:cNvPr>
          <p:cNvSpPr txBox="1"/>
          <p:nvPr/>
        </p:nvSpPr>
        <p:spPr>
          <a:xfrm>
            <a:off x="544286" y="653143"/>
            <a:ext cx="4767943" cy="1200329"/>
          </a:xfrm>
          <a:prstGeom prst="rect">
            <a:avLst/>
          </a:prstGeom>
          <a:noFill/>
        </p:spPr>
        <p:txBody>
          <a:bodyPr wrap="square" rtlCol="0">
            <a:spAutoFit/>
          </a:bodyPr>
          <a:lstStyle/>
          <a:p>
            <a:r>
              <a:rPr lang="en-US"/>
              <a:t>African macroareas  (G</a:t>
            </a:r>
            <a:r>
              <a:rPr lang="ru-RU"/>
              <a:t>ü</a:t>
            </a:r>
            <a:r>
              <a:rPr lang="en-US"/>
              <a:t>ldemann 2008)</a:t>
            </a:r>
          </a:p>
          <a:p>
            <a:endParaRPr lang="en-US"/>
          </a:p>
          <a:p>
            <a:r>
              <a:rPr lang="en-US">
                <a:latin typeface="Cambria" panose="02040503050406030204" pitchFamily="18" charset="0"/>
              </a:rPr>
              <a:t>III</a:t>
            </a:r>
            <a:r>
              <a:rPr lang="en-US"/>
              <a:t> = Macro-Sudan Belt</a:t>
            </a:r>
          </a:p>
          <a:p>
            <a:r>
              <a:rPr lang="en-US"/>
              <a:t>Brackets = ETZ</a:t>
            </a:r>
          </a:p>
        </p:txBody>
      </p:sp>
      <p:sp>
        <p:nvSpPr>
          <p:cNvPr id="5" name="Left Bracket 4">
            <a:extLst>
              <a:ext uri="{FF2B5EF4-FFF2-40B4-BE49-F238E27FC236}">
                <a16:creationId xmlns:a16="http://schemas.microsoft.com/office/drawing/2014/main" id="{3706796B-26F7-014C-AD5B-FF35D344BB2A}"/>
              </a:ext>
            </a:extLst>
          </p:cNvPr>
          <p:cNvSpPr/>
          <p:nvPr/>
        </p:nvSpPr>
        <p:spPr>
          <a:xfrm>
            <a:off x="5388429" y="0"/>
            <a:ext cx="707571" cy="3140982"/>
          </a:xfrm>
          <a:prstGeom prst="leftBracket">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ket 5">
            <a:extLst>
              <a:ext uri="{FF2B5EF4-FFF2-40B4-BE49-F238E27FC236}">
                <a16:creationId xmlns:a16="http://schemas.microsoft.com/office/drawing/2014/main" id="{F98D59E2-DFE8-A741-9D25-A31361173059}"/>
              </a:ext>
            </a:extLst>
          </p:cNvPr>
          <p:cNvSpPr/>
          <p:nvPr/>
        </p:nvSpPr>
        <p:spPr>
          <a:xfrm>
            <a:off x="5595254" y="1225812"/>
            <a:ext cx="283031" cy="636409"/>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5B9AA1CB-02E1-0048-A7E6-34648D1D1D56}"/>
              </a:ext>
            </a:extLst>
          </p:cNvPr>
          <p:cNvSpPr txBox="1"/>
          <p:nvPr/>
        </p:nvSpPr>
        <p:spPr>
          <a:xfrm>
            <a:off x="446314" y="6356350"/>
            <a:ext cx="4082143" cy="276999"/>
          </a:xfrm>
          <a:prstGeom prst="rect">
            <a:avLst/>
          </a:prstGeom>
          <a:noFill/>
        </p:spPr>
        <p:txBody>
          <a:bodyPr wrap="square" rtlCol="0">
            <a:spAutoFit/>
          </a:bodyPr>
          <a:lstStyle/>
          <a:p>
            <a:r>
              <a:rPr lang="en-US" sz="1200"/>
              <a:t>Hammarström &amp; Güldemann 2014v</a:t>
            </a:r>
          </a:p>
        </p:txBody>
      </p:sp>
    </p:spTree>
    <p:extLst>
      <p:ext uri="{BB962C8B-B14F-4D97-AF65-F5344CB8AC3E}">
        <p14:creationId xmlns:p14="http://schemas.microsoft.com/office/powerpoint/2010/main" val="444424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err="1">
                <a:uFill>
                  <a:solidFill>
                    <a:schemeClr val="accent1"/>
                  </a:solidFill>
                </a:uFill>
              </a:rPr>
              <a:t>Result:  shadow or periphery of the MSB</a:t>
            </a:r>
            <a:endParaRPr lang="en-GB" dirty="0"/>
          </a:p>
        </p:txBody>
      </p:sp>
      <p:sp>
        <p:nvSpPr>
          <p:cNvPr id="8" name="Inhaltsplatzhalter 5"/>
          <p:cNvSpPr txBox="1">
            <a:spLocks/>
          </p:cNvSpPr>
          <p:nvPr/>
        </p:nvSpPr>
        <p:spPr>
          <a:xfrm>
            <a:off x="838200" y="1825625"/>
            <a:ext cx="10515599"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indent="-460375">
              <a:spcBef>
                <a:spcPts val="600"/>
              </a:spcBef>
              <a:buClr>
                <a:schemeClr val="accent1">
                  <a:lumMod val="75000"/>
                </a:schemeClr>
              </a:buClr>
              <a:buNone/>
            </a:pPr>
            <a:r>
              <a:rPr lang="de-DE" sz="2000" dirty="0" err="1"/>
              <a:t>Geolinguistic trends:</a:t>
            </a:r>
          </a:p>
          <a:p>
            <a:pPr marL="460375" indent="-460375">
              <a:spcBef>
                <a:spcPts val="600"/>
              </a:spcBef>
              <a:buClr>
                <a:schemeClr val="accent1">
                  <a:lumMod val="75000"/>
                </a:schemeClr>
              </a:buClr>
              <a:buNone/>
            </a:pPr>
            <a:r>
              <a:rPr lang="de-DE" sz="2000" dirty="0" err="1"/>
              <a:t>  •  General east-west predominance in Africa</a:t>
            </a:r>
          </a:p>
          <a:p>
            <a:pPr marL="460375" indent="-460375">
              <a:spcBef>
                <a:spcPts val="600"/>
              </a:spcBef>
              <a:buClr>
                <a:schemeClr val="accent1">
                  <a:lumMod val="75000"/>
                </a:schemeClr>
              </a:buClr>
              <a:buNone/>
            </a:pPr>
            <a:r>
              <a:rPr lang="de-DE" sz="2000" dirty="0" err="1"/>
              <a:t>  •  Southward retreat of the northern edge of the MSB </a:t>
            </a:r>
          </a:p>
          <a:p>
            <a:pPr marL="460375" indent="-460375">
              <a:spcBef>
                <a:spcPts val="0"/>
              </a:spcBef>
              <a:buClr>
                <a:schemeClr val="accent1">
                  <a:lumMod val="75000"/>
                </a:schemeClr>
              </a:buClr>
              <a:buNone/>
            </a:pPr>
            <a:endParaRPr lang="de-DE" sz="2000" dirty="0" err="1"/>
          </a:p>
          <a:p>
            <a:pPr marL="460375" indent="-460375">
              <a:spcBef>
                <a:spcPts val="0"/>
              </a:spcBef>
              <a:buClr>
                <a:schemeClr val="accent1">
                  <a:lumMod val="75000"/>
                </a:schemeClr>
              </a:buClr>
              <a:buNone/>
            </a:pPr>
            <a:endParaRPr lang="de-DE" sz="2000" dirty="0" err="1"/>
          </a:p>
          <a:p>
            <a:pPr marL="460375" indent="-460375">
              <a:spcBef>
                <a:spcPts val="0"/>
              </a:spcBef>
              <a:buClr>
                <a:schemeClr val="accent1">
                  <a:lumMod val="75000"/>
                </a:schemeClr>
              </a:buClr>
              <a:buNone/>
            </a:pPr>
            <a:r>
              <a:rPr lang="de-DE" sz="2000" dirty="0" err="1"/>
              <a:t>Any one of the above six scenarios, plus east-west predominance, would account for the shape and southern extent of the ETZ.</a:t>
            </a:r>
          </a:p>
          <a:p>
            <a:pPr marL="460375" indent="-460375">
              <a:spcBef>
                <a:spcPts val="0"/>
              </a:spcBef>
              <a:buClr>
                <a:schemeClr val="accent1">
                  <a:lumMod val="75000"/>
                </a:schemeClr>
              </a:buClr>
              <a:buNone/>
            </a:pPr>
            <a:endParaRPr lang="de-DE" sz="2000" dirty="0" err="1"/>
          </a:p>
          <a:p>
            <a:pPr marL="460375" indent="-460375">
              <a:spcBef>
                <a:spcPts val="0"/>
              </a:spcBef>
              <a:buClr>
                <a:schemeClr val="accent1">
                  <a:lumMod val="75000"/>
                </a:schemeClr>
              </a:buClr>
              <a:buNone/>
            </a:pPr>
            <a:r>
              <a:rPr lang="de-DE" sz="2000" dirty="0" err="1"/>
              <a:t>But – the linguistic profile?  the northern reach?</a:t>
            </a:r>
          </a:p>
          <a:p>
            <a:pPr marL="0" indent="0">
              <a:buClr>
                <a:schemeClr val="accent1">
                  <a:lumMod val="75000"/>
                </a:schemeClr>
              </a:buClr>
              <a:buNone/>
            </a:pPr>
            <a:endParaRPr lang="de-DE" sz="2000" dirty="0" err="1"/>
          </a:p>
          <a:p>
            <a:pPr marL="0" indent="0">
              <a:buClr>
                <a:schemeClr val="accent1">
                  <a:lumMod val="75000"/>
                </a:schemeClr>
              </a:buClr>
              <a:buNone/>
            </a:pPr>
            <a:endParaRPr lang="en-GB" sz="2000" dirty="0"/>
          </a:p>
        </p:txBody>
      </p:sp>
      <p:sp>
        <p:nvSpPr>
          <p:cNvPr id="3" name="Slide Number Placeholder 2">
            <a:extLst>
              <a:ext uri="{FF2B5EF4-FFF2-40B4-BE49-F238E27FC236}">
                <a16:creationId xmlns:a16="http://schemas.microsoft.com/office/drawing/2014/main" id="{EDD5E330-14B4-DC46-BB80-EC259739F1B9}"/>
              </a:ext>
            </a:extLst>
          </p:cNvPr>
          <p:cNvSpPr>
            <a:spLocks noGrp="1"/>
          </p:cNvSpPr>
          <p:nvPr>
            <p:ph type="sldNum" sz="quarter" idx="12"/>
          </p:nvPr>
        </p:nvSpPr>
        <p:spPr/>
        <p:txBody>
          <a:bodyPr/>
          <a:lstStyle/>
          <a:p>
            <a:fld id="{88B5909B-A75B-8E4F-A346-CFE4F600892E}" type="slidenum">
              <a:rPr lang="en-US"/>
              <a:t>14</a:t>
            </a:fld>
            <a:endParaRPr lang="en-US"/>
          </a:p>
        </p:txBody>
      </p:sp>
      <p:sp>
        <p:nvSpPr>
          <p:cNvPr id="5" name="TextBox 4">
            <a:extLst>
              <a:ext uri="{FF2B5EF4-FFF2-40B4-BE49-F238E27FC236}">
                <a16:creationId xmlns:a16="http://schemas.microsoft.com/office/drawing/2014/main" id="{63B8685C-7B06-2F49-BD03-A979F7C4ADF0}"/>
              </a:ext>
            </a:extLst>
          </p:cNvPr>
          <p:cNvSpPr txBox="1"/>
          <p:nvPr/>
        </p:nvSpPr>
        <p:spPr>
          <a:xfrm>
            <a:off x="521470" y="6356350"/>
            <a:ext cx="4513993" cy="307777"/>
          </a:xfrm>
          <a:prstGeom prst="rect">
            <a:avLst/>
          </a:prstGeom>
          <a:noFill/>
        </p:spPr>
        <p:txBody>
          <a:bodyPr wrap="square" rtlCol="0">
            <a:spAutoFit/>
          </a:bodyPr>
          <a:lstStyle/>
          <a:p>
            <a:r>
              <a:rPr lang="en-US" sz="1400"/>
              <a:t>Hammarström &amp; Güldemann 2014, Comrie &amp; Cysouw 2009</a:t>
            </a:r>
          </a:p>
        </p:txBody>
      </p:sp>
    </p:spTree>
    <p:extLst>
      <p:ext uri="{BB962C8B-B14F-4D97-AF65-F5344CB8AC3E}">
        <p14:creationId xmlns:p14="http://schemas.microsoft.com/office/powerpoint/2010/main" val="501655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err="1">
                <a:uFill>
                  <a:solidFill>
                    <a:schemeClr val="accent1"/>
                  </a:solidFill>
                </a:uFill>
              </a:rPr>
              <a:t>More possibilities</a:t>
            </a:r>
            <a:endParaRPr lang="en-GB" dirty="0"/>
          </a:p>
        </p:txBody>
      </p:sp>
      <p:sp>
        <p:nvSpPr>
          <p:cNvPr id="8" name="Inhaltsplatzhalter 5"/>
          <p:cNvSpPr txBox="1">
            <a:spLocks/>
          </p:cNvSpPr>
          <p:nvPr/>
        </p:nvSpPr>
        <p:spPr>
          <a:xfrm>
            <a:off x="838200" y="1825625"/>
            <a:ext cx="10515599"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indent="-460375">
              <a:lnSpc>
                <a:spcPct val="100000"/>
              </a:lnSpc>
              <a:spcBef>
                <a:spcPts val="0"/>
              </a:spcBef>
              <a:spcAft>
                <a:spcPts val="600"/>
              </a:spcAft>
              <a:buClr>
                <a:schemeClr val="accent1">
                  <a:lumMod val="75000"/>
                </a:schemeClr>
              </a:buClr>
              <a:buNone/>
            </a:pPr>
            <a:r>
              <a:rPr lang="de-DE" sz="2000" dirty="0" err="1"/>
              <a:t>The ETZ extends N-S about 2000 km.</a:t>
            </a:r>
          </a:p>
          <a:p>
            <a:pPr marL="460375" indent="-460375">
              <a:lnSpc>
                <a:spcPct val="100000"/>
              </a:lnSpc>
              <a:spcBef>
                <a:spcPts val="0"/>
              </a:spcBef>
              <a:spcAft>
                <a:spcPts val="600"/>
              </a:spcAft>
              <a:buClr>
                <a:schemeClr val="accent1">
                  <a:lumMod val="75000"/>
                </a:schemeClr>
              </a:buClr>
              <a:buNone/>
            </a:pPr>
            <a:r>
              <a:rPr lang="de-DE" sz="2000" dirty="0" err="1"/>
              <a:t>	-- Within the range where languages resemble sisters E-W, and there is variation N-S.</a:t>
            </a:r>
          </a:p>
          <a:p>
            <a:pPr marL="460375" indent="-460375">
              <a:lnSpc>
                <a:spcPct val="100000"/>
              </a:lnSpc>
              <a:spcBef>
                <a:spcPts val="0"/>
              </a:spcBef>
              <a:spcAft>
                <a:spcPts val="600"/>
              </a:spcAft>
              <a:buClr>
                <a:schemeClr val="accent1">
                  <a:lumMod val="75000"/>
                </a:schemeClr>
              </a:buClr>
              <a:buNone/>
            </a:pPr>
            <a:r>
              <a:rPr lang="de-DE" sz="2000" dirty="0" err="1"/>
              <a:t>	</a:t>
            </a:r>
          </a:p>
          <a:p>
            <a:pPr marL="460375" indent="-460375">
              <a:lnSpc>
                <a:spcPct val="100000"/>
              </a:lnSpc>
              <a:spcBef>
                <a:spcPts val="0"/>
              </a:spcBef>
              <a:spcAft>
                <a:spcPts val="600"/>
              </a:spcAft>
              <a:buClr>
                <a:schemeClr val="accent1">
                  <a:lumMod val="75000"/>
                </a:schemeClr>
              </a:buClr>
              <a:buNone/>
            </a:pPr>
            <a:r>
              <a:rPr lang="de-DE" sz="2000" dirty="0" err="1"/>
              <a:t>Translation for us:  structural resemblances are stable E-W; variation N-S.</a:t>
            </a:r>
          </a:p>
          <a:p>
            <a:pPr marL="922338" indent="-922338">
              <a:lnSpc>
                <a:spcPct val="100000"/>
              </a:lnSpc>
              <a:spcBef>
                <a:spcPts val="0"/>
              </a:spcBef>
              <a:buClr>
                <a:schemeClr val="accent1">
                  <a:lumMod val="75000"/>
                </a:schemeClr>
              </a:buClr>
              <a:buNone/>
            </a:pPr>
            <a:r>
              <a:rPr lang="de-DE" sz="2000" dirty="0" err="1"/>
              <a:t>	</a:t>
            </a:r>
          </a:p>
          <a:p>
            <a:pPr marL="0" indent="0">
              <a:buClr>
                <a:schemeClr val="accent1">
                  <a:lumMod val="75000"/>
                </a:schemeClr>
              </a:buClr>
              <a:buNone/>
            </a:pPr>
            <a:endParaRPr lang="en-GB" sz="2000" dirty="0"/>
          </a:p>
        </p:txBody>
      </p:sp>
      <p:sp>
        <p:nvSpPr>
          <p:cNvPr id="3" name="Slide Number Placeholder 2">
            <a:extLst>
              <a:ext uri="{FF2B5EF4-FFF2-40B4-BE49-F238E27FC236}">
                <a16:creationId xmlns:a16="http://schemas.microsoft.com/office/drawing/2014/main" id="{EDD5E330-14B4-DC46-BB80-EC259739F1B9}"/>
              </a:ext>
            </a:extLst>
          </p:cNvPr>
          <p:cNvSpPr>
            <a:spLocks noGrp="1"/>
          </p:cNvSpPr>
          <p:nvPr>
            <p:ph type="sldNum" sz="quarter" idx="12"/>
          </p:nvPr>
        </p:nvSpPr>
        <p:spPr/>
        <p:txBody>
          <a:bodyPr/>
          <a:lstStyle/>
          <a:p>
            <a:fld id="{88B5909B-A75B-8E4F-A346-CFE4F600892E}" type="slidenum">
              <a:rPr lang="en-US"/>
              <a:t>15</a:t>
            </a:fld>
            <a:endParaRPr lang="en-US"/>
          </a:p>
        </p:txBody>
      </p:sp>
      <p:sp>
        <p:nvSpPr>
          <p:cNvPr id="5" name="TextBox 4">
            <a:extLst>
              <a:ext uri="{FF2B5EF4-FFF2-40B4-BE49-F238E27FC236}">
                <a16:creationId xmlns:a16="http://schemas.microsoft.com/office/drawing/2014/main" id="{63B8685C-7B06-2F49-BD03-A979F7C4ADF0}"/>
              </a:ext>
            </a:extLst>
          </p:cNvPr>
          <p:cNvSpPr txBox="1"/>
          <p:nvPr/>
        </p:nvSpPr>
        <p:spPr>
          <a:xfrm>
            <a:off x="521470" y="6356350"/>
            <a:ext cx="4513993" cy="307777"/>
          </a:xfrm>
          <a:prstGeom prst="rect">
            <a:avLst/>
          </a:prstGeom>
          <a:noFill/>
        </p:spPr>
        <p:txBody>
          <a:bodyPr wrap="square" rtlCol="0">
            <a:spAutoFit/>
          </a:bodyPr>
          <a:lstStyle/>
          <a:p>
            <a:r>
              <a:rPr lang="en-US" sz="1400"/>
              <a:t>Hammarström &amp; Güldemann 2014</a:t>
            </a:r>
          </a:p>
        </p:txBody>
      </p:sp>
    </p:spTree>
    <p:extLst>
      <p:ext uri="{BB962C8B-B14F-4D97-AF65-F5344CB8AC3E}">
        <p14:creationId xmlns:p14="http://schemas.microsoft.com/office/powerpoint/2010/main" val="738116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err="1">
                <a:uFill>
                  <a:solidFill>
                    <a:schemeClr val="accent1"/>
                  </a:solidFill>
                </a:uFill>
              </a:rPr>
              <a:t>More possibilities, cont.</a:t>
            </a:r>
            <a:endParaRPr lang="en-GB" dirty="0"/>
          </a:p>
        </p:txBody>
      </p:sp>
      <p:sp>
        <p:nvSpPr>
          <p:cNvPr id="8" name="Inhaltsplatzhalter 5"/>
          <p:cNvSpPr txBox="1">
            <a:spLocks/>
          </p:cNvSpPr>
          <p:nvPr/>
        </p:nvSpPr>
        <p:spPr>
          <a:xfrm>
            <a:off x="838200" y="1825625"/>
            <a:ext cx="10515599" cy="435133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6725" indent="-466725">
              <a:lnSpc>
                <a:spcPct val="100000"/>
              </a:lnSpc>
              <a:spcBef>
                <a:spcPts val="0"/>
              </a:spcBef>
              <a:buClr>
                <a:schemeClr val="accent1">
                  <a:lumMod val="75000"/>
                </a:schemeClr>
              </a:buClr>
              <a:buNone/>
            </a:pPr>
            <a:r>
              <a:rPr lang="de-DE" sz="2000" dirty="0" err="1"/>
              <a:t>Suppose:  During the Sahara Greening, hunters and then herders followed animals north into the grassland during the wet season, south to the Sahel in the dry season.</a:t>
            </a:r>
          </a:p>
          <a:p>
            <a:pPr marL="466725" indent="-466725">
              <a:lnSpc>
                <a:spcPct val="100000"/>
              </a:lnSpc>
              <a:spcBef>
                <a:spcPts val="0"/>
              </a:spcBef>
              <a:buClr>
                <a:schemeClr val="accent1">
                  <a:lumMod val="75000"/>
                </a:schemeClr>
              </a:buClr>
              <a:buNone/>
            </a:pPr>
            <a:endParaRPr lang="de-DE" sz="2000" dirty="0" err="1"/>
          </a:p>
          <a:p>
            <a:pPr marL="466725" indent="-466725">
              <a:lnSpc>
                <a:spcPct val="100000"/>
              </a:lnSpc>
              <a:spcBef>
                <a:spcPts val="0"/>
              </a:spcBef>
              <a:buClr>
                <a:schemeClr val="accent1">
                  <a:lumMod val="75000"/>
                </a:schemeClr>
              </a:buClr>
              <a:buNone/>
            </a:pPr>
            <a:r>
              <a:rPr lang="de-DE" sz="2000" dirty="0" err="1"/>
              <a:t>	Local contact and diffusion along migration trajectories, not between them</a:t>
            </a:r>
          </a:p>
          <a:p>
            <a:pPr marL="466725" indent="-466725">
              <a:lnSpc>
                <a:spcPct val="100000"/>
              </a:lnSpc>
              <a:spcBef>
                <a:spcPts val="0"/>
              </a:spcBef>
              <a:buClr>
                <a:schemeClr val="accent1">
                  <a:lumMod val="75000"/>
                </a:schemeClr>
              </a:buClr>
              <a:buNone/>
            </a:pPr>
            <a:r>
              <a:rPr lang="de-DE" sz="2000" dirty="0" err="1"/>
              <a:t>		Result:  divergence between the trajectories.</a:t>
            </a:r>
          </a:p>
          <a:p>
            <a:pPr marL="466725" indent="-466725">
              <a:lnSpc>
                <a:spcPct val="100000"/>
              </a:lnSpc>
              <a:spcBef>
                <a:spcPts val="0"/>
              </a:spcBef>
              <a:buClr>
                <a:schemeClr val="accent1">
                  <a:lumMod val="75000"/>
                </a:schemeClr>
              </a:buClr>
              <a:buNone/>
            </a:pPr>
            <a:endParaRPr lang="de-DE" sz="2000" dirty="0" err="1"/>
          </a:p>
          <a:p>
            <a:pPr marL="466725" indent="-466725">
              <a:lnSpc>
                <a:spcPct val="100000"/>
              </a:lnSpc>
              <a:spcBef>
                <a:spcPts val="0"/>
              </a:spcBef>
              <a:buClr>
                <a:schemeClr val="accent1">
                  <a:lumMod val="75000"/>
                </a:schemeClr>
              </a:buClr>
              <a:buNone/>
            </a:pPr>
            <a:r>
              <a:rPr lang="de-DE" sz="2000" dirty="0" err="1"/>
              <a:t>	Post-Greening, the start and end points moved south, stretching the ETZ southward.</a:t>
            </a:r>
          </a:p>
          <a:p>
            <a:pPr marL="466725" indent="-466725">
              <a:lnSpc>
                <a:spcPct val="100000"/>
              </a:lnSpc>
              <a:spcBef>
                <a:spcPts val="0"/>
              </a:spcBef>
              <a:buClr>
                <a:schemeClr val="accent1">
                  <a:lumMod val="75000"/>
                </a:schemeClr>
              </a:buClr>
              <a:buNone/>
            </a:pPr>
            <a:r>
              <a:rPr lang="de-DE" sz="2000" dirty="0" err="1"/>
              <a:t>		</a:t>
            </a:r>
            <a:r>
              <a:rPr lang="de-DE" sz="1800" dirty="0" err="1"/>
              <a:t>(Probably the Mediterranean climate zone moved north, stretching it northward.)</a:t>
            </a:r>
          </a:p>
          <a:p>
            <a:pPr marL="460375" indent="-460375">
              <a:lnSpc>
                <a:spcPct val="100000"/>
              </a:lnSpc>
              <a:spcBef>
                <a:spcPts val="0"/>
              </a:spcBef>
              <a:buClr>
                <a:schemeClr val="accent1">
                  <a:lumMod val="75000"/>
                </a:schemeClr>
              </a:buClr>
              <a:buNone/>
            </a:pPr>
            <a:endParaRPr lang="de-DE" sz="2000" dirty="0" err="1"/>
          </a:p>
          <a:p>
            <a:pPr marL="460375" indent="-460375">
              <a:lnSpc>
                <a:spcPct val="100000"/>
              </a:lnSpc>
              <a:spcBef>
                <a:spcPts val="0"/>
              </a:spcBef>
              <a:buClr>
                <a:schemeClr val="accent1">
                  <a:lumMod val="75000"/>
                </a:schemeClr>
              </a:buClr>
              <a:buNone/>
            </a:pPr>
            <a:r>
              <a:rPr lang="de-DE" sz="2000" dirty="0" err="1"/>
              <a:t>Result:   </a:t>
            </a:r>
          </a:p>
          <a:p>
            <a:pPr marL="460375" indent="-460375">
              <a:lnSpc>
                <a:spcPct val="100000"/>
              </a:lnSpc>
              <a:spcBef>
                <a:spcPts val="0"/>
              </a:spcBef>
              <a:buClr>
                <a:schemeClr val="accent1">
                  <a:lumMod val="75000"/>
                </a:schemeClr>
              </a:buClr>
              <a:buNone/>
            </a:pPr>
            <a:r>
              <a:rPr lang="de-DE" sz="2000" dirty="0" err="1"/>
              <a:t>Major language spreads run E-W (Berber, Arabic)</a:t>
            </a:r>
          </a:p>
          <a:p>
            <a:pPr marL="460375" indent="-460375">
              <a:lnSpc>
                <a:spcPct val="100000"/>
              </a:lnSpc>
              <a:spcBef>
                <a:spcPts val="0"/>
              </a:spcBef>
              <a:buClr>
                <a:schemeClr val="accent1">
                  <a:lumMod val="75000"/>
                </a:schemeClr>
              </a:buClr>
              <a:buNone/>
            </a:pPr>
            <a:r>
              <a:rPr lang="de-DE" sz="2000" dirty="0" err="1"/>
              <a:t>Steep profiles (variation) run N-S.</a:t>
            </a:r>
          </a:p>
          <a:p>
            <a:pPr marL="460375" indent="-460375">
              <a:lnSpc>
                <a:spcPct val="100000"/>
              </a:lnSpc>
              <a:spcBef>
                <a:spcPts val="0"/>
              </a:spcBef>
              <a:buClr>
                <a:schemeClr val="accent1">
                  <a:lumMod val="75000"/>
                </a:schemeClr>
              </a:buClr>
              <a:buNone/>
            </a:pPr>
            <a:r>
              <a:rPr lang="de-DE" sz="2000" dirty="0" err="1"/>
              <a:t>		</a:t>
            </a:r>
          </a:p>
          <a:p>
            <a:pPr marL="460375" indent="-460375">
              <a:lnSpc>
                <a:spcPct val="100000"/>
              </a:lnSpc>
              <a:spcBef>
                <a:spcPts val="0"/>
              </a:spcBef>
              <a:buClr>
                <a:schemeClr val="accent1">
                  <a:lumMod val="75000"/>
                </a:schemeClr>
              </a:buClr>
              <a:buNone/>
            </a:pPr>
            <a:r>
              <a:rPr lang="de-DE" sz="2000" dirty="0" err="1"/>
              <a:t>ETZ:  Not a transition zone but an ecotone, stretched N-S.</a:t>
            </a:r>
          </a:p>
          <a:p>
            <a:pPr marL="0" indent="0">
              <a:lnSpc>
                <a:spcPct val="100000"/>
              </a:lnSpc>
              <a:spcBef>
                <a:spcPts val="0"/>
              </a:spcBef>
              <a:buClr>
                <a:schemeClr val="accent1">
                  <a:lumMod val="75000"/>
                </a:schemeClr>
              </a:buClr>
              <a:buNone/>
            </a:pPr>
            <a:endParaRPr lang="de-DE" sz="2000" dirty="0" err="1"/>
          </a:p>
          <a:p>
            <a:pPr marL="0" indent="0">
              <a:buClr>
                <a:schemeClr val="accent1">
                  <a:lumMod val="75000"/>
                </a:schemeClr>
              </a:buClr>
              <a:buNone/>
            </a:pPr>
            <a:endParaRPr lang="de-DE" sz="2000" dirty="0" err="1"/>
          </a:p>
          <a:p>
            <a:pPr marL="0" indent="0">
              <a:buClr>
                <a:schemeClr val="accent1">
                  <a:lumMod val="75000"/>
                </a:schemeClr>
              </a:buClr>
              <a:buNone/>
            </a:pPr>
            <a:endParaRPr lang="en-GB" sz="2000" dirty="0"/>
          </a:p>
        </p:txBody>
      </p:sp>
      <p:sp>
        <p:nvSpPr>
          <p:cNvPr id="3" name="Slide Number Placeholder 2">
            <a:extLst>
              <a:ext uri="{FF2B5EF4-FFF2-40B4-BE49-F238E27FC236}">
                <a16:creationId xmlns:a16="http://schemas.microsoft.com/office/drawing/2014/main" id="{EDD5E330-14B4-DC46-BB80-EC259739F1B9}"/>
              </a:ext>
            </a:extLst>
          </p:cNvPr>
          <p:cNvSpPr>
            <a:spLocks noGrp="1"/>
          </p:cNvSpPr>
          <p:nvPr>
            <p:ph type="sldNum" sz="quarter" idx="12"/>
          </p:nvPr>
        </p:nvSpPr>
        <p:spPr/>
        <p:txBody>
          <a:bodyPr/>
          <a:lstStyle/>
          <a:p>
            <a:fld id="{88B5909B-A75B-8E4F-A346-CFE4F600892E}" type="slidenum">
              <a:rPr lang="en-US"/>
              <a:t>16</a:t>
            </a:fld>
            <a:endParaRPr lang="en-US"/>
          </a:p>
        </p:txBody>
      </p:sp>
      <p:pic>
        <p:nvPicPr>
          <p:cNvPr id="6" name="Grafik 2">
            <a:extLst>
              <a:ext uri="{FF2B5EF4-FFF2-40B4-BE49-F238E27FC236}">
                <a16:creationId xmlns:a16="http://schemas.microsoft.com/office/drawing/2014/main" id="{F9E4AD30-D37F-B843-A601-1A3AC1FA6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1475" y="4360695"/>
            <a:ext cx="2662284" cy="1495819"/>
          </a:xfrm>
          <a:prstGeom prst="rect">
            <a:avLst/>
          </a:prstGeom>
        </p:spPr>
      </p:pic>
    </p:spTree>
    <p:extLst>
      <p:ext uri="{BB962C8B-B14F-4D97-AF65-F5344CB8AC3E}">
        <p14:creationId xmlns:p14="http://schemas.microsoft.com/office/powerpoint/2010/main" val="2150437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err="1">
                <a:uFill>
                  <a:solidFill>
                    <a:schemeClr val="accent1"/>
                  </a:solidFill>
                </a:uFill>
              </a:rPr>
              <a:t>Conclusion</a:t>
            </a:r>
            <a:endParaRPr lang="en-GB" dirty="0"/>
          </a:p>
        </p:txBody>
      </p:sp>
      <p:sp>
        <p:nvSpPr>
          <p:cNvPr id="8" name="Inhaltsplatzhalter 5"/>
          <p:cNvSpPr txBox="1">
            <a:spLocks/>
          </p:cNvSpPr>
          <p:nvPr/>
        </p:nvSpPr>
        <p:spPr>
          <a:xfrm>
            <a:off x="838200" y="1825625"/>
            <a:ext cx="10515599" cy="43513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lumMod val="75000"/>
                </a:schemeClr>
              </a:buClr>
              <a:buFont typeface="Calibri" panose="020F0502020204030204" pitchFamily="34" charset="0"/>
              <a:buChar char="‒"/>
            </a:pPr>
            <a:r>
              <a:rPr lang="de-DE" sz="2000" dirty="0" err="1"/>
              <a:t>Bayesian</a:t>
            </a:r>
            <a:r>
              <a:rPr lang="de-DE" sz="2000" dirty="0"/>
              <a:t> </a:t>
            </a:r>
            <a:r>
              <a:rPr lang="de-DE" sz="2000" dirty="0" err="1"/>
              <a:t>regression</a:t>
            </a:r>
            <a:r>
              <a:rPr lang="de-DE" sz="2000" dirty="0"/>
              <a:t> </a:t>
            </a:r>
            <a:r>
              <a:rPr lang="de-DE" sz="2000" dirty="0" err="1"/>
              <a:t>modelling</a:t>
            </a:r>
            <a:r>
              <a:rPr lang="de-DE" sz="2000" dirty="0"/>
              <a:t> </a:t>
            </a:r>
            <a:r>
              <a:rPr lang="de-DE" sz="2000" dirty="0" err="1"/>
              <a:t>can</a:t>
            </a:r>
            <a:r>
              <a:rPr lang="de-DE" sz="2000" dirty="0"/>
              <a:t> </a:t>
            </a:r>
            <a:r>
              <a:rPr lang="de-DE" sz="2000" dirty="0" err="1"/>
              <a:t>highlight</a:t>
            </a:r>
            <a:r>
              <a:rPr lang="de-DE" sz="2000" dirty="0"/>
              <a:t> linear </a:t>
            </a:r>
            <a:r>
              <a:rPr lang="de-DE" sz="2000" dirty="0" err="1"/>
              <a:t>and</a:t>
            </a:r>
            <a:r>
              <a:rPr lang="de-DE" sz="2000" dirty="0"/>
              <a:t> </a:t>
            </a:r>
            <a:r>
              <a:rPr lang="de-DE" sz="2000" dirty="0" err="1"/>
              <a:t>nonlinear</a:t>
            </a:r>
            <a:r>
              <a:rPr lang="de-DE" sz="2000" dirty="0"/>
              <a:t> </a:t>
            </a:r>
            <a:r>
              <a:rPr lang="de-DE" sz="2000" dirty="0" err="1"/>
              <a:t>complexity</a:t>
            </a:r>
            <a:r>
              <a:rPr lang="de-DE" sz="2000" dirty="0"/>
              <a:t> </a:t>
            </a:r>
            <a:r>
              <a:rPr lang="de-DE" sz="2000" dirty="0" err="1"/>
              <a:t>patterns</a:t>
            </a:r>
            <a:r>
              <a:rPr lang="de-DE" sz="2000" dirty="0"/>
              <a:t> </a:t>
            </a:r>
            <a:r>
              <a:rPr lang="de-DE" sz="2000" dirty="0" err="1"/>
              <a:t>across</a:t>
            </a:r>
            <a:r>
              <a:rPr lang="de-DE" sz="2000" dirty="0"/>
              <a:t> </a:t>
            </a:r>
            <a:r>
              <a:rPr lang="de-DE" sz="2000" dirty="0" err="1"/>
              <a:t>geographical</a:t>
            </a:r>
            <a:r>
              <a:rPr lang="de-DE" sz="2000" dirty="0"/>
              <a:t> </a:t>
            </a:r>
            <a:r>
              <a:rPr lang="de-DE" sz="2000" dirty="0" err="1"/>
              <a:t>spaces</a:t>
            </a:r>
            <a:endParaRPr lang="de-DE" sz="2000" dirty="0"/>
          </a:p>
          <a:p>
            <a:pPr>
              <a:buClr>
                <a:schemeClr val="accent1">
                  <a:lumMod val="75000"/>
                </a:schemeClr>
              </a:buClr>
              <a:buFont typeface="Calibri" panose="020F0502020204030204" pitchFamily="34" charset="0"/>
              <a:buChar char="‒"/>
            </a:pPr>
            <a:r>
              <a:rPr lang="de-DE" sz="2000" dirty="0" err="1"/>
              <a:t>Unexpected</a:t>
            </a:r>
            <a:r>
              <a:rPr lang="de-DE" sz="2000" dirty="0"/>
              <a:t> </a:t>
            </a:r>
            <a:r>
              <a:rPr lang="de-DE" sz="2000" dirty="0" err="1"/>
              <a:t>unique</a:t>
            </a:r>
            <a:r>
              <a:rPr lang="de-DE" sz="2000" dirty="0"/>
              <a:t> </a:t>
            </a:r>
            <a:r>
              <a:rPr lang="de-DE" sz="2000" dirty="0" err="1"/>
              <a:t>pattern</a:t>
            </a:r>
            <a:r>
              <a:rPr lang="de-DE" sz="2000" dirty="0"/>
              <a:t> </a:t>
            </a:r>
            <a:r>
              <a:rPr lang="de-DE" sz="2000" dirty="0" err="1"/>
              <a:t>between</a:t>
            </a:r>
            <a:r>
              <a:rPr lang="de-DE" sz="2000" dirty="0"/>
              <a:t> 10 </a:t>
            </a:r>
            <a:r>
              <a:rPr lang="de-DE" sz="2000" dirty="0" err="1"/>
              <a:t>and</a:t>
            </a:r>
            <a:r>
              <a:rPr lang="de-DE" sz="2000" dirty="0"/>
              <a:t> 35 </a:t>
            </a:r>
            <a:r>
              <a:rPr lang="de-DE" sz="2000" dirty="0" err="1"/>
              <a:t>degree</a:t>
            </a:r>
            <a:r>
              <a:rPr lang="de-DE" sz="2000" dirty="0"/>
              <a:t> North.</a:t>
            </a:r>
          </a:p>
          <a:p>
            <a:pPr>
              <a:buClr>
                <a:schemeClr val="accent1">
                  <a:lumMod val="75000"/>
                </a:schemeClr>
              </a:buClr>
              <a:buFont typeface="Calibri" panose="020F0502020204030204" pitchFamily="34" charset="0"/>
              <a:buChar char="‒"/>
            </a:pPr>
            <a:r>
              <a:rPr lang="de-DE" sz="2000" dirty="0" err="1"/>
              <a:t>Explanation does not obviously follow from modern or historical economic and sociolinguistic situations </a:t>
            </a:r>
          </a:p>
          <a:p>
            <a:pPr>
              <a:buClr>
                <a:schemeClr val="accent1">
                  <a:lumMod val="75000"/>
                </a:schemeClr>
              </a:buClr>
              <a:buFont typeface="Calibri" panose="020F0502020204030204" pitchFamily="34" charset="0"/>
              <a:buChar char="‒"/>
            </a:pPr>
            <a:r>
              <a:rPr lang="de-DE" sz="2000" dirty="0" err="1"/>
              <a:t>We trace it back to the time of the Sahara Greening and the desiccation afterwards</a:t>
            </a:r>
          </a:p>
          <a:p>
            <a:pPr marL="0" indent="0">
              <a:buClr>
                <a:schemeClr val="accent1">
                  <a:lumMod val="75000"/>
                </a:schemeClr>
              </a:buClr>
              <a:buNone/>
            </a:pPr>
            <a:endParaRPr lang="de-DE" sz="2000" dirty="0" err="1"/>
          </a:p>
        </p:txBody>
      </p:sp>
      <p:sp>
        <p:nvSpPr>
          <p:cNvPr id="3" name="Slide Number Placeholder 2">
            <a:extLst>
              <a:ext uri="{FF2B5EF4-FFF2-40B4-BE49-F238E27FC236}">
                <a16:creationId xmlns:a16="http://schemas.microsoft.com/office/drawing/2014/main" id="{EDD5E330-14B4-DC46-BB80-EC259739F1B9}"/>
              </a:ext>
            </a:extLst>
          </p:cNvPr>
          <p:cNvSpPr>
            <a:spLocks noGrp="1"/>
          </p:cNvSpPr>
          <p:nvPr>
            <p:ph type="sldNum" sz="quarter" idx="12"/>
          </p:nvPr>
        </p:nvSpPr>
        <p:spPr/>
        <p:txBody>
          <a:bodyPr/>
          <a:lstStyle/>
          <a:p>
            <a:fld id="{88B5909B-A75B-8E4F-A346-CFE4F600892E}" type="slidenum">
              <a:rPr lang="en-US"/>
              <a:t>17</a:t>
            </a:fld>
            <a:endParaRPr lang="en-US"/>
          </a:p>
        </p:txBody>
      </p:sp>
    </p:spTree>
    <p:extLst>
      <p:ext uri="{BB962C8B-B14F-4D97-AF65-F5344CB8AC3E}">
        <p14:creationId xmlns:p14="http://schemas.microsoft.com/office/powerpoint/2010/main" val="1087109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114A46-2941-C048-AFFD-61A9836A37BF}"/>
              </a:ext>
            </a:extLst>
          </p:cNvPr>
          <p:cNvSpPr>
            <a:spLocks noGrp="1"/>
          </p:cNvSpPr>
          <p:nvPr>
            <p:ph type="sldNum" sz="quarter" idx="12"/>
          </p:nvPr>
        </p:nvSpPr>
        <p:spPr/>
        <p:txBody>
          <a:bodyPr/>
          <a:lstStyle/>
          <a:p>
            <a:fld id="{88B5909B-A75B-8E4F-A346-CFE4F600892E}" type="slidenum">
              <a:rPr lang="en-US"/>
              <a:t>18</a:t>
            </a:fld>
            <a:endParaRPr lang="en-US"/>
          </a:p>
        </p:txBody>
      </p:sp>
      <p:pic>
        <p:nvPicPr>
          <p:cNvPr id="4" name="Picture 3">
            <a:extLst>
              <a:ext uri="{FF2B5EF4-FFF2-40B4-BE49-F238E27FC236}">
                <a16:creationId xmlns:a16="http://schemas.microsoft.com/office/drawing/2014/main" id="{5D69266A-7B28-4447-A2CD-FA8826AE5647}"/>
              </a:ext>
            </a:extLst>
          </p:cNvPr>
          <p:cNvPicPr>
            <a:picLocks noChangeAspect="1"/>
          </p:cNvPicPr>
          <p:nvPr/>
        </p:nvPicPr>
        <p:blipFill>
          <a:blip r:embed="rId2"/>
          <a:stretch>
            <a:fillRect/>
          </a:stretch>
        </p:blipFill>
        <p:spPr>
          <a:xfrm>
            <a:off x="307730" y="0"/>
            <a:ext cx="11285556" cy="6858000"/>
          </a:xfrm>
          <a:prstGeom prst="rect">
            <a:avLst/>
          </a:prstGeom>
        </p:spPr>
      </p:pic>
      <p:sp>
        <p:nvSpPr>
          <p:cNvPr id="5" name="TextBox 4">
            <a:extLst>
              <a:ext uri="{FF2B5EF4-FFF2-40B4-BE49-F238E27FC236}">
                <a16:creationId xmlns:a16="http://schemas.microsoft.com/office/drawing/2014/main" id="{8A8502A1-110B-7049-9693-FCA6DC5B2EEE}"/>
              </a:ext>
            </a:extLst>
          </p:cNvPr>
          <p:cNvSpPr txBox="1"/>
          <p:nvPr/>
        </p:nvSpPr>
        <p:spPr>
          <a:xfrm>
            <a:off x="5036108" y="1045029"/>
            <a:ext cx="1828800" cy="584775"/>
          </a:xfrm>
          <a:prstGeom prst="rect">
            <a:avLst/>
          </a:prstGeom>
          <a:noFill/>
        </p:spPr>
        <p:txBody>
          <a:bodyPr wrap="square" rtlCol="0">
            <a:spAutoFit/>
          </a:bodyPr>
          <a:lstStyle/>
          <a:p>
            <a:r>
              <a:rPr lang="en-US" sz="3200" b="1"/>
              <a:t>Thanks!</a:t>
            </a:r>
          </a:p>
        </p:txBody>
      </p:sp>
    </p:spTree>
    <p:extLst>
      <p:ext uri="{BB962C8B-B14F-4D97-AF65-F5344CB8AC3E}">
        <p14:creationId xmlns:p14="http://schemas.microsoft.com/office/powerpoint/2010/main" val="1575065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err="1">
                <a:uFill>
                  <a:solidFill>
                    <a:schemeClr val="accent1"/>
                  </a:solidFill>
                </a:uFill>
              </a:rPr>
              <a:t>Acknowledgments</a:t>
            </a:r>
            <a:endParaRPr lang="en-GB" dirty="0"/>
          </a:p>
        </p:txBody>
      </p:sp>
      <p:sp>
        <p:nvSpPr>
          <p:cNvPr id="8" name="Inhaltsplatzhalter 5"/>
          <p:cNvSpPr txBox="1">
            <a:spLocks/>
          </p:cNvSpPr>
          <p:nvPr/>
        </p:nvSpPr>
        <p:spPr>
          <a:xfrm>
            <a:off x="838200" y="1825625"/>
            <a:ext cx="10515599" cy="43513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lumMod val="75000"/>
                </a:schemeClr>
              </a:buClr>
              <a:buNone/>
            </a:pPr>
            <a:r>
              <a:rPr lang="en-GB" sz="1800" dirty="0"/>
              <a:t>Words Bones Genes Tools (U. Tübingen)</a:t>
            </a:r>
          </a:p>
          <a:p>
            <a:pPr marL="0" indent="0">
              <a:buClr>
                <a:schemeClr val="accent1">
                  <a:lumMod val="75000"/>
                </a:schemeClr>
              </a:buClr>
              <a:buNone/>
            </a:pPr>
            <a:r>
              <a:rPr lang="en-GB" sz="1800" dirty="0"/>
              <a:t>HSE University Basic Research Program</a:t>
            </a:r>
          </a:p>
          <a:p>
            <a:pPr marL="0" indent="0">
              <a:buClr>
                <a:schemeClr val="accent1">
                  <a:lumMod val="75000"/>
                </a:schemeClr>
              </a:buClr>
              <a:buNone/>
            </a:pPr>
            <a:endParaRPr lang="de-DE" sz="1800" dirty="0"/>
          </a:p>
          <a:p>
            <a:pPr marL="0" indent="0">
              <a:buClr>
                <a:schemeClr val="accent1">
                  <a:lumMod val="75000"/>
                </a:schemeClr>
              </a:buClr>
              <a:buNone/>
            </a:pPr>
            <a:r>
              <a:rPr lang="en-GB" sz="1800" dirty="0"/>
              <a:t>Deutsche </a:t>
            </a:r>
            <a:r>
              <a:rPr lang="en-GB" sz="1800" dirty="0" err="1"/>
              <a:t>Forschungsgemeinschaft</a:t>
            </a:r>
            <a:r>
              <a:rPr lang="en-GB" sz="1800" dirty="0"/>
              <a:t> (grant no. 429663384, `Germanic dispersion beyond trees and waves‘)</a:t>
            </a:r>
          </a:p>
          <a:p>
            <a:pPr marL="0" indent="0">
              <a:buClr>
                <a:schemeClr val="accent1">
                  <a:lumMod val="75000"/>
                </a:schemeClr>
              </a:buClr>
              <a:buNone/>
            </a:pPr>
            <a:r>
              <a:rPr lang="en-GB" sz="1800" dirty="0" err="1"/>
              <a:t>Studienstiftung</a:t>
            </a:r>
            <a:r>
              <a:rPr lang="en-GB" sz="1800" dirty="0"/>
              <a:t> des </a:t>
            </a:r>
            <a:r>
              <a:rPr lang="en-GB" sz="1800" dirty="0" err="1"/>
              <a:t>deutschen</a:t>
            </a:r>
            <a:r>
              <a:rPr lang="en-GB" sz="1800" dirty="0"/>
              <a:t> </a:t>
            </a:r>
            <a:r>
              <a:rPr lang="en-GB" sz="1800" dirty="0" err="1"/>
              <a:t>Volkes</a:t>
            </a:r>
            <a:endParaRPr lang="en-GB" sz="1800" dirty="0"/>
          </a:p>
        </p:txBody>
      </p:sp>
      <p:sp>
        <p:nvSpPr>
          <p:cNvPr id="3" name="Slide Number Placeholder 2">
            <a:extLst>
              <a:ext uri="{FF2B5EF4-FFF2-40B4-BE49-F238E27FC236}">
                <a16:creationId xmlns:a16="http://schemas.microsoft.com/office/drawing/2014/main" id="{EDD5E330-14B4-DC46-BB80-EC259739F1B9}"/>
              </a:ext>
            </a:extLst>
          </p:cNvPr>
          <p:cNvSpPr>
            <a:spLocks noGrp="1"/>
          </p:cNvSpPr>
          <p:nvPr>
            <p:ph type="sldNum" sz="quarter" idx="12"/>
          </p:nvPr>
        </p:nvSpPr>
        <p:spPr/>
        <p:txBody>
          <a:bodyPr/>
          <a:lstStyle/>
          <a:p>
            <a:fld id="{88B5909B-A75B-8E4F-A346-CFE4F600892E}" type="slidenum">
              <a:rPr lang="en-US"/>
              <a:t>19</a:t>
            </a:fld>
            <a:endParaRPr lang="en-US"/>
          </a:p>
        </p:txBody>
      </p:sp>
    </p:spTree>
    <p:extLst>
      <p:ext uri="{BB962C8B-B14F-4D97-AF65-F5344CB8AC3E}">
        <p14:creationId xmlns:p14="http://schemas.microsoft.com/office/powerpoint/2010/main" val="276942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err="1">
                <a:uFill>
                  <a:solidFill>
                    <a:schemeClr val="accent1"/>
                  </a:solidFill>
                </a:uFill>
              </a:rPr>
              <a:t>Introduction</a:t>
            </a:r>
            <a:endParaRPr lang="en-GB" dirty="0"/>
          </a:p>
        </p:txBody>
      </p:sp>
      <p:sp>
        <p:nvSpPr>
          <p:cNvPr id="8" name="Inhaltsplatzhalter 5"/>
          <p:cNvSpPr txBox="1">
            <a:spLocks/>
          </p:cNvSpPr>
          <p:nvPr/>
        </p:nvSpPr>
        <p:spPr>
          <a:xfrm>
            <a:off x="838200" y="1825625"/>
            <a:ext cx="10515599" cy="43513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lumMod val="75000"/>
                </a:schemeClr>
              </a:buClr>
              <a:buNone/>
            </a:pPr>
            <a:r>
              <a:rPr lang="de-DE" sz="2000" dirty="0" err="1"/>
              <a:t>Project:  Map out geolinguistic distribution of complexity worldwide</a:t>
            </a:r>
          </a:p>
          <a:p>
            <a:pPr marL="0" indent="0">
              <a:buClr>
                <a:schemeClr val="accent1">
                  <a:lumMod val="75000"/>
                </a:schemeClr>
              </a:buClr>
              <a:buNone/>
            </a:pPr>
            <a:r>
              <a:rPr lang="de-DE" sz="2000" dirty="0"/>
              <a:t>Findings include:  Striking systematic unconformity in North Africa and nearby</a:t>
            </a:r>
          </a:p>
          <a:p>
            <a:pPr marL="466725" indent="-466725">
              <a:buClr>
                <a:schemeClr val="accent1">
                  <a:lumMod val="75000"/>
                </a:schemeClr>
              </a:buClr>
              <a:buNone/>
            </a:pPr>
            <a:r>
              <a:rPr lang="de-DE" sz="2000" dirty="0"/>
              <a:t>	Interpretation clearly bears on areal history and typology of North Africa and the Circum-Mediterranean zone</a:t>
            </a:r>
          </a:p>
          <a:p>
            <a:pPr marL="0" indent="0">
              <a:buClr>
                <a:schemeClr val="accent1">
                  <a:lumMod val="75000"/>
                </a:schemeClr>
              </a:buClr>
              <a:buNone/>
              <a:tabLst>
                <a:tab pos="455613" algn="l"/>
              </a:tabLst>
            </a:pPr>
            <a:r>
              <a:rPr lang="de-DE" sz="2000" dirty="0"/>
              <a:t>	Implication:  more ancient areal patterns than usually detected</a:t>
            </a:r>
          </a:p>
          <a:p>
            <a:pPr marL="0" indent="0">
              <a:buClr>
                <a:schemeClr val="accent1">
                  <a:lumMod val="75000"/>
                </a:schemeClr>
              </a:buClr>
              <a:buNone/>
              <a:tabLst>
                <a:tab pos="455613" algn="l"/>
              </a:tabLst>
            </a:pPr>
            <a:r>
              <a:rPr lang="de-DE" sz="2000" dirty="0"/>
              <a:t>Goal:  get reactions, insights, perspective</a:t>
            </a:r>
          </a:p>
          <a:p>
            <a:pPr marL="0" indent="0">
              <a:buClr>
                <a:schemeClr val="accent1">
                  <a:lumMod val="75000"/>
                </a:schemeClr>
              </a:buClr>
              <a:buNone/>
              <a:tabLst>
                <a:tab pos="455613" algn="l"/>
              </a:tabLst>
            </a:pPr>
            <a:endParaRPr lang="en-GB" sz="2000" dirty="0"/>
          </a:p>
        </p:txBody>
      </p:sp>
      <p:sp>
        <p:nvSpPr>
          <p:cNvPr id="3" name="Slide Number Placeholder 2">
            <a:extLst>
              <a:ext uri="{FF2B5EF4-FFF2-40B4-BE49-F238E27FC236}">
                <a16:creationId xmlns:a16="http://schemas.microsoft.com/office/drawing/2014/main" id="{F7E51CF6-72ED-D84C-83CB-D03CA8B9B7D1}"/>
              </a:ext>
            </a:extLst>
          </p:cNvPr>
          <p:cNvSpPr>
            <a:spLocks noGrp="1"/>
          </p:cNvSpPr>
          <p:nvPr>
            <p:ph type="sldNum" sz="quarter" idx="12"/>
          </p:nvPr>
        </p:nvSpPr>
        <p:spPr/>
        <p:txBody>
          <a:bodyPr/>
          <a:lstStyle/>
          <a:p>
            <a:fld id="{88B5909B-A75B-8E4F-A346-CFE4F600892E}" type="slidenum">
              <a:rPr lang="en-US"/>
              <a:t>2</a:t>
            </a:fld>
            <a:endParaRPr lang="en-US"/>
          </a:p>
        </p:txBody>
      </p:sp>
    </p:spTree>
    <p:extLst>
      <p:ext uri="{BB962C8B-B14F-4D97-AF65-F5344CB8AC3E}">
        <p14:creationId xmlns:p14="http://schemas.microsoft.com/office/powerpoint/2010/main" val="651503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64107-B601-B64D-8779-D4897E858104}"/>
              </a:ext>
            </a:extLst>
          </p:cNvPr>
          <p:cNvSpPr>
            <a:spLocks noGrp="1"/>
          </p:cNvSpPr>
          <p:nvPr>
            <p:ph type="title"/>
          </p:nvPr>
        </p:nvSpPr>
        <p:spPr/>
        <p:txBody>
          <a:bodyPr/>
          <a:lstStyle/>
          <a:p>
            <a:r>
              <a:rPr lang="en-US"/>
              <a:t>Extra slides</a:t>
            </a:r>
          </a:p>
        </p:txBody>
      </p:sp>
      <p:sp>
        <p:nvSpPr>
          <p:cNvPr id="4" name="Slide Number Placeholder 3">
            <a:extLst>
              <a:ext uri="{FF2B5EF4-FFF2-40B4-BE49-F238E27FC236}">
                <a16:creationId xmlns:a16="http://schemas.microsoft.com/office/drawing/2014/main" id="{F6DDCEFC-8962-3C4B-9121-D9E705ED247E}"/>
              </a:ext>
            </a:extLst>
          </p:cNvPr>
          <p:cNvSpPr>
            <a:spLocks noGrp="1"/>
          </p:cNvSpPr>
          <p:nvPr>
            <p:ph type="sldNum" sz="quarter" idx="12"/>
          </p:nvPr>
        </p:nvSpPr>
        <p:spPr/>
        <p:txBody>
          <a:bodyPr/>
          <a:lstStyle/>
          <a:p>
            <a:fld id="{88B5909B-A75B-8E4F-A346-CFE4F600892E}" type="slidenum">
              <a:rPr lang="en-US"/>
              <a:t>20</a:t>
            </a:fld>
            <a:endParaRPr lang="en-US"/>
          </a:p>
        </p:txBody>
      </p:sp>
      <p:sp>
        <p:nvSpPr>
          <p:cNvPr id="5" name="Rectangle 4">
            <a:extLst>
              <a:ext uri="{FF2B5EF4-FFF2-40B4-BE49-F238E27FC236}">
                <a16:creationId xmlns:a16="http://schemas.microsoft.com/office/drawing/2014/main" id="{ACB5F69D-77AC-F043-B2C7-CE63776EAE54}"/>
              </a:ext>
            </a:extLst>
          </p:cNvPr>
          <p:cNvSpPr/>
          <p:nvPr/>
        </p:nvSpPr>
        <p:spPr>
          <a:xfrm>
            <a:off x="0" y="9395"/>
            <a:ext cx="12192000" cy="6934200"/>
          </a:xfrm>
          <a:prstGeom prst="rect">
            <a:avLst/>
          </a:prstGeom>
          <a:solidFill>
            <a:schemeClr val="accent5">
              <a:lumMod val="40000"/>
              <a:lumOff val="6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288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5FF7FA-67C3-8E4E-9DCE-C89987402CEB}"/>
              </a:ext>
            </a:extLst>
          </p:cNvPr>
          <p:cNvSpPr>
            <a:spLocks noGrp="1"/>
          </p:cNvSpPr>
          <p:nvPr>
            <p:ph type="sldNum" sz="quarter" idx="12"/>
          </p:nvPr>
        </p:nvSpPr>
        <p:spPr/>
        <p:txBody>
          <a:bodyPr/>
          <a:lstStyle/>
          <a:p>
            <a:fld id="{88B5909B-A75B-8E4F-A346-CFE4F600892E}" type="slidenum">
              <a:rPr lang="en-US"/>
              <a:t>21</a:t>
            </a:fld>
            <a:endParaRPr lang="en-US"/>
          </a:p>
        </p:txBody>
      </p:sp>
      <p:graphicFrame>
        <p:nvGraphicFramePr>
          <p:cNvPr id="4" name="Table 3">
            <a:extLst>
              <a:ext uri="{FF2B5EF4-FFF2-40B4-BE49-F238E27FC236}">
                <a16:creationId xmlns:a16="http://schemas.microsoft.com/office/drawing/2014/main" id="{E52B7EB6-759C-FA40-8F1F-14AF892D1C71}"/>
              </a:ext>
            </a:extLst>
          </p:cNvPr>
          <p:cNvGraphicFramePr>
            <a:graphicFrameLocks noGrp="1"/>
          </p:cNvGraphicFramePr>
          <p:nvPr>
            <p:extLst>
              <p:ext uri="{D42A27DB-BD31-4B8C-83A1-F6EECF244321}">
                <p14:modId xmlns:p14="http://schemas.microsoft.com/office/powerpoint/2010/main" val="2014934723"/>
              </p:ext>
            </p:extLst>
          </p:nvPr>
        </p:nvGraphicFramePr>
        <p:xfrm>
          <a:off x="718457" y="772886"/>
          <a:ext cx="8240486" cy="5845634"/>
        </p:xfrm>
        <a:graphic>
          <a:graphicData uri="http://schemas.openxmlformats.org/drawingml/2006/table">
            <a:tbl>
              <a:tblPr>
                <a:tableStyleId>{5C22544A-7EE6-4342-B048-85BDC9FD1C3A}</a:tableStyleId>
              </a:tblPr>
              <a:tblGrid>
                <a:gridCol w="1093950">
                  <a:extLst>
                    <a:ext uri="{9D8B030D-6E8A-4147-A177-3AD203B41FA5}">
                      <a16:colId xmlns:a16="http://schemas.microsoft.com/office/drawing/2014/main" val="235845292"/>
                    </a:ext>
                  </a:extLst>
                </a:gridCol>
                <a:gridCol w="1793359">
                  <a:extLst>
                    <a:ext uri="{9D8B030D-6E8A-4147-A177-3AD203B41FA5}">
                      <a16:colId xmlns:a16="http://schemas.microsoft.com/office/drawing/2014/main" val="2618548830"/>
                    </a:ext>
                  </a:extLst>
                </a:gridCol>
                <a:gridCol w="2120120">
                  <a:extLst>
                    <a:ext uri="{9D8B030D-6E8A-4147-A177-3AD203B41FA5}">
                      <a16:colId xmlns:a16="http://schemas.microsoft.com/office/drawing/2014/main" val="1466028818"/>
                    </a:ext>
                  </a:extLst>
                </a:gridCol>
                <a:gridCol w="2062891">
                  <a:extLst>
                    <a:ext uri="{9D8B030D-6E8A-4147-A177-3AD203B41FA5}">
                      <a16:colId xmlns:a16="http://schemas.microsoft.com/office/drawing/2014/main" val="3195692940"/>
                    </a:ext>
                  </a:extLst>
                </a:gridCol>
                <a:gridCol w="1170166">
                  <a:extLst>
                    <a:ext uri="{9D8B030D-6E8A-4147-A177-3AD203B41FA5}">
                      <a16:colId xmlns:a16="http://schemas.microsoft.com/office/drawing/2014/main" val="3987226335"/>
                    </a:ext>
                  </a:extLst>
                </a:gridCol>
              </a:tblGrid>
              <a:tr h="251967">
                <a:tc>
                  <a:txBody>
                    <a:bodyPr/>
                    <a:lstStyle/>
                    <a:p>
                      <a:pPr algn="l" fontAlgn="b"/>
                      <a:r>
                        <a:rPr lang="en-US" sz="1200" u="sng" strike="noStrike">
                          <a:effectLst/>
                          <a:latin typeface="Arial" panose="020B0604020202020204" pitchFamily="34" charset="0"/>
                          <a:cs typeface="Arial" panose="020B0604020202020204" pitchFamily="34" charset="0"/>
                        </a:rPr>
                        <a:t>Glottocode</a:t>
                      </a:r>
                      <a:endParaRPr lang="en-US" sz="1200" b="0" i="0" u="sng"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sng" strike="noStrike">
                          <a:effectLst/>
                          <a:latin typeface="Arial" panose="020B0604020202020204" pitchFamily="34" charset="0"/>
                          <a:cs typeface="Arial" panose="020B0604020202020204" pitchFamily="34" charset="0"/>
                        </a:rPr>
                        <a:t>Stock</a:t>
                      </a:r>
                      <a:endParaRPr lang="en-US" sz="1200" b="0" i="0" u="sng"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b="1" u="sng" strike="noStrike">
                          <a:effectLst/>
                          <a:latin typeface="Arial" panose="020B0604020202020204" pitchFamily="34" charset="0"/>
                          <a:cs typeface="Arial" panose="020B0604020202020204" pitchFamily="34" charset="0"/>
                        </a:rPr>
                        <a:t>Language</a:t>
                      </a:r>
                      <a:endParaRPr lang="en-US" sz="1200" b="1" i="0" u="sng"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sng" strike="noStrike">
                          <a:effectLst/>
                          <a:latin typeface="Arial" panose="020B0604020202020204" pitchFamily="34" charset="0"/>
                          <a:cs typeface="Arial" panose="020B0604020202020204" pitchFamily="34" charset="0"/>
                        </a:rPr>
                        <a:t>Comment</a:t>
                      </a:r>
                      <a:endParaRPr lang="en-US" sz="1200" b="0" i="0" u="sng"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extLst>
                  <a:ext uri="{0D108BD9-81ED-4DB2-BD59-A6C34878D82A}">
                    <a16:rowId xmlns:a16="http://schemas.microsoft.com/office/drawing/2014/main" val="2186186893"/>
                  </a:ext>
                </a:extLst>
              </a:tr>
              <a:tr h="251967">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b="1" u="none" strike="noStrike">
                          <a:effectLst/>
                          <a:latin typeface="Arial" panose="020B0604020202020204" pitchFamily="34" charset="0"/>
                          <a:cs typeface="Arial" panose="020B0604020202020204" pitchFamily="34" charset="0"/>
                        </a:rPr>
                        <a:t> </a:t>
                      </a:r>
                      <a:endParaRPr lang="en-US" sz="1200" b="1"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extLst>
                  <a:ext uri="{0D108BD9-81ED-4DB2-BD59-A6C34878D82A}">
                    <a16:rowId xmlns:a16="http://schemas.microsoft.com/office/drawing/2014/main" val="3236928603"/>
                  </a:ext>
                </a:extLst>
              </a:tr>
              <a:tr h="251967">
                <a:tc>
                  <a:txBody>
                    <a:bodyPr/>
                    <a:lstStyle/>
                    <a:p>
                      <a:pPr algn="l" fontAlgn="b"/>
                      <a:r>
                        <a:rPr lang="en-US" sz="1200" u="none" strike="noStrike">
                          <a:effectLst/>
                          <a:latin typeface="Arial" panose="020B0604020202020204" pitchFamily="34" charset="0"/>
                          <a:cs typeface="Arial" panose="020B0604020202020204" pitchFamily="34" charset="0"/>
                        </a:rPr>
                        <a:t>beja1238</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none" strike="noStrike">
                          <a:effectLst/>
                          <a:latin typeface="Arial" panose="020B0604020202020204" pitchFamily="34" charset="0"/>
                          <a:cs typeface="Arial" panose="020B0604020202020204" pitchFamily="34" charset="0"/>
                        </a:rPr>
                        <a:t>Beja (isolate?) </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b="1" u="none" strike="noStrike">
                          <a:effectLst/>
                          <a:latin typeface="Arial" panose="020B0604020202020204" pitchFamily="34" charset="0"/>
                          <a:cs typeface="Arial" panose="020B0604020202020204" pitchFamily="34" charset="0"/>
                        </a:rPr>
                        <a:t>Beja</a:t>
                      </a:r>
                      <a:endParaRPr lang="en-US" sz="1200" b="1"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none" strike="noStrike">
                          <a:effectLst/>
                          <a:latin typeface="Arial" panose="020B0604020202020204" pitchFamily="34" charset="0"/>
                          <a:cs typeface="Arial" panose="020B0604020202020204" pitchFamily="34" charset="0"/>
                        </a:rPr>
                        <a:t>Or Cushitic?</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extLst>
                  <a:ext uri="{0D108BD9-81ED-4DB2-BD59-A6C34878D82A}">
                    <a16:rowId xmlns:a16="http://schemas.microsoft.com/office/drawing/2014/main" val="3269919740"/>
                  </a:ext>
                </a:extLst>
              </a:tr>
              <a:tr h="251967">
                <a:tc>
                  <a:txBody>
                    <a:bodyPr/>
                    <a:lstStyle/>
                    <a:p>
                      <a:pPr algn="l" fontAlgn="b"/>
                      <a:r>
                        <a:rPr lang="en-US" sz="1200" u="none" strike="noStrike">
                          <a:effectLst/>
                          <a:latin typeface="Arial" panose="020B0604020202020204" pitchFamily="34" charset="0"/>
                          <a:cs typeface="Arial" panose="020B0604020202020204" pitchFamily="34" charset="0"/>
                        </a:rPr>
                        <a:t>cent2194</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none" strike="noStrike">
                          <a:effectLst/>
                          <a:latin typeface="Arial" panose="020B0604020202020204" pitchFamily="34" charset="0"/>
                          <a:cs typeface="Arial" panose="020B0604020202020204" pitchFamily="34" charset="0"/>
                        </a:rPr>
                        <a:t>AA: Berber</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b="1" u="none" strike="noStrike">
                          <a:effectLst/>
                          <a:latin typeface="Arial" panose="020B0604020202020204" pitchFamily="34" charset="0"/>
                          <a:cs typeface="Arial" panose="020B0604020202020204" pitchFamily="34" charset="0"/>
                        </a:rPr>
                        <a:t>Tamazight (Ayt Ndhir)</a:t>
                      </a:r>
                      <a:endParaRPr lang="en-US" sz="1200" b="1"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extLst>
                  <a:ext uri="{0D108BD9-81ED-4DB2-BD59-A6C34878D82A}">
                    <a16:rowId xmlns:a16="http://schemas.microsoft.com/office/drawing/2014/main" val="2008221931"/>
                  </a:ext>
                </a:extLst>
              </a:tr>
              <a:tr h="259166">
                <a:tc>
                  <a:txBody>
                    <a:bodyPr/>
                    <a:lstStyle/>
                    <a:p>
                      <a:pPr algn="l" fontAlgn="b"/>
                      <a:r>
                        <a:rPr lang="en-US" sz="1200" u="none" strike="noStrike">
                          <a:effectLst/>
                          <a:latin typeface="Arial" panose="020B0604020202020204" pitchFamily="34" charset="0"/>
                          <a:cs typeface="Arial" panose="020B0604020202020204" pitchFamily="34" charset="0"/>
                        </a:rPr>
                        <a:t>jams1239</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none" strike="noStrike">
                          <a:effectLst/>
                          <a:latin typeface="Arial" panose="020B0604020202020204" pitchFamily="34" charset="0"/>
                          <a:cs typeface="Arial" panose="020B0604020202020204" pitchFamily="34" charset="0"/>
                        </a:rPr>
                        <a:t>Dogon</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b="1" u="none" strike="noStrike">
                          <a:effectLst/>
                          <a:latin typeface="Arial" panose="020B0604020202020204" pitchFamily="34" charset="0"/>
                          <a:cs typeface="Arial" panose="020B0604020202020204" pitchFamily="34" charset="0"/>
                        </a:rPr>
                        <a:t>Jamsay</a:t>
                      </a:r>
                      <a:endParaRPr lang="en-US" sz="1200" b="1"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extLst>
                  <a:ext uri="{0D108BD9-81ED-4DB2-BD59-A6C34878D82A}">
                    <a16:rowId xmlns:a16="http://schemas.microsoft.com/office/drawing/2014/main" val="3370158864"/>
                  </a:ext>
                </a:extLst>
              </a:tr>
              <a:tr h="251967">
                <a:tc>
                  <a:txBody>
                    <a:bodyPr/>
                    <a:lstStyle/>
                    <a:p>
                      <a:pPr algn="l" fontAlgn="b"/>
                      <a:r>
                        <a:rPr lang="en-US" sz="1200" u="none" strike="noStrike">
                          <a:effectLst/>
                          <a:latin typeface="Arial" panose="020B0604020202020204" pitchFamily="34" charset="0"/>
                          <a:cs typeface="Arial" panose="020B0604020202020204" pitchFamily="34" charset="0"/>
                        </a:rPr>
                        <a:t>kuna1268</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none" strike="noStrike">
                          <a:effectLst/>
                          <a:latin typeface="Arial" panose="020B0604020202020204" pitchFamily="34" charset="0"/>
                          <a:cs typeface="Arial" panose="020B0604020202020204" pitchFamily="34" charset="0"/>
                        </a:rPr>
                        <a:t>Kunama (isolate)</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b="1" u="none" strike="noStrike">
                          <a:effectLst/>
                          <a:latin typeface="Arial" panose="020B0604020202020204" pitchFamily="34" charset="0"/>
                          <a:cs typeface="Arial" panose="020B0604020202020204" pitchFamily="34" charset="0"/>
                        </a:rPr>
                        <a:t>Kunama</a:t>
                      </a:r>
                      <a:endParaRPr lang="en-US" sz="1200" b="1"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extLst>
                  <a:ext uri="{0D108BD9-81ED-4DB2-BD59-A6C34878D82A}">
                    <a16:rowId xmlns:a16="http://schemas.microsoft.com/office/drawing/2014/main" val="1756597194"/>
                  </a:ext>
                </a:extLst>
              </a:tr>
              <a:tr h="259166">
                <a:tc>
                  <a:txBody>
                    <a:bodyPr/>
                    <a:lstStyle/>
                    <a:p>
                      <a:pPr algn="l" fontAlgn="b"/>
                      <a:r>
                        <a:rPr lang="en-US" sz="1200" u="none" strike="noStrike">
                          <a:effectLst/>
                          <a:latin typeface="Arial" panose="020B0604020202020204" pitchFamily="34" charset="0"/>
                          <a:cs typeface="Arial" panose="020B0604020202020204" pitchFamily="34" charset="0"/>
                        </a:rPr>
                        <a:t>nubi1251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none" strike="noStrike">
                          <a:effectLst/>
                          <a:latin typeface="Arial" panose="020B0604020202020204" pitchFamily="34" charset="0"/>
                          <a:cs typeface="Arial" panose="020B0604020202020204" pitchFamily="34" charset="0"/>
                        </a:rPr>
                        <a:t>Nubian</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b="1" u="none" strike="noStrike">
                          <a:effectLst/>
                          <a:latin typeface="Arial" panose="020B0604020202020204" pitchFamily="34" charset="0"/>
                          <a:cs typeface="Arial" panose="020B0604020202020204" pitchFamily="34" charset="0"/>
                        </a:rPr>
                        <a:t>Nubian (Dongolese)</a:t>
                      </a:r>
                      <a:endParaRPr lang="en-US" sz="1200" b="1"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extLst>
                  <a:ext uri="{0D108BD9-81ED-4DB2-BD59-A6C34878D82A}">
                    <a16:rowId xmlns:a16="http://schemas.microsoft.com/office/drawing/2014/main" val="656399607"/>
                  </a:ext>
                </a:extLst>
              </a:tr>
              <a:tr h="251967">
                <a:tc>
                  <a:txBody>
                    <a:bodyPr/>
                    <a:lstStyle/>
                    <a:p>
                      <a:pPr algn="l" fontAlgn="b"/>
                      <a:r>
                        <a:rPr lang="en-US" sz="1200" u="none" strike="noStrike">
                          <a:effectLst/>
                          <a:latin typeface="Arial" panose="020B0604020202020204" pitchFamily="34" charset="0"/>
                          <a:cs typeface="Arial" panose="020B0604020202020204" pitchFamily="34" charset="0"/>
                        </a:rPr>
                        <a:t>egyp1253</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none" strike="noStrike">
                          <a:effectLst/>
                          <a:latin typeface="Arial" panose="020B0604020202020204" pitchFamily="34" charset="0"/>
                          <a:cs typeface="Arial" panose="020B0604020202020204" pitchFamily="34" charset="0"/>
                        </a:rPr>
                        <a:t>AA: Semitic</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b="1" u="none" strike="noStrike">
                          <a:effectLst/>
                          <a:latin typeface="Arial" panose="020B0604020202020204" pitchFamily="34" charset="0"/>
                          <a:cs typeface="Arial" panose="020B0604020202020204" pitchFamily="34" charset="0"/>
                        </a:rPr>
                        <a:t>Arabic (Egyptian)</a:t>
                      </a:r>
                      <a:endParaRPr lang="en-US" sz="1200" b="1"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extLst>
                  <a:ext uri="{0D108BD9-81ED-4DB2-BD59-A6C34878D82A}">
                    <a16:rowId xmlns:a16="http://schemas.microsoft.com/office/drawing/2014/main" val="3838366913"/>
                  </a:ext>
                </a:extLst>
              </a:tr>
              <a:tr h="251967">
                <a:tc>
                  <a:txBody>
                    <a:bodyPr/>
                    <a:lstStyle/>
                    <a:p>
                      <a:pPr algn="l" fontAlgn="b"/>
                      <a:r>
                        <a:rPr lang="en-US" sz="1200" u="none" strike="noStrike">
                          <a:effectLst/>
                          <a:latin typeface="Arial" panose="020B0604020202020204" pitchFamily="34" charset="0"/>
                          <a:cs typeface="Arial" panose="020B0604020202020204" pitchFamily="34" charset="0"/>
                        </a:rPr>
                        <a:t>koyr1240</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none" strike="noStrike">
                          <a:effectLst/>
                          <a:latin typeface="Arial" panose="020B0604020202020204" pitchFamily="34" charset="0"/>
                          <a:cs typeface="Arial" panose="020B0604020202020204" pitchFamily="34" charset="0"/>
                        </a:rPr>
                        <a:t>Songhai</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b="1" u="none" strike="noStrike">
                          <a:effectLst/>
                          <a:latin typeface="Arial" panose="020B0604020202020204" pitchFamily="34" charset="0"/>
                          <a:cs typeface="Arial" panose="020B0604020202020204" pitchFamily="34" charset="0"/>
                        </a:rPr>
                        <a:t>Koyra Chiini Songhay</a:t>
                      </a:r>
                      <a:endParaRPr lang="en-US" sz="1200" b="1"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extLst>
                  <a:ext uri="{0D108BD9-81ED-4DB2-BD59-A6C34878D82A}">
                    <a16:rowId xmlns:a16="http://schemas.microsoft.com/office/drawing/2014/main" val="301772650"/>
                  </a:ext>
                </a:extLst>
              </a:tr>
              <a:tr h="251967">
                <a:tc>
                  <a:txBody>
                    <a:bodyPr/>
                    <a:lstStyle/>
                    <a:p>
                      <a:pPr algn="l" fontAlgn="b"/>
                      <a:r>
                        <a:rPr lang="en-US" sz="1200" u="none" strike="noStrike">
                          <a:effectLst/>
                          <a:latin typeface="Arial" panose="020B0604020202020204" pitchFamily="34" charset="0"/>
                          <a:cs typeface="Arial" panose="020B0604020202020204" pitchFamily="34" charset="0"/>
                        </a:rPr>
                        <a:t>west2369</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none" strike="noStrike">
                          <a:effectLst/>
                          <a:latin typeface="Arial" panose="020B0604020202020204" pitchFamily="34" charset="0"/>
                          <a:cs typeface="Arial" panose="020B0604020202020204" pitchFamily="34" charset="0"/>
                        </a:rPr>
                        <a:t>IE</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b="1" u="none" strike="noStrike">
                          <a:effectLst/>
                          <a:latin typeface="Arial" panose="020B0604020202020204" pitchFamily="34" charset="0"/>
                          <a:cs typeface="Arial" panose="020B0604020202020204" pitchFamily="34" charset="0"/>
                        </a:rPr>
                        <a:t>Persian</a:t>
                      </a:r>
                      <a:endParaRPr lang="en-US" sz="1200" b="1"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extLst>
                  <a:ext uri="{0D108BD9-81ED-4DB2-BD59-A6C34878D82A}">
                    <a16:rowId xmlns:a16="http://schemas.microsoft.com/office/drawing/2014/main" val="2399177296"/>
                  </a:ext>
                </a:extLst>
              </a:tr>
              <a:tr h="251967">
                <a:tc>
                  <a:txBody>
                    <a:bodyPr/>
                    <a:lstStyle/>
                    <a:p>
                      <a:pPr algn="l" fontAlgn="b"/>
                      <a:r>
                        <a:rPr lang="en-US" sz="1200" u="none" strike="noStrike">
                          <a:effectLst/>
                          <a:latin typeface="Arial" panose="020B0604020202020204" pitchFamily="34" charset="0"/>
                          <a:cs typeface="Arial" panose="020B0604020202020204" pitchFamily="34" charset="0"/>
                        </a:rPr>
                        <a:t>mode1248</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none" strike="noStrike">
                          <a:effectLst/>
                          <a:latin typeface="Arial" panose="020B0604020202020204" pitchFamily="34" charset="0"/>
                          <a:cs typeface="Arial" panose="020B0604020202020204" pitchFamily="34" charset="0"/>
                        </a:rPr>
                        <a:t>IE</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b="1" u="none" strike="noStrike">
                          <a:effectLst/>
                          <a:latin typeface="Arial" panose="020B0604020202020204" pitchFamily="34" charset="0"/>
                          <a:cs typeface="Arial" panose="020B0604020202020204" pitchFamily="34" charset="0"/>
                        </a:rPr>
                        <a:t>Greek (modern)</a:t>
                      </a:r>
                      <a:endParaRPr lang="en-US" sz="1200" b="1"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extLst>
                  <a:ext uri="{0D108BD9-81ED-4DB2-BD59-A6C34878D82A}">
                    <a16:rowId xmlns:a16="http://schemas.microsoft.com/office/drawing/2014/main" val="1031327081"/>
                  </a:ext>
                </a:extLst>
              </a:tr>
              <a:tr h="251967">
                <a:tc>
                  <a:txBody>
                    <a:bodyPr/>
                    <a:lstStyle/>
                    <a:p>
                      <a:pPr algn="l" fontAlgn="b"/>
                      <a:r>
                        <a:rPr lang="en-US" sz="1200" u="none" strike="noStrike">
                          <a:effectLst/>
                          <a:latin typeface="Arial" panose="020B0604020202020204" pitchFamily="34" charset="0"/>
                          <a:cs typeface="Arial" panose="020B0604020202020204" pitchFamily="34" charset="0"/>
                        </a:rPr>
                        <a:t>kenu1243</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none" strike="noStrike">
                          <a:effectLst/>
                          <a:latin typeface="Arial" panose="020B0604020202020204" pitchFamily="34" charset="0"/>
                          <a:cs typeface="Arial" panose="020B0604020202020204" pitchFamily="34" charset="0"/>
                        </a:rPr>
                        <a:t>AA: Nubian</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b="1" u="none" strike="noStrike">
                          <a:effectLst/>
                          <a:latin typeface="Arial" panose="020B0604020202020204" pitchFamily="34" charset="0"/>
                          <a:cs typeface="Arial" panose="020B0604020202020204" pitchFamily="34" charset="0"/>
                        </a:rPr>
                        <a:t>Kenuzi (Kunuz)</a:t>
                      </a:r>
                      <a:endParaRPr lang="en-US" sz="1200" b="1"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extLst>
                  <a:ext uri="{0D108BD9-81ED-4DB2-BD59-A6C34878D82A}">
                    <a16:rowId xmlns:a16="http://schemas.microsoft.com/office/drawing/2014/main" val="3197709830"/>
                  </a:ext>
                </a:extLst>
              </a:tr>
              <a:tr h="251967">
                <a:tc>
                  <a:txBody>
                    <a:bodyPr/>
                    <a:lstStyle/>
                    <a:p>
                      <a:pPr algn="l" fontAlgn="b"/>
                      <a:r>
                        <a:rPr lang="en-US" sz="1200" u="none" strike="noStrike">
                          <a:effectLst/>
                          <a:latin typeface="Arial" panose="020B0604020202020204" pitchFamily="34" charset="0"/>
                          <a:cs typeface="Arial" panose="020B0604020202020204" pitchFamily="34" charset="0"/>
                        </a:rPr>
                        <a:t>tama1365</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none" strike="noStrike">
                          <a:effectLst/>
                          <a:latin typeface="Arial" panose="020B0604020202020204" pitchFamily="34" charset="0"/>
                          <a:cs typeface="Arial" panose="020B0604020202020204" pitchFamily="34" charset="0"/>
                        </a:rPr>
                        <a:t>AA: Berber</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b="1" u="none" strike="noStrike">
                          <a:effectLst/>
                          <a:latin typeface="Arial" panose="020B0604020202020204" pitchFamily="34" charset="0"/>
                          <a:cs typeface="Arial" panose="020B0604020202020204" pitchFamily="34" charset="0"/>
                        </a:rPr>
                        <a:t>Tamashek</a:t>
                      </a:r>
                      <a:endParaRPr lang="en-US" sz="1200" b="1"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extLst>
                  <a:ext uri="{0D108BD9-81ED-4DB2-BD59-A6C34878D82A}">
                    <a16:rowId xmlns:a16="http://schemas.microsoft.com/office/drawing/2014/main" val="1386486266"/>
                  </a:ext>
                </a:extLst>
              </a:tr>
              <a:tr h="251967">
                <a:tc>
                  <a:txBody>
                    <a:bodyPr/>
                    <a:lstStyle/>
                    <a:p>
                      <a:pPr algn="l" fontAlgn="b"/>
                      <a:r>
                        <a:rPr lang="en-US" sz="1200" u="none" strike="noStrike">
                          <a:effectLst/>
                          <a:latin typeface="Arial" panose="020B0604020202020204" pitchFamily="34" charset="0"/>
                          <a:cs typeface="Arial" panose="020B0604020202020204" pitchFamily="34" charset="0"/>
                        </a:rPr>
                        <a:t>siwi1239</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none" strike="noStrike">
                          <a:effectLst/>
                          <a:latin typeface="Arial" panose="020B0604020202020204" pitchFamily="34" charset="0"/>
                          <a:cs typeface="Arial" panose="020B0604020202020204" pitchFamily="34" charset="0"/>
                        </a:rPr>
                        <a:t>AA: Berber</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b="1" u="none" strike="noStrike">
                          <a:effectLst/>
                          <a:latin typeface="Arial" panose="020B0604020202020204" pitchFamily="34" charset="0"/>
                          <a:cs typeface="Arial" panose="020B0604020202020204" pitchFamily="34" charset="0"/>
                        </a:rPr>
                        <a:t>Siwi</a:t>
                      </a:r>
                      <a:endParaRPr lang="en-US" sz="1200" b="1"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extLst>
                  <a:ext uri="{0D108BD9-81ED-4DB2-BD59-A6C34878D82A}">
                    <a16:rowId xmlns:a16="http://schemas.microsoft.com/office/drawing/2014/main" val="318399731"/>
                  </a:ext>
                </a:extLst>
              </a:tr>
              <a:tr h="287962">
                <a:tc>
                  <a:txBody>
                    <a:bodyPr/>
                    <a:lstStyle/>
                    <a:p>
                      <a:pPr algn="l" fontAlgn="b"/>
                      <a:r>
                        <a:rPr lang="en-US" sz="1200" u="none" strike="noStrike">
                          <a:effectLst/>
                          <a:latin typeface="Arial" panose="020B0604020202020204" pitchFamily="34" charset="0"/>
                          <a:cs typeface="Arial" panose="020B0604020202020204" pitchFamily="34" charset="0"/>
                        </a:rPr>
                        <a:t>moro1292</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none" strike="noStrike">
                          <a:effectLst/>
                          <a:latin typeface="Arial" panose="020B0604020202020204" pitchFamily="34" charset="0"/>
                          <a:cs typeface="Arial" panose="020B0604020202020204" pitchFamily="34" charset="0"/>
                        </a:rPr>
                        <a:t>AA: Semitic</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b="1" u="none" strike="noStrike">
                          <a:effectLst/>
                          <a:latin typeface="Arial" panose="020B0604020202020204" pitchFamily="34" charset="0"/>
                          <a:cs typeface="Arial" panose="020B0604020202020204" pitchFamily="34" charset="0"/>
                        </a:rPr>
                        <a:t>Moroccan Arabic</a:t>
                      </a:r>
                      <a:endParaRPr lang="en-US" sz="1200" b="1"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extLst>
                  <a:ext uri="{0D108BD9-81ED-4DB2-BD59-A6C34878D82A}">
                    <a16:rowId xmlns:a16="http://schemas.microsoft.com/office/drawing/2014/main" val="770615073"/>
                  </a:ext>
                </a:extLst>
              </a:tr>
              <a:tr h="251967">
                <a:tc>
                  <a:txBody>
                    <a:bodyPr/>
                    <a:lstStyle/>
                    <a:p>
                      <a:pPr algn="l" fontAlgn="b"/>
                      <a:r>
                        <a:rPr lang="en-US" sz="1200" u="none" strike="noStrike">
                          <a:effectLst/>
                          <a:latin typeface="Arial" panose="020B0604020202020204" pitchFamily="34" charset="0"/>
                          <a:cs typeface="Arial" panose="020B0604020202020204" pitchFamily="34" charset="0"/>
                        </a:rPr>
                        <a:t>malt1254</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none" strike="noStrike">
                          <a:effectLst/>
                          <a:latin typeface="Arial" panose="020B0604020202020204" pitchFamily="34" charset="0"/>
                          <a:cs typeface="Arial" panose="020B0604020202020204" pitchFamily="34" charset="0"/>
                        </a:rPr>
                        <a:t>AA: Semitic</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b="1" u="none" strike="noStrike">
                          <a:effectLst/>
                          <a:latin typeface="Arial" panose="020B0604020202020204" pitchFamily="34" charset="0"/>
                          <a:cs typeface="Arial" panose="020B0604020202020204" pitchFamily="34" charset="0"/>
                        </a:rPr>
                        <a:t>Maltese</a:t>
                      </a:r>
                      <a:endParaRPr lang="en-US" sz="1200" b="1"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extLst>
                  <a:ext uri="{0D108BD9-81ED-4DB2-BD59-A6C34878D82A}">
                    <a16:rowId xmlns:a16="http://schemas.microsoft.com/office/drawing/2014/main" val="1773409684"/>
                  </a:ext>
                </a:extLst>
              </a:tr>
              <a:tr h="251967">
                <a:tc>
                  <a:txBody>
                    <a:bodyPr/>
                    <a:lstStyle/>
                    <a:p>
                      <a:pPr algn="l" fontAlgn="b"/>
                      <a:r>
                        <a:rPr lang="en-US" sz="1200" u="none" strike="noStrike">
                          <a:effectLst/>
                          <a:latin typeface="Arial" panose="020B0604020202020204" pitchFamily="34" charset="0"/>
                          <a:cs typeface="Arial" panose="020B0604020202020204" pitchFamily="34" charset="0"/>
                        </a:rPr>
                        <a:t>mehr1241</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none" strike="noStrike">
                          <a:effectLst/>
                          <a:latin typeface="Arial" panose="020B0604020202020204" pitchFamily="34" charset="0"/>
                          <a:cs typeface="Arial" panose="020B0604020202020204" pitchFamily="34" charset="0"/>
                        </a:rPr>
                        <a:t>AA: Semitic</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b="1" u="none" strike="noStrike">
                          <a:effectLst/>
                          <a:latin typeface="Arial" panose="020B0604020202020204" pitchFamily="34" charset="0"/>
                          <a:cs typeface="Arial" panose="020B0604020202020204" pitchFamily="34" charset="0"/>
                        </a:rPr>
                        <a:t>Mehri</a:t>
                      </a:r>
                      <a:endParaRPr lang="en-US" sz="1200" b="1"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extLst>
                  <a:ext uri="{0D108BD9-81ED-4DB2-BD59-A6C34878D82A}">
                    <a16:rowId xmlns:a16="http://schemas.microsoft.com/office/drawing/2014/main" val="1697742044"/>
                  </a:ext>
                </a:extLst>
              </a:tr>
              <a:tr h="251967">
                <a:tc>
                  <a:txBody>
                    <a:bodyPr/>
                    <a:lstStyle/>
                    <a:p>
                      <a:pPr algn="l" fontAlgn="b"/>
                      <a:r>
                        <a:rPr lang="en-US" sz="1200" u="none" strike="noStrike">
                          <a:effectLst/>
                          <a:latin typeface="Arial" panose="020B0604020202020204" pitchFamily="34" charset="0"/>
                          <a:cs typeface="Arial" panose="020B0604020202020204" pitchFamily="34" charset="0"/>
                        </a:rPr>
                        <a:t>midd1367</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none" strike="noStrike">
                          <a:effectLst/>
                          <a:latin typeface="Arial" panose="020B0604020202020204" pitchFamily="34" charset="0"/>
                          <a:cs typeface="Arial" panose="020B0604020202020204" pitchFamily="34" charset="0"/>
                        </a:rPr>
                        <a:t>AA: Semitic</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b="1" u="none" strike="noStrike">
                          <a:effectLst/>
                          <a:latin typeface="Arial" panose="020B0604020202020204" pitchFamily="34" charset="0"/>
                          <a:cs typeface="Arial" panose="020B0604020202020204" pitchFamily="34" charset="0"/>
                        </a:rPr>
                        <a:t>Samaritan Aramaic </a:t>
                      </a:r>
                      <a:endParaRPr lang="en-US" sz="1200" b="1" i="0" u="none" strike="noStrike">
                        <a:effectLst/>
                        <a:latin typeface="Arial" panose="020B0604020202020204" pitchFamily="34" charset="0"/>
                        <a:cs typeface="Arial" panose="020B0604020202020204" pitchFamily="34" charset="0"/>
                      </a:endParaRPr>
                    </a:p>
                  </a:txBody>
                  <a:tcPr marL="0" marR="0" marT="0" marB="0" anchor="b">
                    <a:noFill/>
                  </a:tcPr>
                </a:tc>
                <a:tc gridSpan="2">
                  <a:txBody>
                    <a:bodyPr/>
                    <a:lstStyle/>
                    <a:p>
                      <a:pPr algn="l" fontAlgn="b"/>
                      <a:r>
                        <a:rPr lang="en-US" sz="1200" u="none" strike="noStrike">
                          <a:effectLst/>
                          <a:latin typeface="Arial" panose="020B0604020202020204" pitchFamily="34" charset="0"/>
                          <a:cs typeface="Arial" panose="020B0604020202020204" pitchFamily="34" charset="0"/>
                        </a:rPr>
                        <a:t>LatePalestinianAramaic</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hMerge="1">
                  <a:txBody>
                    <a:bodyPr/>
                    <a:lstStyle/>
                    <a:p>
                      <a:endParaRPr lang="en-US"/>
                    </a:p>
                  </a:txBody>
                  <a:tcPr/>
                </a:tc>
                <a:extLst>
                  <a:ext uri="{0D108BD9-81ED-4DB2-BD59-A6C34878D82A}">
                    <a16:rowId xmlns:a16="http://schemas.microsoft.com/office/drawing/2014/main" val="1056116427"/>
                  </a:ext>
                </a:extLst>
              </a:tr>
              <a:tr h="251967">
                <a:tc>
                  <a:txBody>
                    <a:bodyPr/>
                    <a:lstStyle/>
                    <a:p>
                      <a:pPr algn="l" fontAlgn="b"/>
                      <a:r>
                        <a:rPr lang="en-US" sz="1200" u="none" strike="noStrike">
                          <a:effectLst/>
                          <a:latin typeface="Arial" panose="020B0604020202020204" pitchFamily="34" charset="0"/>
                          <a:cs typeface="Arial" panose="020B0604020202020204" pitchFamily="34" charset="0"/>
                        </a:rPr>
                        <a:t>kili1262</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none" strike="noStrike">
                          <a:effectLst/>
                          <a:latin typeface="Arial" panose="020B0604020202020204" pitchFamily="34" charset="0"/>
                          <a:cs typeface="Arial" panose="020B0604020202020204" pitchFamily="34" charset="0"/>
                        </a:rPr>
                        <a:t>IE: Armenian</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b="1" u="none" strike="noStrike">
                          <a:effectLst/>
                          <a:latin typeface="Arial" panose="020B0604020202020204" pitchFamily="34" charset="0"/>
                          <a:cs typeface="Arial" panose="020B0604020202020204" pitchFamily="34" charset="0"/>
                        </a:rPr>
                        <a:t>Cilician Armenian</a:t>
                      </a:r>
                      <a:endParaRPr lang="en-US" sz="1200" b="1"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extLst>
                  <a:ext uri="{0D108BD9-81ED-4DB2-BD59-A6C34878D82A}">
                    <a16:rowId xmlns:a16="http://schemas.microsoft.com/office/drawing/2014/main" val="1036459468"/>
                  </a:ext>
                </a:extLst>
              </a:tr>
              <a:tr h="251967">
                <a:tc>
                  <a:txBody>
                    <a:bodyPr/>
                    <a:lstStyle/>
                    <a:p>
                      <a:pPr algn="l" fontAlgn="b"/>
                      <a:r>
                        <a:rPr lang="en-US" sz="1200" u="none" strike="noStrike">
                          <a:effectLst/>
                          <a:latin typeface="Arial" panose="020B0604020202020204" pitchFamily="34" charset="0"/>
                          <a:cs typeface="Arial" panose="020B0604020202020204" pitchFamily="34" charset="0"/>
                        </a:rPr>
                        <a:t>logu1236</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none" strike="noStrike">
                          <a:effectLst/>
                          <a:latin typeface="Arial" panose="020B0604020202020204" pitchFamily="34" charset="0"/>
                          <a:cs typeface="Arial" panose="020B0604020202020204" pitchFamily="34" charset="0"/>
                        </a:rPr>
                        <a:t>IE: Romance</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b="1" u="none" strike="noStrike">
                          <a:effectLst/>
                          <a:latin typeface="Arial" panose="020B0604020202020204" pitchFamily="34" charset="0"/>
                          <a:cs typeface="Arial" panose="020B0604020202020204" pitchFamily="34" charset="0"/>
                        </a:rPr>
                        <a:t>Sardinian (Nuorese dial.)</a:t>
                      </a:r>
                      <a:endParaRPr lang="en-US" sz="1200" b="1"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extLst>
                  <a:ext uri="{0D108BD9-81ED-4DB2-BD59-A6C34878D82A}">
                    <a16:rowId xmlns:a16="http://schemas.microsoft.com/office/drawing/2014/main" val="4058322"/>
                  </a:ext>
                </a:extLst>
              </a:tr>
              <a:tr h="251967">
                <a:tc>
                  <a:txBody>
                    <a:bodyPr/>
                    <a:lstStyle/>
                    <a:p>
                      <a:pPr algn="l" fontAlgn="b"/>
                      <a:r>
                        <a:rPr lang="en-US" sz="1200" u="none" strike="noStrike">
                          <a:effectLst/>
                          <a:latin typeface="Arial" panose="020B0604020202020204" pitchFamily="34" charset="0"/>
                          <a:cs typeface="Arial" panose="020B0604020202020204" pitchFamily="34" charset="0"/>
                        </a:rPr>
                        <a:t>port1283</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none" strike="noStrike">
                          <a:effectLst/>
                          <a:latin typeface="Arial" panose="020B0604020202020204" pitchFamily="34" charset="0"/>
                          <a:cs typeface="Arial" panose="020B0604020202020204" pitchFamily="34" charset="0"/>
                        </a:rPr>
                        <a:t>IE: Romance</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b="1" u="none" strike="noStrike">
                          <a:effectLst/>
                          <a:latin typeface="Arial" panose="020B0604020202020204" pitchFamily="34" charset="0"/>
                          <a:cs typeface="Arial" panose="020B0604020202020204" pitchFamily="34" charset="0"/>
                        </a:rPr>
                        <a:t>Portuguese</a:t>
                      </a:r>
                      <a:endParaRPr lang="en-US" sz="1200" b="1"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extLst>
                  <a:ext uri="{0D108BD9-81ED-4DB2-BD59-A6C34878D82A}">
                    <a16:rowId xmlns:a16="http://schemas.microsoft.com/office/drawing/2014/main" val="978537731"/>
                  </a:ext>
                </a:extLst>
              </a:tr>
              <a:tr h="251967">
                <a:tc>
                  <a:txBody>
                    <a:bodyPr/>
                    <a:lstStyle/>
                    <a:p>
                      <a:pPr algn="l" fontAlgn="b"/>
                      <a:r>
                        <a:rPr lang="en-US" sz="1200" u="none" strike="noStrike">
                          <a:effectLst/>
                          <a:latin typeface="Arial" panose="020B0604020202020204" pitchFamily="34" charset="0"/>
                          <a:cs typeface="Arial" panose="020B0604020202020204" pitchFamily="34" charset="0"/>
                        </a:rPr>
                        <a:t>adam1253</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none" strike="noStrike">
                          <a:effectLst/>
                          <a:latin typeface="Arial" panose="020B0604020202020204" pitchFamily="34" charset="0"/>
                          <a:cs typeface="Arial" panose="020B0604020202020204" pitchFamily="34" charset="0"/>
                        </a:rPr>
                        <a:t>Atlantic</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b="1" u="none" strike="noStrike">
                          <a:effectLst/>
                          <a:latin typeface="Arial" panose="020B0604020202020204" pitchFamily="34" charset="0"/>
                          <a:cs typeface="Arial" panose="020B0604020202020204" pitchFamily="34" charset="0"/>
                        </a:rPr>
                        <a:t>Fula</a:t>
                      </a:r>
                      <a:endParaRPr lang="en-US" sz="1200" b="1"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none" strike="noStrike">
                          <a:effectLst/>
                          <a:latin typeface="Arial" panose="020B0604020202020204" pitchFamily="34" charset="0"/>
                          <a:cs typeface="Arial" panose="020B0604020202020204" pitchFamily="34" charset="0"/>
                        </a:rPr>
                        <a:t>ETZ ?</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extLst>
                  <a:ext uri="{0D108BD9-81ED-4DB2-BD59-A6C34878D82A}">
                    <a16:rowId xmlns:a16="http://schemas.microsoft.com/office/drawing/2014/main" val="1816810015"/>
                  </a:ext>
                </a:extLst>
              </a:tr>
              <a:tr h="251967">
                <a:tc>
                  <a:txBody>
                    <a:bodyPr/>
                    <a:lstStyle/>
                    <a:p>
                      <a:pPr algn="l" fontAlgn="b"/>
                      <a:r>
                        <a:rPr lang="en-US" sz="1200" u="none" strike="noStrike">
                          <a:effectLst/>
                          <a:latin typeface="Arial" panose="020B0604020202020204" pitchFamily="34" charset="0"/>
                          <a:cs typeface="Arial" panose="020B0604020202020204" pitchFamily="34" charset="0"/>
                        </a:rPr>
                        <a:t>furr1244</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none" strike="noStrike">
                          <a:effectLst/>
                          <a:latin typeface="Arial" panose="020B0604020202020204" pitchFamily="34" charset="0"/>
                          <a:cs typeface="Arial" panose="020B0604020202020204" pitchFamily="34" charset="0"/>
                        </a:rPr>
                        <a:t>Fur (isolate)</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b="1" u="none" strike="noStrike">
                          <a:effectLst/>
                          <a:latin typeface="Arial" panose="020B0604020202020204" pitchFamily="34" charset="0"/>
                          <a:cs typeface="Arial" panose="020B0604020202020204" pitchFamily="34" charset="0"/>
                        </a:rPr>
                        <a:t>Fur</a:t>
                      </a:r>
                      <a:endParaRPr lang="en-US" sz="1200" b="1"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US" sz="1200" u="none" strike="noStrike">
                          <a:effectLst/>
                          <a:latin typeface="Arial" panose="020B0604020202020204" pitchFamily="34" charset="0"/>
                          <a:cs typeface="Arial" panose="020B0604020202020204" pitchFamily="34" charset="0"/>
                        </a:rPr>
                        <a:t>ETZ ?</a:t>
                      </a:r>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200" b="0" i="0" u="none" strike="noStrike">
                        <a:effectLst/>
                        <a:latin typeface="Arial" panose="020B0604020202020204" pitchFamily="34" charset="0"/>
                        <a:cs typeface="Arial" panose="020B0604020202020204" pitchFamily="34" charset="0"/>
                      </a:endParaRPr>
                    </a:p>
                  </a:txBody>
                  <a:tcPr marL="0" marR="0" marT="0" marB="0" anchor="b">
                    <a:noFill/>
                  </a:tcPr>
                </a:tc>
                <a:extLst>
                  <a:ext uri="{0D108BD9-81ED-4DB2-BD59-A6C34878D82A}">
                    <a16:rowId xmlns:a16="http://schemas.microsoft.com/office/drawing/2014/main" val="1029278891"/>
                  </a:ext>
                </a:extLst>
              </a:tr>
            </a:tbl>
          </a:graphicData>
        </a:graphic>
      </p:graphicFrame>
      <p:sp>
        <p:nvSpPr>
          <p:cNvPr id="5" name="TextBox 4">
            <a:extLst>
              <a:ext uri="{FF2B5EF4-FFF2-40B4-BE49-F238E27FC236}">
                <a16:creationId xmlns:a16="http://schemas.microsoft.com/office/drawing/2014/main" id="{D682408E-5B00-4543-B469-EEB004D33926}"/>
              </a:ext>
            </a:extLst>
          </p:cNvPr>
          <p:cNvSpPr txBox="1"/>
          <p:nvPr/>
        </p:nvSpPr>
        <p:spPr>
          <a:xfrm>
            <a:off x="642257" y="174171"/>
            <a:ext cx="2960914" cy="400110"/>
          </a:xfrm>
          <a:prstGeom prst="rect">
            <a:avLst/>
          </a:prstGeom>
          <a:noFill/>
        </p:spPr>
        <p:txBody>
          <a:bodyPr wrap="square" rtlCol="0">
            <a:spAutoFit/>
          </a:bodyPr>
          <a:lstStyle/>
          <a:p>
            <a:r>
              <a:rPr lang="en-US" sz="2000"/>
              <a:t>ETZ languages in sample</a:t>
            </a:r>
          </a:p>
        </p:txBody>
      </p:sp>
    </p:spTree>
    <p:extLst>
      <p:ext uri="{BB962C8B-B14F-4D97-AF65-F5344CB8AC3E}">
        <p14:creationId xmlns:p14="http://schemas.microsoft.com/office/powerpoint/2010/main" val="1699034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CA3F43-DD0D-114F-B1B7-B13FFB4F4F98}"/>
              </a:ext>
            </a:extLst>
          </p:cNvPr>
          <p:cNvSpPr>
            <a:spLocks noGrp="1"/>
          </p:cNvSpPr>
          <p:nvPr>
            <p:ph idx="1"/>
          </p:nvPr>
        </p:nvSpPr>
        <p:spPr/>
        <p:txBody>
          <a:bodyPr>
            <a:noAutofit/>
          </a:bodyPr>
          <a:lstStyle/>
          <a:p>
            <a:pPr marL="0" indent="0">
              <a:lnSpc>
                <a:spcPct val="100000"/>
              </a:lnSpc>
              <a:buNone/>
            </a:pPr>
            <a:r>
              <a:rPr lang="en-US" sz="2000"/>
              <a:t>Sampling method used overall:  approximately Genus-Macroarea variety sample (Miestamo et al. 2016)</a:t>
            </a:r>
          </a:p>
          <a:p>
            <a:pPr marL="0" indent="0">
              <a:lnSpc>
                <a:spcPct val="100000"/>
              </a:lnSpc>
              <a:spcBef>
                <a:spcPts val="0"/>
              </a:spcBef>
              <a:buNone/>
            </a:pPr>
            <a:r>
              <a:rPr lang="en-US" sz="2000"/>
              <a:t>	Genus-based stratified sampling of macroareas</a:t>
            </a:r>
          </a:p>
          <a:p>
            <a:pPr marL="0" indent="0">
              <a:lnSpc>
                <a:spcPct val="100000"/>
              </a:lnSpc>
              <a:buNone/>
            </a:pPr>
            <a:r>
              <a:rPr lang="en-US" sz="2000"/>
              <a:t>Adjusted to guarantee good coverage of the Mediterranean-Sahara region and nearby</a:t>
            </a:r>
          </a:p>
          <a:p>
            <a:pPr marL="0" indent="0">
              <a:lnSpc>
                <a:spcPct val="100000"/>
              </a:lnSpc>
              <a:buNone/>
            </a:pPr>
            <a:endParaRPr lang="en-US" sz="2000"/>
          </a:p>
          <a:p>
            <a:pPr marL="0" indent="0">
              <a:lnSpc>
                <a:spcPct val="100000"/>
              </a:lnSpc>
              <a:buNone/>
            </a:pPr>
            <a:r>
              <a:rPr lang="en-US" sz="2000"/>
              <a:t>Result:  confidence in accurate description of ETZ and its difference from areas to the north and south (Europe, sub-Saharan Africa)</a:t>
            </a:r>
          </a:p>
          <a:p>
            <a:pPr marL="0" indent="0">
              <a:lnSpc>
                <a:spcPct val="100000"/>
              </a:lnSpc>
              <a:buNone/>
            </a:pPr>
            <a:endParaRPr lang="en-US" sz="2000"/>
          </a:p>
          <a:p>
            <a:pPr marL="0" indent="0">
              <a:lnSpc>
                <a:spcPct val="100000"/>
              </a:lnSpc>
              <a:buNone/>
            </a:pPr>
            <a:endParaRPr lang="en-US" sz="2000"/>
          </a:p>
          <a:p>
            <a:pPr marL="0" indent="0">
              <a:lnSpc>
                <a:spcPct val="100000"/>
              </a:lnSpc>
              <a:buNone/>
            </a:pPr>
            <a:r>
              <a:rPr lang="en-US" sz="2000"/>
              <a:t>Miestamo, Matti, Dik Bakker, and Antti Arppe. 2016. Sampling for variety. </a:t>
            </a:r>
            <a:r>
              <a:rPr lang="en-US" sz="2000" i="1"/>
              <a:t>Linguistic Typology</a:t>
            </a:r>
            <a:r>
              <a:rPr lang="en-US" sz="2000"/>
              <a:t> 20:2.233–296.</a:t>
            </a:r>
          </a:p>
          <a:p>
            <a:pPr marL="0" indent="0">
              <a:lnSpc>
                <a:spcPct val="100000"/>
              </a:lnSpc>
              <a:buNone/>
            </a:pPr>
            <a:endParaRPr lang="en-US" sz="2000"/>
          </a:p>
        </p:txBody>
      </p:sp>
      <p:sp>
        <p:nvSpPr>
          <p:cNvPr id="4" name="Slide Number Placeholder 3">
            <a:extLst>
              <a:ext uri="{FF2B5EF4-FFF2-40B4-BE49-F238E27FC236}">
                <a16:creationId xmlns:a16="http://schemas.microsoft.com/office/drawing/2014/main" id="{F6DDCEFC-8962-3C4B-9121-D9E705ED247E}"/>
              </a:ext>
            </a:extLst>
          </p:cNvPr>
          <p:cNvSpPr>
            <a:spLocks noGrp="1"/>
          </p:cNvSpPr>
          <p:nvPr>
            <p:ph type="sldNum" sz="quarter" idx="12"/>
          </p:nvPr>
        </p:nvSpPr>
        <p:spPr/>
        <p:txBody>
          <a:bodyPr/>
          <a:lstStyle/>
          <a:p>
            <a:fld id="{88B5909B-A75B-8E4F-A346-CFE4F600892E}" type="slidenum">
              <a:rPr lang="en-US"/>
              <a:t>22</a:t>
            </a:fld>
            <a:endParaRPr lang="en-US"/>
          </a:p>
        </p:txBody>
      </p:sp>
      <p:sp>
        <p:nvSpPr>
          <p:cNvPr id="7" name="TextBox 6">
            <a:extLst>
              <a:ext uri="{FF2B5EF4-FFF2-40B4-BE49-F238E27FC236}">
                <a16:creationId xmlns:a16="http://schemas.microsoft.com/office/drawing/2014/main" id="{1DB151AA-2F79-B342-B2CB-D95096C6B292}"/>
              </a:ext>
            </a:extLst>
          </p:cNvPr>
          <p:cNvSpPr txBox="1"/>
          <p:nvPr/>
        </p:nvSpPr>
        <p:spPr>
          <a:xfrm>
            <a:off x="947058" y="136525"/>
            <a:ext cx="9829800" cy="369332"/>
          </a:xfrm>
          <a:prstGeom prst="rect">
            <a:avLst/>
          </a:prstGeom>
          <a:noFill/>
        </p:spPr>
        <p:txBody>
          <a:bodyPr wrap="square" rtlCol="0">
            <a:spAutoFit/>
          </a:bodyPr>
          <a:lstStyle/>
          <a:p>
            <a:endParaRPr lang="en-US"/>
          </a:p>
        </p:txBody>
      </p:sp>
      <p:sp>
        <p:nvSpPr>
          <p:cNvPr id="5" name="Titel 1">
            <a:extLst>
              <a:ext uri="{FF2B5EF4-FFF2-40B4-BE49-F238E27FC236}">
                <a16:creationId xmlns:a16="http://schemas.microsoft.com/office/drawing/2014/main" id="{41DA2CE4-B065-C040-A51B-DC4AEC420401}"/>
              </a:ext>
            </a:extLst>
          </p:cNvPr>
          <p:cNvSpPr>
            <a:spLocks noGrp="1"/>
          </p:cNvSpPr>
          <p:nvPr>
            <p:ph type="title"/>
          </p:nvPr>
        </p:nvSpPr>
        <p:spPr>
          <a:xfrm>
            <a:off x="838200" y="365125"/>
            <a:ext cx="10515600" cy="1325563"/>
          </a:xfrm>
        </p:spPr>
        <p:txBody>
          <a:bodyPr/>
          <a:lstStyle/>
          <a:p>
            <a:r>
              <a:rPr lang="de-DE" u="sng" dirty="0">
                <a:uFill>
                  <a:solidFill>
                    <a:schemeClr val="accent1"/>
                  </a:solidFill>
                </a:uFill>
              </a:rPr>
              <a:t>Sampling</a:t>
            </a:r>
            <a:endParaRPr lang="en-GB" dirty="0"/>
          </a:p>
        </p:txBody>
      </p:sp>
    </p:spTree>
    <p:extLst>
      <p:ext uri="{BB962C8B-B14F-4D97-AF65-F5344CB8AC3E}">
        <p14:creationId xmlns:p14="http://schemas.microsoft.com/office/powerpoint/2010/main" val="1036736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a:uFill>
                  <a:solidFill>
                    <a:schemeClr val="accent1"/>
                  </a:solidFill>
                </a:uFill>
              </a:rPr>
              <a:t>Dataset</a:t>
            </a:r>
            <a:endParaRPr lang="en-GB" dirty="0"/>
          </a:p>
        </p:txBody>
      </p:sp>
      <p:sp>
        <p:nvSpPr>
          <p:cNvPr id="6" name="Textfeld 5"/>
          <p:cNvSpPr txBox="1"/>
          <p:nvPr/>
        </p:nvSpPr>
        <p:spPr>
          <a:xfrm>
            <a:off x="6396709" y="2483729"/>
            <a:ext cx="3685176" cy="369332"/>
          </a:xfrm>
          <a:prstGeom prst="rect">
            <a:avLst/>
          </a:prstGeom>
          <a:noFill/>
        </p:spPr>
        <p:txBody>
          <a:bodyPr wrap="none" rtlCol="0">
            <a:spAutoFit/>
          </a:bodyPr>
          <a:lstStyle/>
          <a:p>
            <a:r>
              <a:rPr lang="de-DE" dirty="0" err="1"/>
              <a:t>Number</a:t>
            </a:r>
            <a:r>
              <a:rPr lang="de-DE" dirty="0"/>
              <a:t> </a:t>
            </a:r>
            <a:r>
              <a:rPr lang="de-DE" dirty="0" err="1"/>
              <a:t>of</a:t>
            </a:r>
            <a:r>
              <a:rPr lang="de-DE" dirty="0"/>
              <a:t> </a:t>
            </a:r>
            <a:r>
              <a:rPr lang="de-DE" dirty="0" err="1"/>
              <a:t>consonantal</a:t>
            </a:r>
            <a:r>
              <a:rPr lang="de-DE" dirty="0"/>
              <a:t> </a:t>
            </a:r>
            <a:r>
              <a:rPr lang="de-DE" dirty="0" err="1"/>
              <a:t>series</a:t>
            </a:r>
            <a:r>
              <a:rPr lang="de-DE" dirty="0"/>
              <a:t> (</a:t>
            </a:r>
            <a:r>
              <a:rPr lang="de-DE" dirty="0" err="1"/>
              <a:t>place</a:t>
            </a:r>
            <a:r>
              <a:rPr lang="de-DE" dirty="0"/>
              <a:t>)</a:t>
            </a:r>
            <a:endParaRPr lang="en-GB" dirty="0"/>
          </a:p>
        </p:txBody>
      </p:sp>
      <p:pic>
        <p:nvPicPr>
          <p:cNvPr id="7" name="Grafik 6"/>
          <p:cNvPicPr>
            <a:picLocks noChangeAspect="1"/>
          </p:cNvPicPr>
          <p:nvPr/>
        </p:nvPicPr>
        <p:blipFill>
          <a:blip r:embed="rId3"/>
          <a:stretch>
            <a:fillRect/>
          </a:stretch>
        </p:blipFill>
        <p:spPr>
          <a:xfrm>
            <a:off x="5684793" y="748392"/>
            <a:ext cx="6057143" cy="5428571"/>
          </a:xfrm>
          <a:prstGeom prst="rect">
            <a:avLst/>
          </a:prstGeom>
        </p:spPr>
      </p:pic>
      <p:sp>
        <p:nvSpPr>
          <p:cNvPr id="8" name="Inhaltsplatzhalter 5"/>
          <p:cNvSpPr txBox="1">
            <a:spLocks/>
          </p:cNvSpPr>
          <p:nvPr/>
        </p:nvSpPr>
        <p:spPr>
          <a:xfrm>
            <a:off x="838201" y="1825625"/>
            <a:ext cx="4286594" cy="43513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lumMod val="75000"/>
                </a:schemeClr>
              </a:buClr>
              <a:buFont typeface="Calibri" panose="020F0502020204030204" pitchFamily="34" charset="0"/>
              <a:buChar char="‒"/>
            </a:pPr>
            <a:r>
              <a:rPr lang="en-GB" sz="2000" dirty="0"/>
              <a:t>Dataset of 257 languages</a:t>
            </a:r>
          </a:p>
          <a:p>
            <a:pPr>
              <a:buClr>
                <a:schemeClr val="accent1">
                  <a:lumMod val="75000"/>
                </a:schemeClr>
              </a:buClr>
              <a:buFont typeface="Calibri" panose="020F0502020204030204" pitchFamily="34" charset="0"/>
              <a:buChar char="‒"/>
            </a:pPr>
            <a:r>
              <a:rPr lang="de-DE" sz="2000" dirty="0"/>
              <a:t>Mix </a:t>
            </a:r>
            <a:r>
              <a:rPr lang="de-DE" sz="2000" dirty="0" err="1"/>
              <a:t>of</a:t>
            </a:r>
            <a:r>
              <a:rPr lang="de-DE" sz="2000" dirty="0"/>
              <a:t> </a:t>
            </a:r>
            <a:r>
              <a:rPr lang="de-DE" sz="2000" i="1" dirty="0" err="1"/>
              <a:t>configured</a:t>
            </a:r>
            <a:r>
              <a:rPr lang="de-DE" sz="2000" dirty="0"/>
              <a:t> </a:t>
            </a:r>
            <a:r>
              <a:rPr lang="de-DE" sz="2000" dirty="0" err="1"/>
              <a:t>and</a:t>
            </a:r>
            <a:r>
              <a:rPr lang="de-DE" sz="2000" dirty="0"/>
              <a:t> </a:t>
            </a:r>
            <a:r>
              <a:rPr lang="de-DE" sz="2000" i="1" dirty="0" err="1"/>
              <a:t>unconfigured</a:t>
            </a:r>
            <a:r>
              <a:rPr lang="de-DE" sz="2000" dirty="0"/>
              <a:t> </a:t>
            </a:r>
            <a:r>
              <a:rPr lang="de-DE" sz="2000" dirty="0" err="1"/>
              <a:t>measures</a:t>
            </a:r>
            <a:endParaRPr lang="de-DE" sz="2000" dirty="0"/>
          </a:p>
          <a:p>
            <a:pPr>
              <a:buClr>
                <a:schemeClr val="accent1">
                  <a:lumMod val="75000"/>
                </a:schemeClr>
              </a:buClr>
              <a:buFont typeface="Calibri" panose="020F0502020204030204" pitchFamily="34" charset="0"/>
              <a:buChar char="‒"/>
            </a:pPr>
            <a:r>
              <a:rPr lang="de-DE" sz="2000" dirty="0" err="1"/>
              <a:t>Complexity</a:t>
            </a:r>
            <a:r>
              <a:rPr lang="de-DE" sz="2000" dirty="0"/>
              <a:t> </a:t>
            </a:r>
            <a:r>
              <a:rPr lang="de-DE" sz="2000" dirty="0" err="1"/>
              <a:t>measures</a:t>
            </a:r>
            <a:r>
              <a:rPr lang="de-DE" sz="2000" dirty="0"/>
              <a:t>:</a:t>
            </a:r>
          </a:p>
          <a:p>
            <a:pPr lvl="1">
              <a:buClr>
                <a:schemeClr val="accent1">
                  <a:lumMod val="75000"/>
                </a:schemeClr>
              </a:buClr>
              <a:buFont typeface="Calibri" panose="020F0502020204030204" pitchFamily="34" charset="0"/>
              <a:buChar char="‒"/>
            </a:pPr>
            <a:r>
              <a:rPr lang="de-DE" sz="1600" dirty="0" err="1"/>
              <a:t>Syllable</a:t>
            </a:r>
            <a:r>
              <a:rPr lang="de-DE" sz="1600" dirty="0"/>
              <a:t> </a:t>
            </a:r>
            <a:r>
              <a:rPr lang="de-DE" sz="1600" dirty="0" err="1"/>
              <a:t>complexity</a:t>
            </a:r>
            <a:endParaRPr lang="de-DE" sz="1600" dirty="0"/>
          </a:p>
          <a:p>
            <a:pPr lvl="1">
              <a:buClr>
                <a:schemeClr val="accent1">
                  <a:lumMod val="75000"/>
                </a:schemeClr>
              </a:buClr>
              <a:buFont typeface="Calibri" panose="020F0502020204030204" pitchFamily="34" charset="0"/>
              <a:buChar char="‒"/>
            </a:pPr>
            <a:r>
              <a:rPr lang="de-DE" sz="1600" dirty="0"/>
              <a:t>Tonal </a:t>
            </a:r>
            <a:r>
              <a:rPr lang="de-DE" sz="1600" dirty="0" err="1"/>
              <a:t>complexity</a:t>
            </a:r>
            <a:endParaRPr lang="de-DE" sz="1600" dirty="0"/>
          </a:p>
          <a:p>
            <a:pPr lvl="1">
              <a:buClr>
                <a:schemeClr val="accent1">
                  <a:lumMod val="75000"/>
                </a:schemeClr>
              </a:buClr>
              <a:buFont typeface="Calibri" panose="020F0502020204030204" pitchFamily="34" charset="0"/>
              <a:buChar char="‒"/>
            </a:pPr>
            <a:r>
              <a:rPr lang="de-DE" sz="1600" dirty="0" err="1"/>
              <a:t>Consonantal</a:t>
            </a:r>
            <a:r>
              <a:rPr lang="de-DE" sz="1600" dirty="0"/>
              <a:t> </a:t>
            </a:r>
            <a:r>
              <a:rPr lang="de-DE" sz="1600" dirty="0" err="1"/>
              <a:t>complexity</a:t>
            </a:r>
            <a:endParaRPr lang="de-DE" sz="1600" dirty="0"/>
          </a:p>
          <a:p>
            <a:pPr lvl="1">
              <a:buClr>
                <a:schemeClr val="accent1">
                  <a:lumMod val="75000"/>
                </a:schemeClr>
              </a:buClr>
              <a:buFont typeface="Calibri" panose="020F0502020204030204" pitchFamily="34" charset="0"/>
              <a:buChar char="‒"/>
            </a:pPr>
            <a:r>
              <a:rPr lang="de-DE" sz="1600" dirty="0" err="1"/>
              <a:t>Vocalic</a:t>
            </a:r>
            <a:r>
              <a:rPr lang="de-DE" sz="1600" dirty="0"/>
              <a:t> </a:t>
            </a:r>
            <a:r>
              <a:rPr lang="de-DE" sz="1600" dirty="0" err="1"/>
              <a:t>complexity</a:t>
            </a:r>
            <a:endParaRPr lang="en-GB" sz="1600" dirty="0"/>
          </a:p>
        </p:txBody>
      </p:sp>
      <p:sp>
        <p:nvSpPr>
          <p:cNvPr id="3" name="Slide Number Placeholder 2">
            <a:extLst>
              <a:ext uri="{FF2B5EF4-FFF2-40B4-BE49-F238E27FC236}">
                <a16:creationId xmlns:a16="http://schemas.microsoft.com/office/drawing/2014/main" id="{A5B18495-6E42-0A4D-8681-D271FBFB3D13}"/>
              </a:ext>
            </a:extLst>
          </p:cNvPr>
          <p:cNvSpPr>
            <a:spLocks noGrp="1"/>
          </p:cNvSpPr>
          <p:nvPr>
            <p:ph type="sldNum" sz="quarter" idx="12"/>
          </p:nvPr>
        </p:nvSpPr>
        <p:spPr/>
        <p:txBody>
          <a:bodyPr/>
          <a:lstStyle/>
          <a:p>
            <a:fld id="{88B5909B-A75B-8E4F-A346-CFE4F600892E}" type="slidenum">
              <a:rPr lang="en-US"/>
              <a:t>3</a:t>
            </a:fld>
            <a:endParaRPr lang="en-US"/>
          </a:p>
        </p:txBody>
      </p:sp>
      <p:sp>
        <p:nvSpPr>
          <p:cNvPr id="4" name="Textfeld 3"/>
          <p:cNvSpPr txBox="1"/>
          <p:nvPr/>
        </p:nvSpPr>
        <p:spPr>
          <a:xfrm>
            <a:off x="10280074" y="4177506"/>
            <a:ext cx="1320800" cy="1107996"/>
          </a:xfrm>
          <a:prstGeom prst="rect">
            <a:avLst/>
          </a:prstGeom>
          <a:noFill/>
        </p:spPr>
        <p:txBody>
          <a:bodyPr wrap="square" rtlCol="0">
            <a:spAutoFit/>
          </a:bodyPr>
          <a:lstStyle/>
          <a:p>
            <a:r>
              <a:rPr lang="en-GB" sz="1200" dirty="0"/>
              <a:t>Series = airstream manners of articulation, for </a:t>
            </a:r>
            <a:r>
              <a:rPr lang="en-GB" sz="1200" dirty="0" err="1"/>
              <a:t>obstruents</a:t>
            </a:r>
            <a:r>
              <a:rPr lang="en-GB" sz="1200" dirty="0"/>
              <a:t>  </a:t>
            </a:r>
          </a:p>
          <a:p>
            <a:endParaRPr lang="en-GB" dirty="0"/>
          </a:p>
        </p:txBody>
      </p:sp>
    </p:spTree>
    <p:extLst>
      <p:ext uri="{BB962C8B-B14F-4D97-AF65-F5344CB8AC3E}">
        <p14:creationId xmlns:p14="http://schemas.microsoft.com/office/powerpoint/2010/main" val="241887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err="1">
                <a:uFill>
                  <a:solidFill>
                    <a:schemeClr val="accent1"/>
                  </a:solidFill>
                </a:uFill>
              </a:rPr>
              <a:t>Complexity</a:t>
            </a:r>
            <a:r>
              <a:rPr lang="de-DE" u="sng" dirty="0">
                <a:uFill>
                  <a:solidFill>
                    <a:schemeClr val="accent1"/>
                  </a:solidFill>
                </a:uFill>
              </a:rPr>
              <a:t> </a:t>
            </a:r>
            <a:r>
              <a:rPr lang="de-DE" u="sng" dirty="0" err="1">
                <a:uFill>
                  <a:solidFill>
                    <a:schemeClr val="accent1"/>
                  </a:solidFill>
                </a:uFill>
              </a:rPr>
              <a:t>distributions</a:t>
            </a:r>
            <a:r>
              <a:rPr lang="de-DE" u="sng" dirty="0">
                <a:uFill>
                  <a:solidFill>
                    <a:schemeClr val="accent1"/>
                  </a:solidFill>
                </a:uFill>
              </a:rPr>
              <a:t> in </a:t>
            </a:r>
            <a:r>
              <a:rPr lang="de-DE" u="sng" dirty="0" err="1">
                <a:uFill>
                  <a:solidFill>
                    <a:schemeClr val="accent1"/>
                  </a:solidFill>
                </a:uFill>
              </a:rPr>
              <a:t>context</a:t>
            </a:r>
            <a:endParaRPr lang="en-GB"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4794" y="2234928"/>
            <a:ext cx="6229006" cy="4351338"/>
          </a:xfrm>
        </p:spPr>
      </p:pic>
      <p:sp>
        <p:nvSpPr>
          <p:cNvPr id="5" name="Inhaltsplatzhalter 5"/>
          <p:cNvSpPr txBox="1">
            <a:spLocks/>
          </p:cNvSpPr>
          <p:nvPr/>
        </p:nvSpPr>
        <p:spPr>
          <a:xfrm>
            <a:off x="838201" y="1825625"/>
            <a:ext cx="4286594" cy="43513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lumMod val="75000"/>
                </a:schemeClr>
              </a:buClr>
              <a:buFont typeface="Calibri" panose="020F0502020204030204" pitchFamily="34" charset="0"/>
              <a:buChar char="‒"/>
            </a:pPr>
            <a:r>
              <a:rPr lang="de-DE" sz="2000" dirty="0" err="1"/>
              <a:t>Bayesian</a:t>
            </a:r>
            <a:r>
              <a:rPr lang="de-DE" sz="2000" dirty="0"/>
              <a:t> linear </a:t>
            </a:r>
            <a:r>
              <a:rPr lang="de-DE" sz="2000" dirty="0" err="1"/>
              <a:t>and</a:t>
            </a:r>
            <a:r>
              <a:rPr lang="de-DE" sz="2000" dirty="0"/>
              <a:t> </a:t>
            </a:r>
            <a:r>
              <a:rPr lang="de-DE" sz="2000" dirty="0" err="1"/>
              <a:t>nonlinear</a:t>
            </a:r>
            <a:r>
              <a:rPr lang="de-DE" sz="2000" dirty="0"/>
              <a:t> </a:t>
            </a:r>
            <a:r>
              <a:rPr lang="de-DE" sz="2000" dirty="0" err="1"/>
              <a:t>models</a:t>
            </a:r>
            <a:endParaRPr lang="de-DE" sz="2000" dirty="0"/>
          </a:p>
          <a:p>
            <a:pPr>
              <a:buClr>
                <a:schemeClr val="accent1">
                  <a:lumMod val="75000"/>
                </a:schemeClr>
              </a:buClr>
              <a:buFont typeface="Calibri" panose="020F0502020204030204" pitchFamily="34" charset="0"/>
              <a:buChar char="‒"/>
            </a:pPr>
            <a:r>
              <a:rPr lang="de-DE" sz="2000" dirty="0"/>
              <a:t>Control variable: </a:t>
            </a:r>
            <a:r>
              <a:rPr lang="de-DE" sz="2000" dirty="0" err="1"/>
              <a:t>language</a:t>
            </a:r>
            <a:r>
              <a:rPr lang="de-DE" sz="2000" dirty="0"/>
              <a:t> </a:t>
            </a:r>
            <a:r>
              <a:rPr lang="de-DE" sz="2000" dirty="0" err="1"/>
              <a:t>family</a:t>
            </a:r>
            <a:endParaRPr lang="de-DE" sz="2000" dirty="0"/>
          </a:p>
          <a:p>
            <a:pPr>
              <a:buClr>
                <a:schemeClr val="accent1">
                  <a:lumMod val="75000"/>
                </a:schemeClr>
              </a:buClr>
              <a:buFont typeface="Calibri" panose="020F0502020204030204" pitchFamily="34" charset="0"/>
              <a:buChar char="‒"/>
            </a:pPr>
            <a:r>
              <a:rPr lang="de-DE" sz="2000" dirty="0" err="1"/>
              <a:t>Complexity</a:t>
            </a:r>
            <a:r>
              <a:rPr lang="de-DE" sz="2000" dirty="0"/>
              <a:t> in </a:t>
            </a:r>
            <a:r>
              <a:rPr lang="de-DE" sz="2000" dirty="0" err="1"/>
              <a:t>context</a:t>
            </a:r>
            <a:r>
              <a:rPr lang="de-DE" sz="2000" dirty="0"/>
              <a:t>: global </a:t>
            </a:r>
            <a:r>
              <a:rPr lang="de-DE" sz="2000" dirty="0" err="1"/>
              <a:t>distributions</a:t>
            </a:r>
            <a:endParaRPr lang="de-DE" sz="2000" dirty="0"/>
          </a:p>
          <a:p>
            <a:pPr>
              <a:buClr>
                <a:schemeClr val="accent1">
                  <a:lumMod val="75000"/>
                </a:schemeClr>
              </a:buClr>
              <a:buFont typeface="Calibri" panose="020F0502020204030204" pitchFamily="34" charset="0"/>
              <a:buChar char="‒"/>
            </a:pPr>
            <a:endParaRPr lang="de-DE" sz="2000" dirty="0"/>
          </a:p>
          <a:p>
            <a:pPr>
              <a:buClr>
                <a:schemeClr val="accent1">
                  <a:lumMod val="75000"/>
                </a:schemeClr>
              </a:buClr>
              <a:buFont typeface="Wingdings" panose="05000000000000000000" pitchFamily="2" charset="2"/>
              <a:buChar char="Ø"/>
            </a:pPr>
            <a:r>
              <a:rPr lang="de-DE" sz="2000" dirty="0"/>
              <a:t>West/East </a:t>
            </a:r>
            <a:r>
              <a:rPr lang="de-DE" sz="2000" dirty="0" err="1"/>
              <a:t>divide</a:t>
            </a:r>
            <a:endParaRPr lang="de-DE" sz="2000" dirty="0"/>
          </a:p>
          <a:p>
            <a:pPr>
              <a:buClr>
                <a:schemeClr val="accent1">
                  <a:lumMod val="75000"/>
                </a:schemeClr>
              </a:buClr>
              <a:buFont typeface="Wingdings" panose="05000000000000000000" pitchFamily="2" charset="2"/>
              <a:buChar char="Ø"/>
            </a:pPr>
            <a:r>
              <a:rPr lang="de-DE" sz="2000" dirty="0" err="1"/>
              <a:t>Africa</a:t>
            </a:r>
            <a:r>
              <a:rPr lang="de-DE" sz="2000" dirty="0"/>
              <a:t> </a:t>
            </a:r>
            <a:r>
              <a:rPr lang="de-DE" sz="2000" dirty="0" err="1"/>
              <a:t>and</a:t>
            </a:r>
            <a:r>
              <a:rPr lang="de-DE" sz="2000" dirty="0"/>
              <a:t> Europe: </a:t>
            </a:r>
            <a:r>
              <a:rPr lang="de-DE" sz="2000" dirty="0" err="1"/>
              <a:t>strongest</a:t>
            </a:r>
            <a:r>
              <a:rPr lang="de-DE" sz="2000" dirty="0"/>
              <a:t> </a:t>
            </a:r>
            <a:r>
              <a:rPr lang="de-DE" sz="2000" dirty="0" err="1"/>
              <a:t>variation</a:t>
            </a:r>
            <a:r>
              <a:rPr lang="de-DE" sz="2000" dirty="0"/>
              <a:t> </a:t>
            </a:r>
            <a:r>
              <a:rPr lang="de-DE" sz="2000" dirty="0" err="1"/>
              <a:t>of</a:t>
            </a:r>
            <a:r>
              <a:rPr lang="de-DE" sz="2000" dirty="0"/>
              <a:t> </a:t>
            </a:r>
            <a:r>
              <a:rPr lang="de-DE" sz="2000" dirty="0" err="1"/>
              <a:t>consonantal</a:t>
            </a:r>
            <a:r>
              <a:rPr lang="de-DE" sz="2000" dirty="0"/>
              <a:t> </a:t>
            </a:r>
            <a:r>
              <a:rPr lang="de-DE" sz="2000" dirty="0" err="1"/>
              <a:t>series</a:t>
            </a:r>
            <a:r>
              <a:rPr lang="de-DE" sz="2000" dirty="0"/>
              <a:t> </a:t>
            </a:r>
            <a:r>
              <a:rPr lang="de-DE" sz="2000" dirty="0" err="1"/>
              <a:t>complexity</a:t>
            </a:r>
            <a:endParaRPr lang="en-GB" sz="2000" dirty="0"/>
          </a:p>
        </p:txBody>
      </p:sp>
      <p:sp>
        <p:nvSpPr>
          <p:cNvPr id="6" name="Textfeld 5"/>
          <p:cNvSpPr txBox="1"/>
          <p:nvPr/>
        </p:nvSpPr>
        <p:spPr>
          <a:xfrm>
            <a:off x="6742958" y="2483729"/>
            <a:ext cx="2992679" cy="369332"/>
          </a:xfrm>
          <a:prstGeom prst="rect">
            <a:avLst/>
          </a:prstGeom>
          <a:noFill/>
        </p:spPr>
        <p:txBody>
          <a:bodyPr wrap="none" rtlCol="0">
            <a:spAutoFit/>
          </a:bodyPr>
          <a:lstStyle/>
          <a:p>
            <a:r>
              <a:rPr lang="de-DE" dirty="0" err="1"/>
              <a:t>Number</a:t>
            </a:r>
            <a:r>
              <a:rPr lang="de-DE" dirty="0"/>
              <a:t> </a:t>
            </a:r>
            <a:r>
              <a:rPr lang="de-DE" dirty="0" err="1"/>
              <a:t>of</a:t>
            </a:r>
            <a:r>
              <a:rPr lang="de-DE" dirty="0"/>
              <a:t> </a:t>
            </a:r>
            <a:r>
              <a:rPr lang="de-DE" dirty="0" err="1"/>
              <a:t>consonantal</a:t>
            </a:r>
            <a:r>
              <a:rPr lang="de-DE" dirty="0"/>
              <a:t> </a:t>
            </a:r>
            <a:r>
              <a:rPr lang="de-DE" dirty="0" err="1"/>
              <a:t>series</a:t>
            </a:r>
            <a:endParaRPr lang="en-GB" dirty="0"/>
          </a:p>
        </p:txBody>
      </p:sp>
      <p:sp>
        <p:nvSpPr>
          <p:cNvPr id="3" name="Slide Number Placeholder 2">
            <a:extLst>
              <a:ext uri="{FF2B5EF4-FFF2-40B4-BE49-F238E27FC236}">
                <a16:creationId xmlns:a16="http://schemas.microsoft.com/office/drawing/2014/main" id="{3D62BE5F-F7DB-FE41-AB93-B78A2DAB258B}"/>
              </a:ext>
            </a:extLst>
          </p:cNvPr>
          <p:cNvSpPr>
            <a:spLocks noGrp="1"/>
          </p:cNvSpPr>
          <p:nvPr>
            <p:ph type="sldNum" sz="quarter" idx="12"/>
          </p:nvPr>
        </p:nvSpPr>
        <p:spPr/>
        <p:txBody>
          <a:bodyPr/>
          <a:lstStyle/>
          <a:p>
            <a:fld id="{88B5909B-A75B-8E4F-A346-CFE4F600892E}" type="slidenum">
              <a:rPr lang="en-US"/>
              <a:t>4</a:t>
            </a:fld>
            <a:endParaRPr lang="en-US"/>
          </a:p>
        </p:txBody>
      </p:sp>
    </p:spTree>
    <p:extLst>
      <p:ext uri="{BB962C8B-B14F-4D97-AF65-F5344CB8AC3E}">
        <p14:creationId xmlns:p14="http://schemas.microsoft.com/office/powerpoint/2010/main" val="443738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a:uFill>
                  <a:solidFill>
                    <a:schemeClr val="accent1"/>
                  </a:solidFill>
                </a:uFill>
              </a:rPr>
              <a:t>Linear </a:t>
            </a:r>
            <a:r>
              <a:rPr lang="de-DE" u="sng" dirty="0" err="1">
                <a:uFill>
                  <a:solidFill>
                    <a:schemeClr val="accent1"/>
                  </a:solidFill>
                </a:uFill>
              </a:rPr>
              <a:t>trends</a:t>
            </a:r>
            <a:endParaRPr lang="en-GB" dirty="0"/>
          </a:p>
        </p:txBody>
      </p:sp>
      <p:sp>
        <p:nvSpPr>
          <p:cNvPr id="6" name="Inhaltsplatzhalter 5"/>
          <p:cNvSpPr>
            <a:spLocks noGrp="1"/>
          </p:cNvSpPr>
          <p:nvPr>
            <p:ph idx="1"/>
          </p:nvPr>
        </p:nvSpPr>
        <p:spPr>
          <a:xfrm>
            <a:off x="838200" y="1825625"/>
            <a:ext cx="4517571" cy="4351338"/>
          </a:xfrm>
        </p:spPr>
        <p:txBody>
          <a:bodyPr anchor="ctr">
            <a:normAutofit/>
          </a:bodyPr>
          <a:lstStyle/>
          <a:p>
            <a:pPr>
              <a:buClr>
                <a:schemeClr val="accent1">
                  <a:lumMod val="75000"/>
                </a:schemeClr>
              </a:buClr>
              <a:buFont typeface="Calibri" panose="020F0502020204030204" pitchFamily="34" charset="0"/>
              <a:buChar char="‒"/>
            </a:pPr>
            <a:r>
              <a:rPr lang="de-DE" sz="2000" dirty="0"/>
              <a:t>Linear </a:t>
            </a:r>
            <a:r>
              <a:rPr lang="de-DE" sz="2000" dirty="0" err="1"/>
              <a:t>models</a:t>
            </a:r>
            <a:r>
              <a:rPr lang="de-DE" sz="2000" dirty="0"/>
              <a:t> </a:t>
            </a:r>
            <a:r>
              <a:rPr lang="de-DE" sz="2000" dirty="0" err="1"/>
              <a:t>outline</a:t>
            </a:r>
            <a:r>
              <a:rPr lang="de-DE" sz="2000" dirty="0"/>
              <a:t> </a:t>
            </a:r>
            <a:r>
              <a:rPr lang="de-DE" sz="2000" i="1" dirty="0" err="1"/>
              <a:t>trends</a:t>
            </a:r>
            <a:r>
              <a:rPr lang="de-DE" sz="2000" i="1" dirty="0"/>
              <a:t> </a:t>
            </a:r>
            <a:endParaRPr lang="de-DE" sz="2000" dirty="0"/>
          </a:p>
          <a:p>
            <a:pPr>
              <a:buClr>
                <a:schemeClr val="accent1">
                  <a:lumMod val="75000"/>
                </a:schemeClr>
              </a:buClr>
              <a:buFont typeface="Calibri" panose="020F0502020204030204" pitchFamily="34" charset="0"/>
              <a:buChar char="‒"/>
            </a:pPr>
            <a:r>
              <a:rPr lang="de-DE" sz="2000" dirty="0"/>
              <a:t>Highlight</a:t>
            </a:r>
            <a:r>
              <a:rPr lang="de-DE" sz="2000" i="1" dirty="0"/>
              <a:t> </a:t>
            </a:r>
            <a:r>
              <a:rPr lang="de-DE" sz="2000" dirty="0" err="1"/>
              <a:t>differences</a:t>
            </a:r>
            <a:r>
              <a:rPr lang="de-DE" sz="2000" dirty="0"/>
              <a:t> </a:t>
            </a:r>
            <a:r>
              <a:rPr lang="de-DE" sz="2000" dirty="0" err="1"/>
              <a:t>between</a:t>
            </a:r>
            <a:r>
              <a:rPr lang="de-DE" sz="2000" dirty="0"/>
              <a:t> macro</a:t>
            </a:r>
            <a:r>
              <a:rPr lang="de-DE" sz="2000" dirty="0" err="1"/>
              <a:t>areas</a:t>
            </a:r>
            <a:r>
              <a:rPr lang="de-DE" sz="2000" dirty="0"/>
              <a:t> – </a:t>
            </a:r>
            <a:r>
              <a:rPr lang="de-DE" sz="2000" dirty="0" err="1"/>
              <a:t>here</a:t>
            </a:r>
            <a:r>
              <a:rPr lang="de-DE" sz="2000" dirty="0"/>
              <a:t>: Europe – </a:t>
            </a:r>
            <a:r>
              <a:rPr lang="de-DE" sz="2000" dirty="0" err="1"/>
              <a:t>Africa</a:t>
            </a:r>
            <a:endParaRPr lang="de-DE" sz="2000" dirty="0"/>
          </a:p>
          <a:p>
            <a:pPr>
              <a:buClr>
                <a:schemeClr val="accent1">
                  <a:lumMod val="75000"/>
                </a:schemeClr>
              </a:buClr>
              <a:buFont typeface="Calibri" panose="020F0502020204030204" pitchFamily="34" charset="0"/>
              <a:buChar char="‒"/>
            </a:pPr>
            <a:endParaRPr lang="de-DE" sz="2000" dirty="0"/>
          </a:p>
          <a:p>
            <a:pPr>
              <a:buClr>
                <a:schemeClr val="accent1">
                  <a:lumMod val="75000"/>
                </a:schemeClr>
              </a:buClr>
              <a:buFont typeface="Wingdings" panose="05000000000000000000" pitchFamily="2" charset="2"/>
              <a:buChar char="Ø"/>
            </a:pPr>
            <a:r>
              <a:rPr lang="de-DE" sz="2000" dirty="0" err="1"/>
              <a:t>Differences</a:t>
            </a:r>
            <a:r>
              <a:rPr lang="de-DE" sz="2000" dirty="0"/>
              <a:t> </a:t>
            </a:r>
            <a:r>
              <a:rPr lang="de-DE" sz="2000" dirty="0" err="1"/>
              <a:t>esp</a:t>
            </a:r>
            <a:r>
              <a:rPr lang="de-DE" sz="2000" dirty="0"/>
              <a:t>. in </a:t>
            </a:r>
            <a:r>
              <a:rPr lang="de-DE" sz="2000" dirty="0" err="1"/>
              <a:t>consonantal</a:t>
            </a:r>
            <a:r>
              <a:rPr lang="de-DE" sz="2000" dirty="0"/>
              <a:t>, tone, </a:t>
            </a:r>
            <a:r>
              <a:rPr lang="de-DE" sz="2000" dirty="0" err="1"/>
              <a:t>and</a:t>
            </a:r>
            <a:r>
              <a:rPr lang="de-DE" sz="2000" dirty="0"/>
              <a:t> </a:t>
            </a:r>
            <a:r>
              <a:rPr lang="de-DE" sz="2000" dirty="0" err="1"/>
              <a:t>syllable</a:t>
            </a:r>
            <a:r>
              <a:rPr lang="de-DE" sz="2000" dirty="0"/>
              <a:t> </a:t>
            </a:r>
            <a:r>
              <a:rPr lang="de-DE" sz="2000" dirty="0" err="1"/>
              <a:t>complexity</a:t>
            </a:r>
            <a:endParaRPr lang="de-DE" sz="2000" dirty="0"/>
          </a:p>
          <a:p>
            <a:pPr>
              <a:buClr>
                <a:schemeClr val="accent1">
                  <a:lumMod val="75000"/>
                </a:schemeClr>
              </a:buClr>
              <a:buFont typeface="Wingdings" panose="05000000000000000000" pitchFamily="2" charset="2"/>
              <a:buChar char="Ø"/>
            </a:pPr>
            <a:r>
              <a:rPr lang="de-DE" sz="2000" dirty="0"/>
              <a:t>Linear </a:t>
            </a:r>
            <a:r>
              <a:rPr lang="de-DE" sz="2000" dirty="0" err="1"/>
              <a:t>models</a:t>
            </a:r>
            <a:r>
              <a:rPr lang="de-DE" sz="2000" dirty="0"/>
              <a:t> </a:t>
            </a:r>
            <a:r>
              <a:rPr lang="de-DE" sz="2000" dirty="0" err="1"/>
              <a:t>fail</a:t>
            </a:r>
            <a:r>
              <a:rPr lang="de-DE" sz="2000" dirty="0"/>
              <a:t> </a:t>
            </a:r>
            <a:r>
              <a:rPr lang="de-DE" sz="2000" dirty="0" err="1"/>
              <a:t>to</a:t>
            </a:r>
            <a:r>
              <a:rPr lang="de-DE" sz="2000" dirty="0"/>
              <a:t> </a:t>
            </a:r>
            <a:r>
              <a:rPr lang="de-DE" sz="2000" dirty="0" err="1"/>
              <a:t>capture</a:t>
            </a:r>
            <a:r>
              <a:rPr lang="de-DE" sz="2000" dirty="0"/>
              <a:t> all </a:t>
            </a:r>
            <a:r>
              <a:rPr lang="de-DE" sz="2000" dirty="0" err="1"/>
              <a:t>existing</a:t>
            </a:r>
            <a:r>
              <a:rPr lang="de-DE" sz="2000" dirty="0"/>
              <a:t> </a:t>
            </a:r>
            <a:r>
              <a:rPr lang="de-DE" sz="2000" dirty="0" err="1"/>
              <a:t>patterns</a:t>
            </a:r>
            <a:endParaRPr lang="en-GB" sz="2000" dirty="0"/>
          </a:p>
        </p:txBody>
      </p:sp>
      <p:pic>
        <p:nvPicPr>
          <p:cNvPr id="2050" name="Picture 2" descr="https://lh4.googleusercontent.com/cXyveWPqwCr15RL13lYK4bhxz0BjFAn9TEnUkIDsqpxn58xGZrBUqauOTei_9OmR72IxK6RTvOGQka7pyd7uhxhmjhBEtMmc_QI2rsSop6RvJ0OSSXg3kIoiN_62mg=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725" y="2515393"/>
            <a:ext cx="5295900" cy="297180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CC3911A1-F649-044D-9646-D036F87BD357}"/>
              </a:ext>
            </a:extLst>
          </p:cNvPr>
          <p:cNvSpPr>
            <a:spLocks noGrp="1"/>
          </p:cNvSpPr>
          <p:nvPr>
            <p:ph type="sldNum" sz="quarter" idx="12"/>
          </p:nvPr>
        </p:nvSpPr>
        <p:spPr/>
        <p:txBody>
          <a:bodyPr/>
          <a:lstStyle/>
          <a:p>
            <a:fld id="{88B5909B-A75B-8E4F-A346-CFE4F600892E}" type="slidenum">
              <a:rPr lang="en-US"/>
              <a:t>5</a:t>
            </a:fld>
            <a:endParaRPr lang="en-US"/>
          </a:p>
        </p:txBody>
      </p:sp>
    </p:spTree>
    <p:extLst>
      <p:ext uri="{BB962C8B-B14F-4D97-AF65-F5344CB8AC3E}">
        <p14:creationId xmlns:p14="http://schemas.microsoft.com/office/powerpoint/2010/main" val="1747097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err="1">
                <a:uFill>
                  <a:solidFill>
                    <a:schemeClr val="accent1"/>
                  </a:solidFill>
                </a:uFill>
              </a:rPr>
              <a:t>Nonlinear</a:t>
            </a:r>
            <a:r>
              <a:rPr lang="de-DE" u="sng" dirty="0">
                <a:uFill>
                  <a:solidFill>
                    <a:schemeClr val="accent1"/>
                  </a:solidFill>
                </a:uFill>
              </a:rPr>
              <a:t> </a:t>
            </a:r>
            <a:r>
              <a:rPr lang="de-DE" u="sng" dirty="0" err="1">
                <a:uFill>
                  <a:solidFill>
                    <a:schemeClr val="accent1"/>
                  </a:solidFill>
                </a:uFill>
              </a:rPr>
              <a:t>patterns</a:t>
            </a:r>
            <a:endParaRPr lang="en-GB" u="sng" dirty="0">
              <a:uFill>
                <a:solidFill>
                  <a:schemeClr val="accent1"/>
                </a:solidFill>
              </a:uFill>
            </a:endParaRP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8529" y="3044847"/>
            <a:ext cx="5543550" cy="3114675"/>
          </a:xfrm>
          <a:prstGeom prst="rect">
            <a:avLst/>
          </a:prstGeom>
        </p:spPr>
      </p:pic>
      <p:pic>
        <p:nvPicPr>
          <p:cNvPr id="1026" name="Picture 2" descr="Chart&#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441" y="2979941"/>
            <a:ext cx="5781842" cy="32444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1785668" y="2555183"/>
            <a:ext cx="3337388" cy="369332"/>
          </a:xfrm>
          <a:prstGeom prst="rect">
            <a:avLst/>
          </a:prstGeom>
          <a:noFill/>
        </p:spPr>
        <p:txBody>
          <a:bodyPr wrap="none" rtlCol="0">
            <a:spAutoFit/>
          </a:bodyPr>
          <a:lstStyle/>
          <a:p>
            <a:r>
              <a:rPr lang="de-DE" dirty="0" err="1"/>
              <a:t>Consonants</a:t>
            </a:r>
            <a:r>
              <a:rPr lang="de-DE" dirty="0"/>
              <a:t> in </a:t>
            </a:r>
            <a:r>
              <a:rPr lang="de-DE" dirty="0" err="1"/>
              <a:t>maximum</a:t>
            </a:r>
            <a:r>
              <a:rPr lang="de-DE" dirty="0"/>
              <a:t> </a:t>
            </a:r>
            <a:r>
              <a:rPr lang="de-DE" dirty="0" err="1"/>
              <a:t>syllable</a:t>
            </a:r>
            <a:endParaRPr lang="en-GB" dirty="0"/>
          </a:p>
        </p:txBody>
      </p:sp>
      <p:sp>
        <p:nvSpPr>
          <p:cNvPr id="15" name="Textfeld 14"/>
          <p:cNvSpPr txBox="1"/>
          <p:nvPr/>
        </p:nvSpPr>
        <p:spPr>
          <a:xfrm>
            <a:off x="7415490" y="2555183"/>
            <a:ext cx="3089628" cy="369332"/>
          </a:xfrm>
          <a:prstGeom prst="rect">
            <a:avLst/>
          </a:prstGeom>
          <a:noFill/>
        </p:spPr>
        <p:txBody>
          <a:bodyPr wrap="none" rtlCol="0">
            <a:spAutoFit/>
          </a:bodyPr>
          <a:lstStyle/>
          <a:p>
            <a:r>
              <a:rPr lang="de-DE" dirty="0" err="1"/>
              <a:t>Number</a:t>
            </a:r>
            <a:r>
              <a:rPr lang="de-DE" dirty="0"/>
              <a:t> </a:t>
            </a:r>
            <a:r>
              <a:rPr lang="de-DE" dirty="0" err="1"/>
              <a:t>of</a:t>
            </a:r>
            <a:r>
              <a:rPr lang="de-DE" dirty="0"/>
              <a:t> </a:t>
            </a:r>
            <a:r>
              <a:rPr lang="de-DE" dirty="0" err="1"/>
              <a:t>distinctive</a:t>
            </a:r>
            <a:r>
              <a:rPr lang="de-DE" dirty="0"/>
              <a:t> </a:t>
            </a:r>
            <a:r>
              <a:rPr lang="de-DE" dirty="0" err="1"/>
              <a:t>features</a:t>
            </a:r>
            <a:endParaRPr lang="en-GB" dirty="0"/>
          </a:p>
        </p:txBody>
      </p:sp>
      <p:sp>
        <p:nvSpPr>
          <p:cNvPr id="4" name="Slide Number Placeholder 3">
            <a:extLst>
              <a:ext uri="{FF2B5EF4-FFF2-40B4-BE49-F238E27FC236}">
                <a16:creationId xmlns:a16="http://schemas.microsoft.com/office/drawing/2014/main" id="{1D15E96C-127B-9F47-9B6F-EF418F3C643F}"/>
              </a:ext>
            </a:extLst>
          </p:cNvPr>
          <p:cNvSpPr>
            <a:spLocks noGrp="1"/>
          </p:cNvSpPr>
          <p:nvPr>
            <p:ph type="sldNum" sz="quarter" idx="12"/>
          </p:nvPr>
        </p:nvSpPr>
        <p:spPr/>
        <p:txBody>
          <a:bodyPr/>
          <a:lstStyle/>
          <a:p>
            <a:fld id="{88B5909B-A75B-8E4F-A346-CFE4F600892E}" type="slidenum">
              <a:rPr lang="en-US"/>
              <a:t>6</a:t>
            </a:fld>
            <a:endParaRPr lang="en-US"/>
          </a:p>
        </p:txBody>
      </p:sp>
    </p:spTree>
    <p:extLst>
      <p:ext uri="{BB962C8B-B14F-4D97-AF65-F5344CB8AC3E}">
        <p14:creationId xmlns:p14="http://schemas.microsoft.com/office/powerpoint/2010/main" val="316879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err="1">
                <a:uFill>
                  <a:solidFill>
                    <a:schemeClr val="accent1"/>
                  </a:solidFill>
                </a:uFill>
              </a:rPr>
              <a:t>Effect</a:t>
            </a:r>
            <a:r>
              <a:rPr lang="de-DE" u="sng" dirty="0">
                <a:uFill>
                  <a:solidFill>
                    <a:schemeClr val="accent1"/>
                  </a:solidFill>
                </a:uFill>
              </a:rPr>
              <a:t> </a:t>
            </a:r>
            <a:r>
              <a:rPr lang="de-DE" u="sng" dirty="0" err="1">
                <a:uFill>
                  <a:solidFill>
                    <a:schemeClr val="accent1"/>
                  </a:solidFill>
                </a:uFill>
              </a:rPr>
              <a:t>gradients</a:t>
            </a:r>
            <a:endParaRPr lang="en-GB" dirty="0"/>
          </a:p>
        </p:txBody>
      </p:sp>
      <p:sp>
        <p:nvSpPr>
          <p:cNvPr id="6" name="Inhaltsplatzhalter 5"/>
          <p:cNvSpPr>
            <a:spLocks noGrp="1"/>
          </p:cNvSpPr>
          <p:nvPr>
            <p:ph idx="1"/>
          </p:nvPr>
        </p:nvSpPr>
        <p:spPr>
          <a:xfrm>
            <a:off x="838200" y="1825625"/>
            <a:ext cx="4517571" cy="4351338"/>
          </a:xfrm>
        </p:spPr>
        <p:txBody>
          <a:bodyPr anchor="ctr">
            <a:normAutofit/>
          </a:bodyPr>
          <a:lstStyle/>
          <a:p>
            <a:pPr>
              <a:buClr>
                <a:schemeClr val="accent1">
                  <a:lumMod val="75000"/>
                </a:schemeClr>
              </a:buClr>
              <a:buFont typeface="Calibri" panose="020F0502020204030204" pitchFamily="34" charset="0"/>
              <a:buChar char="‒"/>
            </a:pPr>
            <a:r>
              <a:rPr lang="de-DE" sz="2000" dirty="0"/>
              <a:t>The </a:t>
            </a:r>
            <a:r>
              <a:rPr lang="de-DE" sz="2000" dirty="0" err="1"/>
              <a:t>region</a:t>
            </a:r>
            <a:r>
              <a:rPr lang="de-DE" sz="2000" dirty="0"/>
              <a:t> </a:t>
            </a:r>
            <a:r>
              <a:rPr lang="de-DE" sz="2000" dirty="0" err="1"/>
              <a:t>between</a:t>
            </a:r>
            <a:r>
              <a:rPr lang="de-DE" sz="2000" dirty="0"/>
              <a:t> 10 </a:t>
            </a:r>
            <a:r>
              <a:rPr lang="de-DE" sz="2000" dirty="0" err="1"/>
              <a:t>and</a:t>
            </a:r>
            <a:r>
              <a:rPr lang="de-DE" sz="2000" dirty="0"/>
              <a:t> 35 </a:t>
            </a:r>
            <a:r>
              <a:rPr lang="de-DE" sz="2000" dirty="0" err="1"/>
              <a:t>degree</a:t>
            </a:r>
            <a:r>
              <a:rPr lang="de-DE" sz="2000" dirty="0"/>
              <a:t> North </a:t>
            </a:r>
            <a:r>
              <a:rPr lang="de-DE" sz="2000" dirty="0" err="1"/>
              <a:t>either</a:t>
            </a:r>
            <a:r>
              <a:rPr lang="de-DE" sz="2000" dirty="0"/>
              <a:t> </a:t>
            </a:r>
          </a:p>
          <a:p>
            <a:pPr lvl="1">
              <a:buClr>
                <a:schemeClr val="accent1">
                  <a:lumMod val="75000"/>
                </a:schemeClr>
              </a:buClr>
              <a:buFont typeface="Calibri" panose="020F0502020204030204" pitchFamily="34" charset="0"/>
              <a:buChar char="‒"/>
            </a:pPr>
            <a:r>
              <a:rPr lang="de-DE" sz="1800" dirty="0" err="1"/>
              <a:t>contain</a:t>
            </a:r>
            <a:r>
              <a:rPr lang="de-DE" sz="1800" dirty="0"/>
              <a:t> </a:t>
            </a:r>
            <a:r>
              <a:rPr lang="en-GB" sz="1800" dirty="0"/>
              <a:t>a gradient maximum</a:t>
            </a:r>
            <a:endParaRPr lang="de-DE" sz="1800" dirty="0"/>
          </a:p>
          <a:p>
            <a:pPr lvl="1">
              <a:buClr>
                <a:schemeClr val="accent1">
                  <a:lumMod val="75000"/>
                </a:schemeClr>
              </a:buClr>
              <a:buFont typeface="Calibri" panose="020F0502020204030204" pitchFamily="34" charset="0"/>
              <a:buChar char="‒"/>
            </a:pPr>
            <a:r>
              <a:rPr lang="de-DE" sz="1800" dirty="0" err="1"/>
              <a:t>are</a:t>
            </a:r>
            <a:r>
              <a:rPr lang="de-DE" sz="1800" dirty="0"/>
              <a:t> </a:t>
            </a:r>
            <a:r>
              <a:rPr lang="de-DE" sz="1800" dirty="0" err="1"/>
              <a:t>enclosed</a:t>
            </a:r>
            <a:r>
              <a:rPr lang="de-DE" sz="1800" dirty="0"/>
              <a:t> </a:t>
            </a:r>
            <a:r>
              <a:rPr lang="de-DE" sz="1800" dirty="0" err="1"/>
              <a:t>by</a:t>
            </a:r>
            <a:r>
              <a:rPr lang="de-DE" sz="1800" dirty="0"/>
              <a:t> </a:t>
            </a:r>
            <a:r>
              <a:rPr lang="de-DE" sz="1800" dirty="0" err="1"/>
              <a:t>gradient</a:t>
            </a:r>
            <a:r>
              <a:rPr lang="de-DE" sz="1800" dirty="0"/>
              <a:t> </a:t>
            </a:r>
            <a:r>
              <a:rPr lang="de-DE" sz="1800" dirty="0" err="1"/>
              <a:t>maxima</a:t>
            </a:r>
            <a:endParaRPr lang="de-DE" sz="1800" dirty="0"/>
          </a:p>
        </p:txBody>
      </p:sp>
      <p:pic>
        <p:nvPicPr>
          <p:cNvPr id="1026" name="Picture 2" descr="https://lh5.googleusercontent.com/bCCuosQGwyzUuE4ZADuF0FVJoBEjXSMgHhsdy1gnCGvcLWkkb8ishJX_AouQiTPki74i8AvAJ1zId8ptXaEEhVZS7R5BUcsZSWckkBYTVn4sSqyjrWhCSExvRwzdaQ=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739" y="1690688"/>
            <a:ext cx="3838575" cy="47720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D171C60-948A-9B4A-9A96-18D3E288A165}"/>
              </a:ext>
            </a:extLst>
          </p:cNvPr>
          <p:cNvSpPr>
            <a:spLocks noGrp="1"/>
          </p:cNvSpPr>
          <p:nvPr>
            <p:ph type="sldNum" sz="quarter" idx="12"/>
          </p:nvPr>
        </p:nvSpPr>
        <p:spPr/>
        <p:txBody>
          <a:bodyPr/>
          <a:lstStyle/>
          <a:p>
            <a:fld id="{88B5909B-A75B-8E4F-A346-CFE4F600892E}" type="slidenum">
              <a:rPr lang="en-US"/>
              <a:t>7</a:t>
            </a:fld>
            <a:endParaRPr lang="en-US"/>
          </a:p>
        </p:txBody>
      </p:sp>
    </p:spTree>
    <p:extLst>
      <p:ext uri="{BB962C8B-B14F-4D97-AF65-F5344CB8AC3E}">
        <p14:creationId xmlns:p14="http://schemas.microsoft.com/office/powerpoint/2010/main" val="1891850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err="1">
                <a:uFill>
                  <a:solidFill>
                    <a:schemeClr val="accent1"/>
                  </a:solidFill>
                </a:uFill>
              </a:rPr>
              <a:t>Eurafrican</a:t>
            </a:r>
            <a:r>
              <a:rPr lang="de-DE" u="sng" dirty="0">
                <a:uFill>
                  <a:solidFill>
                    <a:schemeClr val="accent1"/>
                  </a:solidFill>
                </a:uFill>
              </a:rPr>
              <a:t> Transition Zone</a:t>
            </a:r>
            <a:endParaRPr lang="en-GB" dirty="0"/>
          </a:p>
        </p:txBody>
      </p:sp>
      <p:sp>
        <p:nvSpPr>
          <p:cNvPr id="6" name="Inhaltsplatzhalter 5"/>
          <p:cNvSpPr>
            <a:spLocks noGrp="1"/>
          </p:cNvSpPr>
          <p:nvPr>
            <p:ph idx="1"/>
          </p:nvPr>
        </p:nvSpPr>
        <p:spPr>
          <a:xfrm>
            <a:off x="838200" y="1825625"/>
            <a:ext cx="4517571" cy="4351338"/>
          </a:xfrm>
        </p:spPr>
        <p:txBody>
          <a:bodyPr anchor="ctr">
            <a:normAutofit/>
          </a:bodyPr>
          <a:lstStyle/>
          <a:p>
            <a:pPr>
              <a:buClr>
                <a:schemeClr val="accent1">
                  <a:lumMod val="75000"/>
                </a:schemeClr>
              </a:buClr>
              <a:buFont typeface="Calibri" panose="020F0502020204030204" pitchFamily="34" charset="0"/>
              <a:buChar char="‒"/>
            </a:pPr>
            <a:r>
              <a:rPr lang="de-DE" sz="2000" dirty="0"/>
              <a:t>Zone </a:t>
            </a:r>
            <a:r>
              <a:rPr lang="de-DE" sz="2000" dirty="0" err="1"/>
              <a:t>characterized</a:t>
            </a:r>
            <a:r>
              <a:rPr lang="de-DE" sz="2000" dirty="0"/>
              <a:t> </a:t>
            </a:r>
            <a:r>
              <a:rPr lang="de-DE" sz="2000" dirty="0" err="1"/>
              <a:t>by</a:t>
            </a:r>
            <a:r>
              <a:rPr lang="de-DE" sz="2000" dirty="0"/>
              <a:t> gradual </a:t>
            </a:r>
            <a:r>
              <a:rPr lang="de-DE" sz="2000" dirty="0" err="1"/>
              <a:t>transition</a:t>
            </a:r>
            <a:r>
              <a:rPr lang="de-DE" sz="2000" dirty="0"/>
              <a:t> </a:t>
            </a:r>
            <a:r>
              <a:rPr lang="de-DE" sz="2000" dirty="0" err="1"/>
              <a:t>between</a:t>
            </a:r>
            <a:r>
              <a:rPr lang="de-DE" sz="2000" dirty="0"/>
              <a:t> </a:t>
            </a:r>
            <a:r>
              <a:rPr lang="de-DE" sz="2000" dirty="0" err="1"/>
              <a:t>two</a:t>
            </a:r>
            <a:r>
              <a:rPr lang="de-DE" sz="2000" dirty="0"/>
              <a:t> </a:t>
            </a:r>
            <a:r>
              <a:rPr lang="de-DE" sz="2000" dirty="0" err="1"/>
              <a:t>complexity</a:t>
            </a:r>
            <a:r>
              <a:rPr lang="de-DE" sz="2000" dirty="0"/>
              <a:t> </a:t>
            </a:r>
            <a:r>
              <a:rPr lang="de-DE" sz="2000" dirty="0" err="1"/>
              <a:t>levels</a:t>
            </a:r>
            <a:endParaRPr lang="en-GB" sz="2000" dirty="0"/>
          </a:p>
        </p:txBody>
      </p:sp>
      <p:pic>
        <p:nvPicPr>
          <p:cNvPr id="5" name="Picture 2">
            <a:extLst>
              <a:ext uri="{FF2B5EF4-FFF2-40B4-BE49-F238E27FC236}">
                <a16:creationId xmlns:a16="http://schemas.microsoft.com/office/drawing/2014/main" id="{A171CFAD-93AD-2642-B3FE-41E64C2EC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961" y="1603207"/>
            <a:ext cx="2938832" cy="479617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FF5055E-0499-694B-B754-56201EE43731}"/>
              </a:ext>
            </a:extLst>
          </p:cNvPr>
          <p:cNvSpPr>
            <a:spLocks noGrp="1"/>
          </p:cNvSpPr>
          <p:nvPr>
            <p:ph type="sldNum" sz="quarter" idx="12"/>
          </p:nvPr>
        </p:nvSpPr>
        <p:spPr/>
        <p:txBody>
          <a:bodyPr/>
          <a:lstStyle/>
          <a:p>
            <a:fld id="{88B5909B-A75B-8E4F-A346-CFE4F600892E}" type="slidenum">
              <a:rPr lang="en-US"/>
              <a:t>8</a:t>
            </a:fld>
            <a:endParaRPr lang="en-US"/>
          </a:p>
        </p:txBody>
      </p:sp>
    </p:spTree>
    <p:extLst>
      <p:ext uri="{BB962C8B-B14F-4D97-AF65-F5344CB8AC3E}">
        <p14:creationId xmlns:p14="http://schemas.microsoft.com/office/powerpoint/2010/main" val="3381534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5589C2-056A-5B42-B79A-ABC95AE90656}"/>
              </a:ext>
            </a:extLst>
          </p:cNvPr>
          <p:cNvSpPr>
            <a:spLocks noGrp="1"/>
          </p:cNvSpPr>
          <p:nvPr>
            <p:ph type="title"/>
          </p:nvPr>
        </p:nvSpPr>
        <p:spPr/>
        <p:txBody>
          <a:bodyPr/>
          <a:lstStyle/>
          <a:p>
            <a:pPr>
              <a:buClr>
                <a:schemeClr val="accent1">
                  <a:lumMod val="75000"/>
                </a:schemeClr>
              </a:buClr>
            </a:pPr>
            <a:r>
              <a:rPr lang="de-DE" dirty="0" err="1"/>
              <a:t>North African prehistory:  Broad overview</a:t>
            </a:r>
          </a:p>
        </p:txBody>
      </p:sp>
      <p:sp>
        <p:nvSpPr>
          <p:cNvPr id="7" name="Content Placeholder 6">
            <a:extLst>
              <a:ext uri="{FF2B5EF4-FFF2-40B4-BE49-F238E27FC236}">
                <a16:creationId xmlns:a16="http://schemas.microsoft.com/office/drawing/2014/main" id="{B7B38A1A-F96B-5F4F-84BB-B0F9ECDEDE68}"/>
              </a:ext>
            </a:extLst>
          </p:cNvPr>
          <p:cNvSpPr>
            <a:spLocks noGrp="1"/>
          </p:cNvSpPr>
          <p:nvPr>
            <p:ph sz="half" idx="1"/>
          </p:nvPr>
        </p:nvSpPr>
        <p:spPr/>
        <p:txBody>
          <a:bodyPr>
            <a:normAutofit lnSpcReduction="10000"/>
          </a:bodyPr>
          <a:lstStyle/>
          <a:p>
            <a:pPr marL="0" indent="0">
              <a:spcBef>
                <a:spcPts val="0"/>
              </a:spcBef>
              <a:spcAft>
                <a:spcPts val="1600"/>
              </a:spcAft>
              <a:buNone/>
            </a:pPr>
            <a:r>
              <a:rPr lang="de-DE" sz="2000" dirty="0" err="1"/>
              <a:t>Glacial onset to ~10,000 BP:   Arid.  Rain forest smaller, fragmented.</a:t>
            </a:r>
          </a:p>
          <a:p>
            <a:pPr marL="0" indent="0">
              <a:spcBef>
                <a:spcPts val="0"/>
              </a:spcBef>
              <a:spcAft>
                <a:spcPts val="1000"/>
              </a:spcAft>
              <a:buNone/>
            </a:pPr>
            <a:endParaRPr lang="de-DE" sz="2000" dirty="0" err="1"/>
          </a:p>
          <a:p>
            <a:pPr marL="0" indent="0">
              <a:spcBef>
                <a:spcPts val="0"/>
              </a:spcBef>
              <a:spcAft>
                <a:spcPts val="1000"/>
              </a:spcAft>
              <a:buNone/>
            </a:pPr>
            <a:endParaRPr lang="de-DE" sz="2000" dirty="0" err="1"/>
          </a:p>
          <a:p>
            <a:pPr marL="0" indent="0">
              <a:spcBef>
                <a:spcPts val="0"/>
              </a:spcBef>
              <a:spcAft>
                <a:spcPts val="1000"/>
              </a:spcAft>
              <a:buNone/>
            </a:pPr>
            <a:endParaRPr lang="de-DE" sz="2000" dirty="0" err="1"/>
          </a:p>
          <a:p>
            <a:pPr marL="0" indent="0">
              <a:spcBef>
                <a:spcPts val="0"/>
              </a:spcBef>
              <a:spcAft>
                <a:spcPts val="1000"/>
              </a:spcAft>
              <a:buNone/>
            </a:pPr>
            <a:r>
              <a:rPr lang="de-DE" sz="2000" dirty="0" err="1"/>
              <a:t>10,000-7500 BP:  Monsoon belt moves north; Sahara grassland</a:t>
            </a:r>
            <a:endParaRPr lang="en-US" sz="2000"/>
          </a:p>
          <a:p>
            <a:pPr marL="0" indent="0">
              <a:buNone/>
            </a:pPr>
            <a:endParaRPr lang="en-US" sz="2000"/>
          </a:p>
          <a:p>
            <a:pPr marL="0" indent="0">
              <a:buNone/>
            </a:pPr>
            <a:endParaRPr lang="en-US" sz="2000"/>
          </a:p>
          <a:p>
            <a:pPr marL="0" indent="0">
              <a:buNone/>
            </a:pPr>
            <a:r>
              <a:rPr lang="en-US" sz="2000"/>
              <a:t>7500 BP &gt; present:  Sudden desiccation, gradually increasing to present time.</a:t>
            </a:r>
          </a:p>
        </p:txBody>
      </p:sp>
      <p:sp>
        <p:nvSpPr>
          <p:cNvPr id="8" name="Content Placeholder 7">
            <a:extLst>
              <a:ext uri="{FF2B5EF4-FFF2-40B4-BE49-F238E27FC236}">
                <a16:creationId xmlns:a16="http://schemas.microsoft.com/office/drawing/2014/main" id="{53B4334F-3E39-7240-88B4-74E3AC2713B4}"/>
              </a:ext>
            </a:extLst>
          </p:cNvPr>
          <p:cNvSpPr>
            <a:spLocks noGrp="1"/>
          </p:cNvSpPr>
          <p:nvPr>
            <p:ph sz="half" idx="2"/>
          </p:nvPr>
        </p:nvSpPr>
        <p:spPr>
          <a:xfrm>
            <a:off x="6172200" y="1825625"/>
            <a:ext cx="5323114" cy="4351338"/>
          </a:xfrm>
        </p:spPr>
        <p:txBody>
          <a:bodyPr>
            <a:normAutofit lnSpcReduction="10000"/>
          </a:bodyPr>
          <a:lstStyle/>
          <a:p>
            <a:pPr marL="238125" indent="-238125">
              <a:buNone/>
            </a:pPr>
            <a:r>
              <a:rPr lang="en-US" sz="2000"/>
              <a:t>Population overall small, sparse.  </a:t>
            </a:r>
          </a:p>
          <a:p>
            <a:pPr marL="238125" indent="-238125">
              <a:buNone/>
            </a:pPr>
            <a:r>
              <a:rPr lang="en-US" sz="2000"/>
              <a:t>	Except along major rivers (Nile, Niger)</a:t>
            </a:r>
          </a:p>
          <a:p>
            <a:pPr marL="238125" indent="-238125">
              <a:buNone/>
            </a:pPr>
            <a:r>
              <a:rPr lang="en-US" sz="2000" i="1"/>
              <a:t>	(And:  Atlas Mts., upper Nile mts., some of coast, rainforest and nearby.  All must have favored linguistic diversity and density.)</a:t>
            </a:r>
          </a:p>
          <a:p>
            <a:pPr marL="238125" indent="-238125">
              <a:buNone/>
            </a:pPr>
            <a:endParaRPr lang="en-US" sz="2000"/>
          </a:p>
          <a:p>
            <a:pPr marL="238125" indent="-238125">
              <a:buNone/>
            </a:pPr>
            <a:r>
              <a:rPr lang="en-US" sz="2000"/>
              <a:t>Humans move into greater Sahara from all directions.  </a:t>
            </a:r>
          </a:p>
          <a:p>
            <a:pPr marL="238125" indent="-238125">
              <a:buNone/>
            </a:pPr>
            <a:r>
              <a:rPr lang="en-US" sz="2000"/>
              <a:t>	Midway:  livestock domestication</a:t>
            </a:r>
          </a:p>
          <a:p>
            <a:pPr marL="238125" indent="-238125">
              <a:buNone/>
            </a:pPr>
            <a:endParaRPr lang="en-US" sz="2000"/>
          </a:p>
          <a:p>
            <a:pPr marL="238125" indent="-238125">
              <a:buNone/>
            </a:pPr>
            <a:r>
              <a:rPr lang="en-US" sz="2000"/>
              <a:t>Fallback to rivers and mountains.</a:t>
            </a:r>
          </a:p>
          <a:p>
            <a:pPr marL="238125" indent="-238125">
              <a:buNone/>
            </a:pPr>
            <a:r>
              <a:rPr lang="en-US" sz="2000"/>
              <a:t>	Language extinction.  Afroasiatic monoculture.  Beginnings of Egyptian civilization.</a:t>
            </a:r>
          </a:p>
        </p:txBody>
      </p:sp>
      <p:sp>
        <p:nvSpPr>
          <p:cNvPr id="5" name="Slide Number Placeholder 4">
            <a:extLst>
              <a:ext uri="{FF2B5EF4-FFF2-40B4-BE49-F238E27FC236}">
                <a16:creationId xmlns:a16="http://schemas.microsoft.com/office/drawing/2014/main" id="{69487A3E-E942-6B40-BDFA-9FBA54B40746}"/>
              </a:ext>
            </a:extLst>
          </p:cNvPr>
          <p:cNvSpPr>
            <a:spLocks noGrp="1"/>
          </p:cNvSpPr>
          <p:nvPr>
            <p:ph type="sldNum" sz="quarter" idx="12"/>
          </p:nvPr>
        </p:nvSpPr>
        <p:spPr/>
        <p:txBody>
          <a:bodyPr/>
          <a:lstStyle/>
          <a:p>
            <a:fld id="{88B5909B-A75B-8E4F-A346-CFE4F600892E}" type="slidenum">
              <a:rPr lang="en-US"/>
              <a:t>9</a:t>
            </a:fld>
            <a:endParaRPr lang="en-US"/>
          </a:p>
        </p:txBody>
      </p:sp>
    </p:spTree>
    <p:extLst>
      <p:ext uri="{BB962C8B-B14F-4D97-AF65-F5344CB8AC3E}">
        <p14:creationId xmlns:p14="http://schemas.microsoft.com/office/powerpoint/2010/main" val="320439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1457</Words>
  <Application>Microsoft Office PowerPoint</Application>
  <PresentationFormat>Breitbild</PresentationFormat>
  <Paragraphs>243</Paragraphs>
  <Slides>22</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22</vt:i4>
      </vt:variant>
    </vt:vector>
  </HeadingPairs>
  <TitlesOfParts>
    <vt:vector size="29" baseType="lpstr">
      <vt:lpstr>ＭＳ Ｐゴシック</vt:lpstr>
      <vt:lpstr>Arial</vt:lpstr>
      <vt:lpstr>Calibri</vt:lpstr>
      <vt:lpstr>Calibri Light</vt:lpstr>
      <vt:lpstr>Cambria</vt:lpstr>
      <vt:lpstr>Wingdings</vt:lpstr>
      <vt:lpstr>Office Theme</vt:lpstr>
      <vt:lpstr>PowerPoint-Präsentation</vt:lpstr>
      <vt:lpstr>Introduction</vt:lpstr>
      <vt:lpstr>Dataset</vt:lpstr>
      <vt:lpstr>Complexity distributions in context</vt:lpstr>
      <vt:lpstr>Linear trends</vt:lpstr>
      <vt:lpstr>Nonlinear patterns</vt:lpstr>
      <vt:lpstr>Effect gradients</vt:lpstr>
      <vt:lpstr>Eurafrican Transition Zone</vt:lpstr>
      <vt:lpstr>North African prehistory:  Broad overview</vt:lpstr>
      <vt:lpstr>PowerPoint-Präsentation</vt:lpstr>
      <vt:lpstr>How did the ETZ form?   Some possibilities</vt:lpstr>
      <vt:lpstr>How did the ETZ form?   Some possibilities</vt:lpstr>
      <vt:lpstr>PowerPoint-Präsentation</vt:lpstr>
      <vt:lpstr>Result:  shadow or periphery of the MSB</vt:lpstr>
      <vt:lpstr>More possibilities</vt:lpstr>
      <vt:lpstr>More possibilities, cont.</vt:lpstr>
      <vt:lpstr>Conclusion</vt:lpstr>
      <vt:lpstr>PowerPoint-Präsentation</vt:lpstr>
      <vt:lpstr>Acknowledgments</vt:lpstr>
      <vt:lpstr>Extra slides</vt:lpstr>
      <vt:lpstr>PowerPoint-Präsentation</vt:lpstr>
      <vt:lpstr>Sampling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Johanna Nichols</dc:creator>
  <cp:lastModifiedBy>Tom Gueldemann</cp:lastModifiedBy>
  <cp:revision>56</cp:revision>
  <dcterms:created xsi:type="dcterms:W3CDTF">2021-10-07T18:09:04Z</dcterms:created>
  <dcterms:modified xsi:type="dcterms:W3CDTF">2021-11-04T20:42:02Z</dcterms:modified>
</cp:coreProperties>
</file>