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 id="272" r:id="rId18"/>
    <p:sldId id="273" r:id="rId19"/>
    <p:sldId id="274" r:id="rId20"/>
    <p:sldId id="276" r:id="rId21"/>
    <p:sldId id="275" r:id="rId22"/>
    <p:sldId id="277" r:id="rId23"/>
    <p:sldId id="278" r:id="rId24"/>
    <p:sldId id="279" r:id="rId25"/>
    <p:sldId id="280" r:id="rId2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61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C7DC2095-0A6F-426D-A440-AE321FC7B0EF}" type="datetimeFigureOut">
              <a:rPr lang="fr-FR" smtClean="0"/>
              <a:t>04/11/2021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224279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DC2095-0A6F-426D-A440-AE321FC7B0EF}" type="datetimeFigureOut">
              <a:rPr lang="fr-FR" smtClean="0"/>
              <a:t>04/11/2021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1392681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DC2095-0A6F-426D-A440-AE321FC7B0EF}" type="datetimeFigureOut">
              <a:rPr lang="fr-FR" smtClean="0"/>
              <a:t>04/11/2021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72901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C7DC2095-0A6F-426D-A440-AE321FC7B0EF}" type="datetimeFigureOut">
              <a:rPr lang="fr-FR" smtClean="0"/>
              <a:t>04/11/2021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324023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C7DC2095-0A6F-426D-A440-AE321FC7B0EF}" type="datetimeFigureOut">
              <a:rPr lang="fr-FR" smtClean="0"/>
              <a:t>04/11/2021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1850233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7DC2095-0A6F-426D-A440-AE321FC7B0EF}" type="datetimeFigureOut">
              <a:rPr lang="fr-FR" smtClean="0"/>
              <a:t>04/11/2021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2018643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C7DC2095-0A6F-426D-A440-AE321FC7B0EF}" type="datetimeFigureOut">
              <a:rPr lang="fr-FR" smtClean="0"/>
              <a:t>04/11/2021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3829007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C7DC2095-0A6F-426D-A440-AE321FC7B0EF}" type="datetimeFigureOut">
              <a:rPr lang="fr-FR" smtClean="0"/>
              <a:t>04/11/2021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2004623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7DC2095-0A6F-426D-A440-AE321FC7B0EF}" type="datetimeFigureOut">
              <a:rPr lang="fr-FR" smtClean="0"/>
              <a:t>04/11/2021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2124533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7DC2095-0A6F-426D-A440-AE321FC7B0EF}" type="datetimeFigureOut">
              <a:rPr lang="fr-FR" smtClean="0"/>
              <a:t>04/11/2021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1280163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C7DC2095-0A6F-426D-A440-AE321FC7B0EF}" type="datetimeFigureOut">
              <a:rPr lang="fr-FR" smtClean="0"/>
              <a:t>04/11/2021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3725808-DA86-42E0-A41E-C86669D848E6}" type="slidenum">
              <a:rPr lang="fr-FR" smtClean="0"/>
              <a:t>‹Nr.›</a:t>
            </a:fld>
            <a:endParaRPr lang="fr-FR"/>
          </a:p>
        </p:txBody>
      </p:sp>
    </p:spTree>
    <p:extLst>
      <p:ext uri="{BB962C8B-B14F-4D97-AF65-F5344CB8AC3E}">
        <p14:creationId xmlns:p14="http://schemas.microsoft.com/office/powerpoint/2010/main" val="277266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DC2095-0A6F-426D-A440-AE321FC7B0EF}" type="datetimeFigureOut">
              <a:rPr lang="fr-FR" smtClean="0"/>
              <a:t>04/11/2021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725808-DA86-42E0-A41E-C86669D848E6}" type="slidenum">
              <a:rPr lang="fr-FR" smtClean="0"/>
              <a:t>‹Nr.›</a:t>
            </a:fld>
            <a:endParaRPr lang="fr-FR"/>
          </a:p>
        </p:txBody>
      </p:sp>
    </p:spTree>
    <p:extLst>
      <p:ext uri="{BB962C8B-B14F-4D97-AF65-F5344CB8AC3E}">
        <p14:creationId xmlns:p14="http://schemas.microsoft.com/office/powerpoint/2010/main" val="3933054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en-US" dirty="0"/>
              <a:t>Tonal density index in Mande and beyond</a:t>
            </a:r>
            <a:endParaRPr lang="fr-FR" dirty="0"/>
          </a:p>
        </p:txBody>
      </p:sp>
      <p:sp>
        <p:nvSpPr>
          <p:cNvPr id="3" name="Sous-titre 2"/>
          <p:cNvSpPr>
            <a:spLocks noGrp="1"/>
          </p:cNvSpPr>
          <p:nvPr>
            <p:ph type="subTitle" idx="1"/>
          </p:nvPr>
        </p:nvSpPr>
        <p:spPr/>
        <p:txBody>
          <a:bodyPr/>
          <a:lstStyle/>
          <a:p>
            <a:r>
              <a:rPr lang="af-ZA" dirty="0" smtClean="0"/>
              <a:t>Valentin Vydrin</a:t>
            </a:r>
          </a:p>
          <a:p>
            <a:r>
              <a:rPr lang="af-ZA" dirty="0" smtClean="0"/>
              <a:t>INALCO – LLACAN, Paris</a:t>
            </a:r>
            <a:endParaRPr lang="fr-FR" dirty="0"/>
          </a:p>
        </p:txBody>
      </p:sp>
    </p:spTree>
    <p:extLst>
      <p:ext uri="{BB962C8B-B14F-4D97-AF65-F5344CB8AC3E}">
        <p14:creationId xmlns:p14="http://schemas.microsoft.com/office/powerpoint/2010/main" val="3578156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GB" b="1" dirty="0" smtClean="0"/>
              <a:t>Basic segmental unit</a:t>
            </a:r>
            <a:r>
              <a:rPr lang="en-GB" dirty="0" smtClean="0"/>
              <a:t> </a:t>
            </a:r>
            <a:r>
              <a:rPr lang="en-GB" b="1" dirty="0" smtClean="0"/>
              <a:t>(BSU)</a:t>
            </a:r>
            <a:endParaRPr lang="fr-FR" b="1" dirty="0"/>
          </a:p>
        </p:txBody>
      </p:sp>
      <p:sp>
        <p:nvSpPr>
          <p:cNvPr id="3" name="Espace réservé du contenu 2"/>
          <p:cNvSpPr>
            <a:spLocks noGrp="1"/>
          </p:cNvSpPr>
          <p:nvPr>
            <p:ph idx="1"/>
          </p:nvPr>
        </p:nvSpPr>
        <p:spPr/>
        <p:txBody>
          <a:bodyPr>
            <a:normAutofit/>
          </a:bodyPr>
          <a:lstStyle/>
          <a:p>
            <a:r>
              <a:rPr lang="en-GB" dirty="0" err="1" smtClean="0"/>
              <a:t>Gussenhoven</a:t>
            </a:r>
            <a:r>
              <a:rPr lang="en-GB" dirty="0" smtClean="0"/>
              <a:t> and Hyman suggested to count the tonal density per morae.</a:t>
            </a:r>
          </a:p>
          <a:p>
            <a:r>
              <a:rPr lang="en-GB" dirty="0" smtClean="0"/>
              <a:t>Theoretically, both types of TDI make sense: the syllabic TDI and the </a:t>
            </a:r>
            <a:r>
              <a:rPr lang="en-GB" dirty="0" err="1" smtClean="0"/>
              <a:t>moraic</a:t>
            </a:r>
            <a:r>
              <a:rPr lang="en-GB" dirty="0" smtClean="0"/>
              <a:t> TDI.</a:t>
            </a:r>
            <a:endParaRPr lang="ru-RU" dirty="0" smtClean="0"/>
          </a:p>
          <a:p>
            <a:r>
              <a:rPr lang="af-ZA" dirty="0" smtClean="0"/>
              <a:t>In</a:t>
            </a:r>
            <a:r>
              <a:rPr lang="en-GB" dirty="0" smtClean="0"/>
              <a:t> </a:t>
            </a:r>
            <a:r>
              <a:rPr lang="en-GB" dirty="0"/>
              <a:t>syllable-counting languages </a:t>
            </a:r>
            <a:r>
              <a:rPr lang="en-GB" dirty="0" smtClean="0"/>
              <a:t>(where syllable = </a:t>
            </a:r>
            <a:r>
              <a:rPr lang="en-GB" dirty="0"/>
              <a:t>mora</a:t>
            </a:r>
            <a:r>
              <a:rPr lang="en-GB" dirty="0" smtClean="0"/>
              <a:t>), </a:t>
            </a:r>
            <a:r>
              <a:rPr lang="en-GB" dirty="0"/>
              <a:t>the numeric values are the same in both </a:t>
            </a:r>
            <a:r>
              <a:rPr lang="en-GB" dirty="0" smtClean="0"/>
              <a:t>cases</a:t>
            </a:r>
            <a:r>
              <a:rPr lang="en-GB" dirty="0"/>
              <a:t>.</a:t>
            </a:r>
            <a:endParaRPr lang="en-GB" dirty="0" smtClean="0"/>
          </a:p>
          <a:p>
            <a:r>
              <a:rPr lang="en-GB" dirty="0" smtClean="0"/>
              <a:t>In mora-counting languages, the values of the syllabic TDI and the </a:t>
            </a:r>
            <a:r>
              <a:rPr lang="en-GB" dirty="0" err="1" smtClean="0"/>
              <a:t>moraic</a:t>
            </a:r>
            <a:r>
              <a:rPr lang="en-GB" dirty="0" smtClean="0"/>
              <a:t> TDI will diverge.</a:t>
            </a:r>
            <a:endParaRPr lang="ru-RU" dirty="0" smtClean="0"/>
          </a:p>
        </p:txBody>
      </p:sp>
    </p:spTree>
    <p:extLst>
      <p:ext uri="{BB962C8B-B14F-4D97-AF65-F5344CB8AC3E}">
        <p14:creationId xmlns:p14="http://schemas.microsoft.com/office/powerpoint/2010/main" val="230350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Problems concerning the syllabic TDI</a:t>
            </a:r>
            <a:endParaRPr lang="fr-FR" dirty="0"/>
          </a:p>
        </p:txBody>
      </p:sp>
      <p:sp>
        <p:nvSpPr>
          <p:cNvPr id="3" name="Espace réservé du contenu 2"/>
          <p:cNvSpPr>
            <a:spLocks noGrp="1"/>
          </p:cNvSpPr>
          <p:nvPr>
            <p:ph idx="1"/>
          </p:nvPr>
        </p:nvSpPr>
        <p:spPr/>
        <p:txBody>
          <a:bodyPr/>
          <a:lstStyle/>
          <a:p>
            <a:r>
              <a:rPr lang="af-ZA" dirty="0" smtClean="0"/>
              <a:t>In some languages, </a:t>
            </a:r>
            <a:r>
              <a:rPr lang="en-US" dirty="0" smtClean="0"/>
              <a:t>syllables are hard to discern; ex., in </a:t>
            </a:r>
            <a:r>
              <a:rPr lang="en-US" dirty="0" err="1" smtClean="0"/>
              <a:t>Gokana</a:t>
            </a:r>
            <a:r>
              <a:rPr lang="en-US" dirty="0" smtClean="0"/>
              <a:t> (Hyman 2009).</a:t>
            </a:r>
          </a:p>
          <a:p>
            <a:r>
              <a:rPr lang="en-US" dirty="0" smtClean="0"/>
              <a:t>In many language, there is a problem of interpretation of the sequences CVV, monosyllabic (CV:) or dissyllabic (CV-V).</a:t>
            </a:r>
          </a:p>
          <a:p>
            <a:r>
              <a:rPr lang="en-US" dirty="0" smtClean="0"/>
              <a:t>My suggestion: the interpretation depends on the </a:t>
            </a:r>
            <a:r>
              <a:rPr lang="en-US" dirty="0" err="1" smtClean="0"/>
              <a:t>monophonemic</a:t>
            </a:r>
            <a:r>
              <a:rPr lang="en-US" dirty="0" smtClean="0"/>
              <a:t> or </a:t>
            </a:r>
            <a:r>
              <a:rPr lang="en-US" dirty="0" err="1" smtClean="0"/>
              <a:t>biphonemic</a:t>
            </a:r>
            <a:r>
              <a:rPr lang="en-US" dirty="0" smtClean="0"/>
              <a:t> interpretation of the long vowels. Therefore, it is language-specific.</a:t>
            </a:r>
            <a:endParaRPr lang="fr-FR" dirty="0"/>
          </a:p>
        </p:txBody>
      </p:sp>
    </p:spTree>
    <p:extLst>
      <p:ext uri="{BB962C8B-B14F-4D97-AF65-F5344CB8AC3E}">
        <p14:creationId xmlns:p14="http://schemas.microsoft.com/office/powerpoint/2010/main" val="728285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Problems concerning the moraic TDI</a:t>
            </a:r>
            <a:endParaRPr lang="fr-FR" dirty="0"/>
          </a:p>
        </p:txBody>
      </p:sp>
      <p:sp>
        <p:nvSpPr>
          <p:cNvPr id="3" name="Espace réservé du contenu 2"/>
          <p:cNvSpPr>
            <a:spLocks noGrp="1"/>
          </p:cNvSpPr>
          <p:nvPr>
            <p:ph idx="1"/>
          </p:nvPr>
        </p:nvSpPr>
        <p:spPr>
          <a:xfrm>
            <a:off x="838200" y="2022763"/>
            <a:ext cx="10515600" cy="4154199"/>
          </a:xfrm>
        </p:spPr>
        <p:txBody>
          <a:bodyPr/>
          <a:lstStyle/>
          <a:p>
            <a:r>
              <a:rPr lang="af-ZA" dirty="0" smtClean="0"/>
              <a:t>A „standard” situation in a moraic language: 1 light syllable = 1 mora, 1 heavy syllable = 2 morae.</a:t>
            </a:r>
          </a:p>
          <a:p>
            <a:r>
              <a:rPr lang="af-ZA" dirty="0" smtClean="0"/>
              <a:t>There seems to be no unity on the issue of identification of a mora and its relevance in some languages. See below on the problem of segmentation of syllables into morae in Bambara. </a:t>
            </a:r>
          </a:p>
          <a:p>
            <a:r>
              <a:rPr lang="af-ZA" dirty="0" smtClean="0"/>
              <a:t>Sometimes, even in closely related languages, heavy syllables are interpreted differently with respect to the number of morae.</a:t>
            </a:r>
          </a:p>
          <a:p>
            <a:r>
              <a:rPr lang="af-ZA" dirty="0" smtClean="0"/>
              <a:t>There are languages where 3 or even 4 degrees of syllabic weight are postulated (e.g., some Pular-Fulfulde dialects).</a:t>
            </a:r>
          </a:p>
          <a:p>
            <a:endParaRPr lang="fr-FR" dirty="0"/>
          </a:p>
        </p:txBody>
      </p:sp>
    </p:spTree>
    <p:extLst>
      <p:ext uri="{BB962C8B-B14F-4D97-AF65-F5344CB8AC3E}">
        <p14:creationId xmlns:p14="http://schemas.microsoft.com/office/powerpoint/2010/main" val="3019453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The choice</a:t>
            </a:r>
            <a:endParaRPr lang="fr-FR" dirty="0"/>
          </a:p>
        </p:txBody>
      </p:sp>
      <p:sp>
        <p:nvSpPr>
          <p:cNvPr id="3" name="Espace réservé du contenu 2"/>
          <p:cNvSpPr>
            <a:spLocks noGrp="1"/>
          </p:cNvSpPr>
          <p:nvPr>
            <p:ph idx="1"/>
          </p:nvPr>
        </p:nvSpPr>
        <p:spPr/>
        <p:txBody>
          <a:bodyPr/>
          <a:lstStyle/>
          <a:p>
            <a:r>
              <a:rPr lang="af-ZA" dirty="0" smtClean="0"/>
              <a:t>Cross-linguistically, segmentation into syllables seems less problematic than segmentation into morae.</a:t>
            </a:r>
          </a:p>
          <a:p>
            <a:r>
              <a:rPr lang="af-ZA" dirty="0" smtClean="0"/>
              <a:t>The syllabic TDI, even if its calculation is not devoid of difficulties, seems more universal and provides a better comparability.</a:t>
            </a:r>
          </a:p>
          <a:p>
            <a:r>
              <a:rPr lang="af-ZA" dirty="0" smtClean="0"/>
              <a:t>Therefore, we suggest the syllabic TDI as more universal (although the moraic TDI can be also calculated, if necessary).</a:t>
            </a:r>
          </a:p>
          <a:p>
            <a:endParaRPr lang="fr-FR" dirty="0"/>
          </a:p>
        </p:txBody>
      </p:sp>
    </p:spTree>
    <p:extLst>
      <p:ext uri="{BB962C8B-B14F-4D97-AF65-F5344CB8AC3E}">
        <p14:creationId xmlns:p14="http://schemas.microsoft.com/office/powerpoint/2010/main" val="1379500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A very preliminary hypothesis: </a:t>
            </a:r>
            <a:br>
              <a:rPr lang="af-ZA" dirty="0" smtClean="0"/>
            </a:br>
            <a:r>
              <a:rPr lang="en-US" dirty="0" smtClean="0"/>
              <a:t>Three types of tonal languages</a:t>
            </a:r>
            <a:endParaRPr lang="fr-FR" dirty="0"/>
          </a:p>
        </p:txBody>
      </p:sp>
      <p:sp>
        <p:nvSpPr>
          <p:cNvPr id="3" name="Espace réservé du contenu 2"/>
          <p:cNvSpPr>
            <a:spLocks noGrp="1"/>
          </p:cNvSpPr>
          <p:nvPr>
            <p:ph idx="1"/>
          </p:nvPr>
        </p:nvSpPr>
        <p:spPr/>
        <p:txBody>
          <a:bodyPr/>
          <a:lstStyle/>
          <a:p>
            <a:r>
              <a:rPr lang="af-ZA" dirty="0" smtClean="0"/>
              <a:t>„syllabic tonal languages”: TDI close to 100%, each syllable has its distinctive tone.</a:t>
            </a:r>
          </a:p>
          <a:p>
            <a:r>
              <a:rPr lang="af-ZA" dirty="0" smtClean="0"/>
              <a:t>„tonemic languages”: TDI &gt; 50%, tonemes and tonal domains can be postulated.</a:t>
            </a:r>
          </a:p>
          <a:p>
            <a:r>
              <a:rPr lang="af-ZA" dirty="0" smtClean="0"/>
              <a:t> „languages with marked and default tones”: TDI &lt; 50%. At its lower end, this type comes close to a toneless language: if a language has regularly only one marked tone per word, such a language can be regarded as accentual, rather than tonal.</a:t>
            </a:r>
            <a:endParaRPr lang="fr-FR" dirty="0"/>
          </a:p>
        </p:txBody>
      </p:sp>
    </p:spTree>
    <p:extLst>
      <p:ext uri="{BB962C8B-B14F-4D97-AF65-F5344CB8AC3E}">
        <p14:creationId xmlns:p14="http://schemas.microsoft.com/office/powerpoint/2010/main" val="3905314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Case </a:t>
            </a:r>
            <a:r>
              <a:rPr lang="fr-FR" dirty="0" err="1" smtClean="0"/>
              <a:t>studies</a:t>
            </a:r>
            <a:r>
              <a:rPr lang="fr-FR" dirty="0" smtClean="0"/>
              <a:t>. 1. </a:t>
            </a:r>
            <a:r>
              <a:rPr lang="fr-FR" dirty="0" err="1" smtClean="0"/>
              <a:t>Eastern</a:t>
            </a:r>
            <a:r>
              <a:rPr lang="fr-FR" dirty="0" smtClean="0"/>
              <a:t> Dan</a:t>
            </a:r>
            <a:endParaRPr lang="fr-FR" dirty="0"/>
          </a:p>
        </p:txBody>
      </p:sp>
      <p:sp>
        <p:nvSpPr>
          <p:cNvPr id="3" name="Espace réservé du contenu 2"/>
          <p:cNvSpPr>
            <a:spLocks noGrp="1"/>
          </p:cNvSpPr>
          <p:nvPr>
            <p:ph idx="1"/>
          </p:nvPr>
        </p:nvSpPr>
        <p:spPr/>
        <p:txBody>
          <a:bodyPr/>
          <a:lstStyle/>
          <a:p>
            <a:r>
              <a:rPr lang="fr-FR" dirty="0" smtClean="0"/>
              <a:t>5 </a:t>
            </a:r>
            <a:r>
              <a:rPr lang="fr-FR" dirty="0" err="1" smtClean="0"/>
              <a:t>level</a:t>
            </a:r>
            <a:r>
              <a:rPr lang="fr-FR" dirty="0" smtClean="0"/>
              <a:t> </a:t>
            </a:r>
            <a:r>
              <a:rPr lang="fr-FR" dirty="0" err="1" smtClean="0"/>
              <a:t>tones</a:t>
            </a:r>
            <a:r>
              <a:rPr lang="fr-FR" dirty="0" smtClean="0"/>
              <a:t>, 1 to 3 contour </a:t>
            </a:r>
            <a:r>
              <a:rPr lang="fr-FR" dirty="0" err="1" smtClean="0"/>
              <a:t>tones</a:t>
            </a:r>
            <a:r>
              <a:rPr lang="fr-FR" dirty="0" smtClean="0"/>
              <a:t> (</a:t>
            </a:r>
            <a:r>
              <a:rPr lang="fr-FR" dirty="0" err="1" smtClean="0"/>
              <a:t>tones</a:t>
            </a:r>
            <a:r>
              <a:rPr lang="fr-FR" dirty="0" smtClean="0"/>
              <a:t> or </a:t>
            </a:r>
            <a:r>
              <a:rPr lang="fr-FR" dirty="0" err="1" smtClean="0"/>
              <a:t>combinations</a:t>
            </a:r>
            <a:r>
              <a:rPr lang="fr-FR" dirty="0" smtClean="0"/>
              <a:t> of </a:t>
            </a:r>
            <a:r>
              <a:rPr lang="fr-FR" dirty="0" err="1" smtClean="0"/>
              <a:t>tones</a:t>
            </a:r>
            <a:r>
              <a:rPr lang="fr-FR" dirty="0" smtClean="0"/>
              <a:t>?</a:t>
            </a:r>
            <a:r>
              <a:rPr lang="af-ZA" dirty="0" smtClean="0"/>
              <a:t>)</a:t>
            </a:r>
          </a:p>
          <a:p>
            <a:r>
              <a:rPr lang="af-ZA" dirty="0" smtClean="0"/>
              <a:t>replacive grammatical tones</a:t>
            </a:r>
          </a:p>
          <a:p>
            <a:r>
              <a:rPr lang="af-ZA" dirty="0" smtClean="0"/>
              <a:t>additive grammatical tones</a:t>
            </a:r>
            <a:endParaRPr lang="fr-FR" dirty="0" smtClean="0"/>
          </a:p>
          <a:p>
            <a:r>
              <a:rPr lang="fr-FR" dirty="0" smtClean="0"/>
              <a:t>profusion of structures CVV, </a:t>
            </a:r>
            <a:r>
              <a:rPr lang="fr-FR" dirty="0" err="1" smtClean="0"/>
              <a:t>ClVV</a:t>
            </a:r>
            <a:r>
              <a:rPr lang="fr-FR" dirty="0" smtClean="0"/>
              <a:t>, </a:t>
            </a:r>
            <a:r>
              <a:rPr lang="fr-FR" dirty="0" err="1" smtClean="0"/>
              <a:t>CVŋ</a:t>
            </a:r>
            <a:r>
              <a:rPr lang="fr-FR" dirty="0" smtClean="0"/>
              <a:t>, CVVV etc. </a:t>
            </a:r>
            <a:r>
              <a:rPr lang="fr-FR" dirty="0" err="1" smtClean="0"/>
              <a:t>Syllables</a:t>
            </a:r>
            <a:r>
              <a:rPr lang="fr-FR" dirty="0" smtClean="0"/>
              <a:t> or </a:t>
            </a:r>
            <a:r>
              <a:rPr lang="fr-FR" dirty="0" err="1" smtClean="0"/>
              <a:t>sequences</a:t>
            </a:r>
            <a:r>
              <a:rPr lang="fr-FR" dirty="0" smtClean="0"/>
              <a:t> of </a:t>
            </a:r>
            <a:r>
              <a:rPr lang="fr-FR" dirty="0" err="1" smtClean="0"/>
              <a:t>syllables</a:t>
            </a:r>
            <a:r>
              <a:rPr lang="fr-FR" dirty="0" smtClean="0"/>
              <a:t>?</a:t>
            </a:r>
            <a:endParaRPr lang="fr-FR" dirty="0"/>
          </a:p>
        </p:txBody>
      </p:sp>
    </p:spTree>
    <p:extLst>
      <p:ext uri="{BB962C8B-B14F-4D97-AF65-F5344CB8AC3E}">
        <p14:creationId xmlns:p14="http://schemas.microsoft.com/office/powerpoint/2010/main" val="665878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Status of the structures CVV, CVVV… etc.: bi- or </a:t>
            </a:r>
            <a:r>
              <a:rPr lang="en-US" dirty="0" err="1" smtClean="0"/>
              <a:t>threemoraic</a:t>
            </a:r>
            <a:r>
              <a:rPr lang="en-US" dirty="0" smtClean="0"/>
              <a:t> syllables or </a:t>
            </a:r>
            <a:r>
              <a:rPr lang="en-US" dirty="0" err="1" smtClean="0"/>
              <a:t>featural</a:t>
            </a:r>
            <a:r>
              <a:rPr lang="en-US" dirty="0" smtClean="0"/>
              <a:t> feet?</a:t>
            </a:r>
            <a:endParaRPr lang="fr-FR" dirty="0"/>
          </a:p>
        </p:txBody>
      </p:sp>
      <p:sp>
        <p:nvSpPr>
          <p:cNvPr id="3" name="Espace réservé du contenu 2"/>
          <p:cNvSpPr>
            <a:spLocks noGrp="1"/>
          </p:cNvSpPr>
          <p:nvPr>
            <p:ph idx="1"/>
          </p:nvPr>
        </p:nvSpPr>
        <p:spPr/>
        <p:txBody>
          <a:bodyPr>
            <a:normAutofit lnSpcReduction="10000"/>
          </a:bodyPr>
          <a:lstStyle/>
          <a:p>
            <a:r>
              <a:rPr lang="en-US" dirty="0" smtClean="0"/>
              <a:t>If the “</a:t>
            </a:r>
            <a:r>
              <a:rPr lang="en-US" dirty="0" err="1" smtClean="0"/>
              <a:t>moraic</a:t>
            </a:r>
            <a:r>
              <a:rPr lang="en-US" dirty="0" smtClean="0"/>
              <a:t>” interpretation is accepted, we have to postulate long and </a:t>
            </a:r>
            <a:r>
              <a:rPr lang="en-US" dirty="0" err="1" smtClean="0"/>
              <a:t>extralong</a:t>
            </a:r>
            <a:r>
              <a:rPr lang="en-US" dirty="0" smtClean="0"/>
              <a:t> vocalic phonemes and several dozens of (phonemic) diphthongs and </a:t>
            </a:r>
            <a:r>
              <a:rPr lang="en-US" dirty="0" err="1" smtClean="0"/>
              <a:t>triphtongs</a:t>
            </a:r>
            <a:r>
              <a:rPr lang="en-US" dirty="0" smtClean="0"/>
              <a:t> (</a:t>
            </a:r>
            <a:r>
              <a:rPr lang="en-US" i="1" dirty="0" err="1">
                <a:latin typeface="Arial" panose="020B0604020202020204" pitchFamily="34" charset="0"/>
                <a:cs typeface="Arial" panose="020B0604020202020204" pitchFamily="34" charset="0"/>
              </a:rPr>
              <a:t>o͡a</a:t>
            </a:r>
            <a:r>
              <a:rPr lang="en-US" i="1" dirty="0">
                <a:latin typeface="Arial" panose="020B0604020202020204" pitchFamily="34" charset="0"/>
                <a:cs typeface="Arial" panose="020B0604020202020204" pitchFamily="34" charset="0"/>
              </a:rPr>
              <a:t>, </a:t>
            </a:r>
            <a:r>
              <a:rPr lang="af-ZA" i="1" dirty="0">
                <a:latin typeface="Arial" panose="020B0604020202020204" pitchFamily="34" charset="0"/>
                <a:cs typeface="Arial" panose="020B0604020202020204" pitchFamily="34" charset="0"/>
              </a:rPr>
              <a:t>i͡ɤ, i͡</a:t>
            </a:r>
            <a:r>
              <a:rPr lang="af-ZA" i="1" dirty="0" smtClean="0">
                <a:latin typeface="Arial" panose="020B0604020202020204" pitchFamily="34" charset="0"/>
                <a:cs typeface="Arial" panose="020B0604020202020204" pitchFamily="34" charset="0"/>
              </a:rPr>
              <a:t>ɛɛ, </a:t>
            </a:r>
            <a:r>
              <a:rPr lang="af-ZA" i="1" dirty="0" smtClean="0">
                <a:cs typeface="Arial" panose="020B0604020202020204" pitchFamily="34" charset="0"/>
              </a:rPr>
              <a:t>etc.</a:t>
            </a:r>
            <a:r>
              <a:rPr lang="af-ZA" i="1" dirty="0" smtClean="0"/>
              <a:t>), </a:t>
            </a:r>
            <a:r>
              <a:rPr lang="af-ZA" dirty="0" smtClean="0"/>
              <a:t>many of them extremely rare (1, 2, 3 occurrences in the vocabulary).</a:t>
            </a:r>
          </a:p>
          <a:p>
            <a:r>
              <a:rPr lang="af-ZA" dirty="0" smtClean="0"/>
              <a:t>There are some instances of morphemic boundaries inside the sequences CVV (e.g., </a:t>
            </a:r>
            <a:r>
              <a:rPr lang="af-ZA" i="1" dirty="0" smtClean="0"/>
              <a:t>yīʌ́</a:t>
            </a:r>
            <a:r>
              <a:rPr lang="af-ZA" dirty="0" smtClean="0"/>
              <a:t> </a:t>
            </a:r>
            <a:r>
              <a:rPr lang="en-US" dirty="0" smtClean="0"/>
              <a:t>‘otter’ &lt; </a:t>
            </a:r>
            <a:r>
              <a:rPr lang="en-US" i="1" dirty="0" err="1" smtClean="0"/>
              <a:t>yi</a:t>
            </a:r>
            <a:r>
              <a:rPr lang="af-ZA" i="1" dirty="0" smtClean="0"/>
              <a:t>̋ </a:t>
            </a:r>
            <a:r>
              <a:rPr lang="en-US" dirty="0" smtClean="0"/>
              <a:t>‘water’ + </a:t>
            </a:r>
            <a:r>
              <a:rPr lang="en-US" i="1" dirty="0" err="1" smtClean="0"/>
              <a:t>gɯ</a:t>
            </a:r>
            <a:r>
              <a:rPr lang="en-US" i="1" dirty="0" smtClean="0"/>
              <a:t>́ </a:t>
            </a:r>
            <a:r>
              <a:rPr lang="en-US" dirty="0" smtClean="0"/>
              <a:t>‘in’).</a:t>
            </a:r>
          </a:p>
          <a:p>
            <a:r>
              <a:rPr lang="en-US" dirty="0" smtClean="0"/>
              <a:t>Vowels of the sequence CVV can be sometimes separated by an infix, e.g.: </a:t>
            </a:r>
            <a:r>
              <a:rPr lang="ru-RU" i="1" dirty="0"/>
              <a:t>fɤ̋ɤ</a:t>
            </a:r>
            <a:r>
              <a:rPr lang="af-ZA" i="1" dirty="0"/>
              <a:t>̋</a:t>
            </a:r>
            <a:r>
              <a:rPr lang="ru-RU" i="1" dirty="0"/>
              <a:t>fɤ̏ɤ</a:t>
            </a:r>
            <a:r>
              <a:rPr lang="af-ZA" i="1" dirty="0"/>
              <a:t>̏</a:t>
            </a:r>
            <a:r>
              <a:rPr lang="af-ZA" dirty="0"/>
              <a:t> </a:t>
            </a:r>
            <a:r>
              <a:rPr lang="af-ZA" dirty="0" smtClean="0"/>
              <a:t>‘light (not heavy)’ </a:t>
            </a:r>
            <a:r>
              <a:rPr lang="af-ZA" dirty="0"/>
              <a:t>→ </a:t>
            </a:r>
            <a:r>
              <a:rPr lang="ru-RU" i="1" dirty="0"/>
              <a:t>fɤ̋</a:t>
            </a:r>
            <a:r>
              <a:rPr lang="af-ZA" i="1" dirty="0"/>
              <a:t>k</a:t>
            </a:r>
            <a:r>
              <a:rPr lang="ru-RU" i="1" dirty="0"/>
              <a:t>ɤ</a:t>
            </a:r>
            <a:r>
              <a:rPr lang="af-ZA" i="1" dirty="0"/>
              <a:t>̋</a:t>
            </a:r>
            <a:r>
              <a:rPr lang="ru-RU" i="1" dirty="0"/>
              <a:t>fɤ̏</a:t>
            </a:r>
            <a:r>
              <a:rPr lang="af-ZA" i="1" dirty="0"/>
              <a:t>k</a:t>
            </a:r>
            <a:r>
              <a:rPr lang="ru-RU" i="1" dirty="0"/>
              <a:t>ɤ</a:t>
            </a:r>
            <a:r>
              <a:rPr lang="af-ZA" i="1" dirty="0"/>
              <a:t>̏</a:t>
            </a:r>
            <a:r>
              <a:rPr lang="af-ZA" dirty="0"/>
              <a:t> </a:t>
            </a:r>
            <a:r>
              <a:rPr lang="af-ZA" dirty="0" smtClean="0"/>
              <a:t>‘very light’ (an intensive form).</a:t>
            </a:r>
          </a:p>
          <a:p>
            <a:r>
              <a:rPr lang="af-ZA" dirty="0" smtClean="0"/>
              <a:t>Therefore, these structures are dissyllabic or trisyllabic feet (CV-V, CV-V-V, etc.).</a:t>
            </a:r>
            <a:endParaRPr lang="fr-FR" dirty="0"/>
          </a:p>
        </p:txBody>
      </p:sp>
    </p:spTree>
    <p:extLst>
      <p:ext uri="{BB962C8B-B14F-4D97-AF65-F5344CB8AC3E}">
        <p14:creationId xmlns:p14="http://schemas.microsoft.com/office/powerpoint/2010/main" val="345767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Tonal mapping</a:t>
            </a:r>
            <a:endParaRPr lang="fr-FR" dirty="0"/>
          </a:p>
        </p:txBody>
      </p:sp>
      <p:sp>
        <p:nvSpPr>
          <p:cNvPr id="3" name="Espace réservé du contenu 2"/>
          <p:cNvSpPr>
            <a:spLocks noGrp="1"/>
          </p:cNvSpPr>
          <p:nvPr>
            <p:ph idx="1"/>
          </p:nvPr>
        </p:nvSpPr>
        <p:spPr/>
        <p:txBody>
          <a:bodyPr/>
          <a:lstStyle/>
          <a:p>
            <a:r>
              <a:rPr lang="af-ZA" dirty="0" smtClean="0"/>
              <a:t>By </a:t>
            </a:r>
            <a:r>
              <a:rPr lang="en-US" dirty="0" smtClean="0"/>
              <a:t>default, one tone (</a:t>
            </a:r>
            <a:r>
              <a:rPr lang="en-US" dirty="0" err="1" smtClean="0"/>
              <a:t>toneme</a:t>
            </a:r>
            <a:r>
              <a:rPr lang="en-US" dirty="0" smtClean="0"/>
              <a:t>) is carried by one syllable (= vowel).</a:t>
            </a:r>
          </a:p>
          <a:p>
            <a:r>
              <a:rPr lang="en-US" dirty="0" smtClean="0"/>
              <a:t>In </a:t>
            </a:r>
            <a:r>
              <a:rPr lang="en-US" dirty="0" err="1" smtClean="0"/>
              <a:t>trisyllabic</a:t>
            </a:r>
            <a:r>
              <a:rPr lang="en-US" dirty="0" smtClean="0"/>
              <a:t> feet, 1 or 2 different tones are allowed: </a:t>
            </a:r>
            <a:r>
              <a:rPr lang="en-US" i="1" dirty="0" err="1"/>
              <a:t>ɓúʌ̏ʌ</a:t>
            </a:r>
            <a:r>
              <a:rPr lang="en-US" i="1" dirty="0"/>
              <a:t>̏ </a:t>
            </a:r>
            <a:r>
              <a:rPr lang="en-US" dirty="0"/>
              <a:t>‘beard</a:t>
            </a:r>
            <a:r>
              <a:rPr lang="en-US" dirty="0" smtClean="0"/>
              <a:t>’, </a:t>
            </a:r>
            <a:r>
              <a:rPr lang="en-US" i="1" dirty="0" err="1"/>
              <a:t>ɓa</a:t>
            </a:r>
            <a:r>
              <a:rPr lang="en-US" i="1" dirty="0"/>
              <a:t>̃̄ã́ã́ </a:t>
            </a:r>
            <a:r>
              <a:rPr lang="en-US" i="1" dirty="0" smtClean="0"/>
              <a:t> </a:t>
            </a:r>
            <a:r>
              <a:rPr lang="en-US" dirty="0" smtClean="0"/>
              <a:t>1sg. negative focalized pronoun (and not </a:t>
            </a:r>
            <a:r>
              <a:rPr lang="en-US" i="1" dirty="0" smtClean="0"/>
              <a:t>*</a:t>
            </a:r>
            <a:r>
              <a:rPr lang="en-US" i="1" dirty="0" err="1" smtClean="0"/>
              <a:t>ɓūʌ́ʌ</a:t>
            </a:r>
            <a:r>
              <a:rPr lang="en-US" i="1" dirty="0" smtClean="0"/>
              <a:t>̏ </a:t>
            </a:r>
            <a:r>
              <a:rPr lang="en-US" dirty="0" smtClean="0"/>
              <a:t>or </a:t>
            </a:r>
            <a:r>
              <a:rPr lang="en-US" i="1" dirty="0" smtClean="0"/>
              <a:t>*</a:t>
            </a:r>
            <a:r>
              <a:rPr lang="en-US" i="1" dirty="0" err="1" smtClean="0"/>
              <a:t>ɓáāa</a:t>
            </a:r>
            <a:r>
              <a:rPr lang="en-US" i="1" dirty="0" smtClean="0"/>
              <a:t>̋</a:t>
            </a:r>
            <a:r>
              <a:rPr lang="en-US" dirty="0" smtClean="0"/>
              <a:t>). Therefore, all 3-syllabic feet can be considered as carrying 2 tones (rather than 3).</a:t>
            </a:r>
          </a:p>
          <a:p>
            <a:r>
              <a:rPr lang="af-ZA" dirty="0" smtClean="0"/>
              <a:t>Replacive grammatical tones always substitute lexical tones of the entire foot. E.g.: </a:t>
            </a:r>
            <a:r>
              <a:rPr lang="af-ZA" i="1" dirty="0" smtClean="0"/>
              <a:t>dlã̄ã̏ </a:t>
            </a:r>
            <a:r>
              <a:rPr lang="en-US" dirty="0" smtClean="0"/>
              <a:t>‘teach’</a:t>
            </a:r>
            <a:r>
              <a:rPr lang="af-ZA" dirty="0" smtClean="0"/>
              <a:t> </a:t>
            </a:r>
            <a:r>
              <a:rPr lang="af-ZA" dirty="0" smtClean="0">
                <a:sym typeface="Wingdings" panose="05000000000000000000" pitchFamily="2" charset="2"/>
              </a:rPr>
              <a:t> </a:t>
            </a:r>
            <a:r>
              <a:rPr lang="af-ZA" i="1" dirty="0" smtClean="0">
                <a:sym typeface="Wingdings" panose="05000000000000000000" pitchFamily="2" charset="2"/>
              </a:rPr>
              <a:t>dlã̏ã̏ </a:t>
            </a:r>
            <a:r>
              <a:rPr lang="en-US" dirty="0"/>
              <a:t>‘</a:t>
            </a:r>
            <a:r>
              <a:rPr lang="en-US" dirty="0" smtClean="0"/>
              <a:t>teach\</a:t>
            </a:r>
            <a:r>
              <a:rPr lang="en-US" cap="small" dirty="0" err="1" smtClean="0"/>
              <a:t>neut</a:t>
            </a:r>
            <a:r>
              <a:rPr lang="en-US" dirty="0" smtClean="0"/>
              <a:t>’. Such grammatical tones can be considered as 1 </a:t>
            </a:r>
            <a:r>
              <a:rPr lang="en-US" dirty="0" err="1" smtClean="0"/>
              <a:t>toneme</a:t>
            </a:r>
            <a:r>
              <a:rPr lang="en-US" dirty="0" smtClean="0"/>
              <a:t>.</a:t>
            </a:r>
          </a:p>
          <a:p>
            <a:r>
              <a:rPr lang="en-US" dirty="0" smtClean="0"/>
              <a:t>Additive grammatical tones are associated with the preceding syllable which carries, subsequently, 2 </a:t>
            </a:r>
            <a:r>
              <a:rPr lang="en-US" dirty="0" err="1" smtClean="0"/>
              <a:t>tonemes</a:t>
            </a:r>
            <a:r>
              <a:rPr lang="en-US" dirty="0" smtClean="0"/>
              <a:t>: </a:t>
            </a:r>
            <a:r>
              <a:rPr lang="af-ZA" i="1" dirty="0" smtClean="0"/>
              <a:t>gó`</a:t>
            </a:r>
            <a:r>
              <a:rPr lang="af-ZA" dirty="0" smtClean="0"/>
              <a:t> </a:t>
            </a:r>
            <a:r>
              <a:rPr lang="en-US" dirty="0" smtClean="0"/>
              <a:t>‘sell/</a:t>
            </a:r>
            <a:r>
              <a:rPr lang="en-US" cap="small" dirty="0" err="1" smtClean="0"/>
              <a:t>inf</a:t>
            </a:r>
            <a:r>
              <a:rPr lang="en-US" dirty="0" smtClean="0"/>
              <a:t>’.</a:t>
            </a:r>
            <a:endParaRPr lang="fr-FR" dirty="0"/>
          </a:p>
        </p:txBody>
      </p:sp>
    </p:spTree>
    <p:extLst>
      <p:ext uri="{BB962C8B-B14F-4D97-AF65-F5344CB8AC3E}">
        <p14:creationId xmlns:p14="http://schemas.microsoft.com/office/powerpoint/2010/main" val="3393525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TDI for Eastern Dan</a:t>
            </a:r>
            <a:endParaRPr lang="fr-FR" dirty="0"/>
          </a:p>
        </p:txBody>
      </p:sp>
      <p:sp>
        <p:nvSpPr>
          <p:cNvPr id="3" name="Espace réservé du contenu 2"/>
          <p:cNvSpPr>
            <a:spLocks noGrp="1"/>
          </p:cNvSpPr>
          <p:nvPr>
            <p:ph idx="1"/>
          </p:nvPr>
        </p:nvSpPr>
        <p:spPr/>
        <p:txBody>
          <a:bodyPr/>
          <a:lstStyle/>
          <a:p>
            <a:r>
              <a:rPr lang="af-ZA" dirty="0" smtClean="0"/>
              <a:t>In a text containing 138 syllables, I have counted 146 tonemes.</a:t>
            </a:r>
          </a:p>
          <a:p>
            <a:r>
              <a:rPr lang="af-ZA" dirty="0" smtClean="0"/>
              <a:t>The TDI is 105,8.</a:t>
            </a:r>
          </a:p>
          <a:p>
            <a:r>
              <a:rPr lang="af-ZA" dirty="0" smtClean="0"/>
              <a:t>Eastern Dan is a syllabic tonal language.</a:t>
            </a:r>
            <a:endParaRPr lang="fr-FR" dirty="0"/>
          </a:p>
        </p:txBody>
      </p:sp>
    </p:spTree>
    <p:extLst>
      <p:ext uri="{BB962C8B-B14F-4D97-AF65-F5344CB8AC3E}">
        <p14:creationId xmlns:p14="http://schemas.microsoft.com/office/powerpoint/2010/main" val="325729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Case study 2: Bambara</a:t>
            </a:r>
            <a:endParaRPr lang="fr-FR" dirty="0"/>
          </a:p>
        </p:txBody>
      </p:sp>
      <p:sp>
        <p:nvSpPr>
          <p:cNvPr id="3" name="Espace réservé du contenu 2"/>
          <p:cNvSpPr>
            <a:spLocks noGrp="1"/>
          </p:cNvSpPr>
          <p:nvPr>
            <p:ph idx="1"/>
          </p:nvPr>
        </p:nvSpPr>
        <p:spPr/>
        <p:txBody>
          <a:bodyPr/>
          <a:lstStyle/>
          <a:p>
            <a:r>
              <a:rPr lang="af-ZA" dirty="0" smtClean="0"/>
              <a:t>Syllable, mora, featural foot:</a:t>
            </a:r>
          </a:p>
          <a:p>
            <a:r>
              <a:rPr lang="af-ZA" dirty="0" smtClean="0"/>
              <a:t>A foot realized as CCV can be always pronounced as CVCV in a slow speech (e.g., </a:t>
            </a:r>
            <a:r>
              <a:rPr lang="af-ZA" i="1" dirty="0" smtClean="0"/>
              <a:t>flà </a:t>
            </a:r>
            <a:r>
              <a:rPr lang="en-US" dirty="0" smtClean="0"/>
              <a:t>‘two’ = </a:t>
            </a:r>
            <a:r>
              <a:rPr lang="en-US" i="1" dirty="0" err="1" smtClean="0"/>
              <a:t>fìla</a:t>
            </a:r>
            <a:r>
              <a:rPr lang="en-US" dirty="0" smtClean="0"/>
              <a:t>), therefore, it is considered dissyllabic.</a:t>
            </a:r>
          </a:p>
          <a:p>
            <a:r>
              <a:rPr lang="en-US" dirty="0" smtClean="0"/>
              <a:t>A contrastive long vowel is allowed only in the non-final position in a foot, e.g. </a:t>
            </a:r>
            <a:r>
              <a:rPr lang="en-US" i="1" dirty="0" smtClean="0"/>
              <a:t>mí:</a:t>
            </a:r>
            <a:r>
              <a:rPr lang="en-US" i="1" dirty="0" err="1" smtClean="0"/>
              <a:t>ri</a:t>
            </a:r>
            <a:r>
              <a:rPr lang="en-US" i="1" dirty="0" smtClean="0"/>
              <a:t> </a:t>
            </a:r>
            <a:r>
              <a:rPr lang="en-US" dirty="0" smtClean="0"/>
              <a:t>‘to think’, </a:t>
            </a:r>
            <a:r>
              <a:rPr lang="en-US" i="1" dirty="0" err="1" smtClean="0"/>
              <a:t>ba</a:t>
            </a:r>
            <a:r>
              <a:rPr lang="en-US" i="1" dirty="0" smtClean="0"/>
              <a:t>́:</a:t>
            </a:r>
            <a:r>
              <a:rPr lang="en-US" i="1" dirty="0" err="1" smtClean="0"/>
              <a:t>ra</a:t>
            </a:r>
            <a:r>
              <a:rPr lang="en-US" i="1" dirty="0" smtClean="0"/>
              <a:t> </a:t>
            </a:r>
            <a:r>
              <a:rPr lang="en-US" dirty="0" smtClean="0"/>
              <a:t>‘work’. The sequence CV: is considered as one syllable, rather than two (no morphological boundary can cut it into two vowels; there are no diphthongs…).</a:t>
            </a:r>
          </a:p>
        </p:txBody>
      </p:sp>
    </p:spTree>
    <p:extLst>
      <p:ext uri="{BB962C8B-B14F-4D97-AF65-F5344CB8AC3E}">
        <p14:creationId xmlns:p14="http://schemas.microsoft.com/office/powerpoint/2010/main" val="2053271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Tonal studies in African linguistics since Diedrich Westermann’s times</a:t>
            </a:r>
            <a:endParaRPr lang="fr-FR" dirty="0"/>
          </a:p>
        </p:txBody>
      </p:sp>
      <p:sp>
        <p:nvSpPr>
          <p:cNvPr id="3" name="Espace réservé du contenu 2"/>
          <p:cNvSpPr>
            <a:spLocks noGrp="1"/>
          </p:cNvSpPr>
          <p:nvPr>
            <p:ph idx="1"/>
          </p:nvPr>
        </p:nvSpPr>
        <p:spPr/>
        <p:txBody>
          <a:bodyPr/>
          <a:lstStyle/>
          <a:p>
            <a:r>
              <a:rPr lang="af-ZA" dirty="0" smtClean="0"/>
              <a:t>Westermann was one of the pioneers of tonal studies in African languages: Kpelle, Ewe, Igbo... (cf. M. Delafosse’s opinion on Mande languages as non-tonal).</a:t>
            </a:r>
          </a:p>
          <a:p>
            <a:r>
              <a:rPr lang="af-ZA" dirty="0" smtClean="0"/>
              <a:t>In the first half of the XX century, no distinction between underlying and superficial tones was made; the idea of „one to one” correspondence between tones and syllables predominated (cf. Pike 1948).</a:t>
            </a:r>
            <a:endParaRPr lang="ru-RU" dirty="0" smtClean="0"/>
          </a:p>
          <a:p>
            <a:r>
              <a:rPr lang="af-ZA" dirty="0" smtClean="0"/>
              <a:t>Nowadays, it is evident that the great majority of the languages of Subsaharan Africa are tonal</a:t>
            </a:r>
            <a:r>
              <a:rPr lang="fr-FR" dirty="0" smtClean="0"/>
              <a:t>.</a:t>
            </a:r>
          </a:p>
          <a:p>
            <a:r>
              <a:rPr lang="fr-FR" dirty="0" smtClean="0"/>
              <a:t>It </a:t>
            </a:r>
            <a:r>
              <a:rPr lang="fr-FR" dirty="0" err="1" smtClean="0"/>
              <a:t>is</a:t>
            </a:r>
            <a:r>
              <a:rPr lang="fr-FR" dirty="0" smtClean="0"/>
              <a:t> </a:t>
            </a:r>
            <a:r>
              <a:rPr lang="fr-FR" dirty="0" err="1" smtClean="0"/>
              <a:t>also</a:t>
            </a:r>
            <a:r>
              <a:rPr lang="fr-FR" dirty="0" smtClean="0"/>
              <a:t> </a:t>
            </a:r>
            <a:r>
              <a:rPr lang="fr-FR" dirty="0" err="1" smtClean="0"/>
              <a:t>clear</a:t>
            </a:r>
            <a:r>
              <a:rPr lang="fr-FR" dirty="0" smtClean="0"/>
              <a:t> </a:t>
            </a:r>
            <a:r>
              <a:rPr lang="fr-FR" dirty="0" err="1" smtClean="0"/>
              <a:t>that</a:t>
            </a:r>
            <a:r>
              <a:rPr lang="fr-FR" dirty="0" smtClean="0"/>
              <a:t> the types </a:t>
            </a:r>
            <a:r>
              <a:rPr lang="af-ZA" dirty="0" smtClean="0"/>
              <a:t>of </a:t>
            </a:r>
            <a:r>
              <a:rPr lang="fr-FR" dirty="0" smtClean="0"/>
              <a:t>tonal </a:t>
            </a:r>
            <a:r>
              <a:rPr lang="fr-FR" dirty="0" err="1" smtClean="0"/>
              <a:t>systems</a:t>
            </a:r>
            <a:r>
              <a:rPr lang="fr-FR" dirty="0" smtClean="0"/>
              <a:t> </a:t>
            </a:r>
            <a:r>
              <a:rPr lang="fr-FR" dirty="0" err="1" smtClean="0"/>
              <a:t>vary</a:t>
            </a:r>
            <a:r>
              <a:rPr lang="fr-FR" dirty="0" smtClean="0"/>
              <a:t> </a:t>
            </a:r>
            <a:r>
              <a:rPr lang="fr-FR" dirty="0" err="1" smtClean="0"/>
              <a:t>very</a:t>
            </a:r>
            <a:r>
              <a:rPr lang="fr-FR" dirty="0" smtClean="0"/>
              <a:t> </a:t>
            </a:r>
            <a:r>
              <a:rPr lang="fr-FR" dirty="0" err="1" smtClean="0"/>
              <a:t>much</a:t>
            </a:r>
            <a:r>
              <a:rPr lang="fr-FR" dirty="0" smtClean="0"/>
              <a:t>.</a:t>
            </a:r>
            <a:endParaRPr lang="af-ZA" dirty="0" smtClean="0"/>
          </a:p>
          <a:p>
            <a:endParaRPr lang="af-ZA" dirty="0" smtClean="0"/>
          </a:p>
          <a:p>
            <a:endParaRPr lang="fr-FR" dirty="0"/>
          </a:p>
        </p:txBody>
      </p:sp>
    </p:spTree>
    <p:extLst>
      <p:ext uri="{BB962C8B-B14F-4D97-AF65-F5344CB8AC3E}">
        <p14:creationId xmlns:p14="http://schemas.microsoft.com/office/powerpoint/2010/main" val="31182446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The problem of mora in Bambara</a:t>
            </a:r>
            <a:endParaRPr lang="fr-FR" dirty="0"/>
          </a:p>
        </p:txBody>
      </p:sp>
      <p:sp>
        <p:nvSpPr>
          <p:cNvPr id="3" name="Espace réservé du contenu 2"/>
          <p:cNvSpPr>
            <a:spLocks noGrp="1"/>
          </p:cNvSpPr>
          <p:nvPr>
            <p:ph idx="1"/>
          </p:nvPr>
        </p:nvSpPr>
        <p:spPr/>
        <p:txBody>
          <a:bodyPr/>
          <a:lstStyle/>
          <a:p>
            <a:r>
              <a:rPr lang="af-ZA" dirty="0" smtClean="0"/>
              <a:t>Two or even three tones can be docked on one syllable, e.g.: [cɛ̌`] ‘man/</a:t>
            </a:r>
            <a:r>
              <a:rPr lang="af-ZA" cap="small" dirty="0" smtClean="0"/>
              <a:t>art</a:t>
            </a:r>
            <a:r>
              <a:rPr lang="af-ZA" dirty="0" smtClean="0"/>
              <a:t>’, [mùsô] ‘woman/</a:t>
            </a:r>
            <a:r>
              <a:rPr lang="af-ZA" cap="small" dirty="0" smtClean="0"/>
              <a:t>art</a:t>
            </a:r>
            <a:r>
              <a:rPr lang="af-ZA" dirty="0" smtClean="0"/>
              <a:t>’. In this case, the vowel of the syllable is realized as long.</a:t>
            </a:r>
            <a:endParaRPr lang="ru-RU" dirty="0" smtClean="0"/>
          </a:p>
          <a:p>
            <a:r>
              <a:rPr lang="af-ZA" dirty="0" smtClean="0"/>
              <a:t>However, the same vowel is realized as short in a different position in a word, ex.: </a:t>
            </a:r>
            <a:r>
              <a:rPr lang="af-ZA" i="1" dirty="0" smtClean="0"/>
              <a:t>cɛ̀farinya` </a:t>
            </a:r>
            <a:r>
              <a:rPr lang="af-ZA" dirty="0" smtClean="0"/>
              <a:t>[cɛ̀fàrìnyâ:] </a:t>
            </a:r>
            <a:r>
              <a:rPr lang="af-ZA" dirty="0" smtClean="0">
                <a:solidFill>
                  <a:prstClr val="black"/>
                </a:solidFill>
              </a:rPr>
              <a:t>‘courage’, </a:t>
            </a:r>
            <a:r>
              <a:rPr lang="af-ZA" i="1" dirty="0" smtClean="0">
                <a:solidFill>
                  <a:prstClr val="black"/>
                </a:solidFill>
              </a:rPr>
              <a:t>mùsokɔrɔba` </a:t>
            </a:r>
            <a:r>
              <a:rPr lang="af-ZA" dirty="0" smtClean="0">
                <a:solidFill>
                  <a:prstClr val="black"/>
                </a:solidFill>
              </a:rPr>
              <a:t>[mùsòkɔ̀rɔ̀bâ:] </a:t>
            </a:r>
            <a:r>
              <a:rPr lang="en-US" dirty="0" smtClean="0">
                <a:solidFill>
                  <a:prstClr val="black"/>
                </a:solidFill>
              </a:rPr>
              <a:t>‘</a:t>
            </a:r>
            <a:r>
              <a:rPr lang="af-ZA" dirty="0" smtClean="0">
                <a:solidFill>
                  <a:prstClr val="black"/>
                </a:solidFill>
              </a:rPr>
              <a:t>old woman’.</a:t>
            </a:r>
          </a:p>
          <a:p>
            <a:r>
              <a:rPr lang="af-ZA" dirty="0" smtClean="0">
                <a:solidFill>
                  <a:prstClr val="black"/>
                </a:solidFill>
              </a:rPr>
              <a:t>In Bambara, there is no difference in syllabic weight which would affect the ability of a syllable to bear more than one tone.</a:t>
            </a:r>
          </a:p>
          <a:p>
            <a:r>
              <a:rPr lang="af-ZA" dirty="0" smtClean="0">
                <a:solidFill>
                  <a:prstClr val="black"/>
                </a:solidFill>
              </a:rPr>
              <a:t>Therefore, mora is irrelevant in Bambara.</a:t>
            </a:r>
            <a:endParaRPr lang="fr-FR" dirty="0"/>
          </a:p>
        </p:txBody>
      </p:sp>
    </p:spTree>
    <p:extLst>
      <p:ext uri="{BB962C8B-B14F-4D97-AF65-F5344CB8AC3E}">
        <p14:creationId xmlns:p14="http://schemas.microsoft.com/office/powerpoint/2010/main" val="34856877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Tonal system</a:t>
            </a:r>
            <a:endParaRPr lang="fr-FR" dirty="0"/>
          </a:p>
        </p:txBody>
      </p:sp>
      <p:sp>
        <p:nvSpPr>
          <p:cNvPr id="3" name="Espace réservé du contenu 2"/>
          <p:cNvSpPr>
            <a:spLocks noGrp="1"/>
          </p:cNvSpPr>
          <p:nvPr>
            <p:ph idx="1"/>
          </p:nvPr>
        </p:nvSpPr>
        <p:spPr>
          <a:xfrm>
            <a:off x="838200" y="1422400"/>
            <a:ext cx="10515600" cy="4754563"/>
          </a:xfrm>
        </p:spPr>
        <p:txBody>
          <a:bodyPr>
            <a:normAutofit lnSpcReduction="10000"/>
          </a:bodyPr>
          <a:lstStyle/>
          <a:p>
            <a:r>
              <a:rPr lang="af-ZA" dirty="0"/>
              <a:t>Two tonemes, high </a:t>
            </a:r>
            <a:r>
              <a:rPr lang="af-ZA" dirty="0" smtClean="0"/>
              <a:t>and low. Contour tones (rising and falling) on one syllable are allowed, but they are regarded as combinations of level tones.</a:t>
            </a:r>
            <a:endParaRPr lang="af-ZA" dirty="0"/>
          </a:p>
          <a:p>
            <a:r>
              <a:rPr lang="af-ZA" dirty="0" smtClean="0"/>
              <a:t>A toneme is mapped on a tonal domain. The size of a domain most often equals to a word, however, there are words which contain 2 tonal domains: </a:t>
            </a:r>
            <a:r>
              <a:rPr lang="af-ZA" i="1" dirty="0" smtClean="0"/>
              <a:t>(kùnna)(bìla) </a:t>
            </a:r>
            <a:r>
              <a:rPr lang="en-US" dirty="0" smtClean="0"/>
              <a:t>‘to reproach’.</a:t>
            </a:r>
            <a:endParaRPr lang="ru-RU" dirty="0" smtClean="0"/>
          </a:p>
          <a:p>
            <a:r>
              <a:rPr lang="af-ZA" dirty="0" smtClean="0"/>
              <a:t>On the other hand, one tonal domain can include elements which can be considered sometimes as separate words, e.g.: </a:t>
            </a:r>
          </a:p>
          <a:p>
            <a:pPr marL="0" indent="0">
              <a:buNone/>
            </a:pPr>
            <a:r>
              <a:rPr lang="af-ZA" i="1" dirty="0" smtClean="0"/>
              <a:t>(à bɛ) (ń) (dɔ́n) </a:t>
            </a:r>
            <a:r>
              <a:rPr lang="en-US" dirty="0" smtClean="0"/>
              <a:t>‘He knows me.’</a:t>
            </a:r>
            <a:endParaRPr lang="af-ZA" dirty="0" smtClean="0"/>
          </a:p>
          <a:p>
            <a:r>
              <a:rPr lang="af-ZA" dirty="0" smtClean="0"/>
              <a:t>A tonal domain can have zero segmental base (a floating low tone):</a:t>
            </a:r>
          </a:p>
          <a:p>
            <a:pPr marL="0" indent="0">
              <a:buNone/>
            </a:pPr>
            <a:r>
              <a:rPr lang="af-ZA" i="1" dirty="0" smtClean="0"/>
              <a:t>(mùso)(`) (kúlela) </a:t>
            </a:r>
            <a:r>
              <a:rPr lang="en-US" dirty="0" smtClean="0"/>
              <a:t>‘The woman</a:t>
            </a:r>
            <a:r>
              <a:rPr lang="ru-RU" dirty="0" smtClean="0"/>
              <a:t> </a:t>
            </a:r>
            <a:r>
              <a:rPr lang="af-ZA" dirty="0" smtClean="0"/>
              <a:t>yelled.’</a:t>
            </a:r>
            <a:endParaRPr lang="ru-RU" i="1" dirty="0" smtClean="0"/>
          </a:p>
          <a:p>
            <a:endParaRPr lang="af-ZA" dirty="0" smtClean="0"/>
          </a:p>
        </p:txBody>
      </p:sp>
    </p:spTree>
    <p:extLst>
      <p:ext uri="{BB962C8B-B14F-4D97-AF65-F5344CB8AC3E}">
        <p14:creationId xmlns:p14="http://schemas.microsoft.com/office/powerpoint/2010/main" val="4259860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Is Bambara a “type 3” language?</a:t>
            </a:r>
            <a:endParaRPr lang="fr-FR" dirty="0"/>
          </a:p>
        </p:txBody>
      </p:sp>
      <p:sp>
        <p:nvSpPr>
          <p:cNvPr id="3" name="Espace réservé du contenu 2"/>
          <p:cNvSpPr>
            <a:spLocks noGrp="1"/>
          </p:cNvSpPr>
          <p:nvPr>
            <p:ph idx="1"/>
          </p:nvPr>
        </p:nvSpPr>
        <p:spPr>
          <a:xfrm>
            <a:off x="838200" y="1440873"/>
            <a:ext cx="10515600" cy="4736090"/>
          </a:xfrm>
        </p:spPr>
        <p:txBody>
          <a:bodyPr>
            <a:normAutofit fontScale="92500" lnSpcReduction="10000"/>
          </a:bodyPr>
          <a:lstStyle/>
          <a:p>
            <a:r>
              <a:rPr lang="af-ZA" dirty="0"/>
              <a:t>It can be said that in a dissyllabic or plurisyllabic tonal domain, the first syllable is lexically attributed to the first syllable, and the other syllables are toneless (in fact, they bear surface tones, but these tones are mapped according to general rules of Bambara</a:t>
            </a:r>
            <a:r>
              <a:rPr lang="af-ZA" dirty="0" smtClean="0"/>
              <a:t>), ex.:</a:t>
            </a:r>
          </a:p>
          <a:p>
            <a:pPr marL="0" indent="0">
              <a:buNone/>
            </a:pPr>
            <a:r>
              <a:rPr lang="af-ZA" i="1" u="sng" dirty="0" smtClean="0"/>
              <a:t>sú</a:t>
            </a:r>
            <a:r>
              <a:rPr lang="af-ZA" i="1" dirty="0" smtClean="0"/>
              <a:t>ruku </a:t>
            </a:r>
            <a:r>
              <a:rPr lang="af-ZA" dirty="0" smtClean="0"/>
              <a:t>[súrúkú] </a:t>
            </a:r>
            <a:r>
              <a:rPr lang="en-US" dirty="0" smtClean="0"/>
              <a:t>‘hyena</a:t>
            </a:r>
            <a:r>
              <a:rPr lang="en-US" dirty="0"/>
              <a:t>’, </a:t>
            </a:r>
            <a:r>
              <a:rPr lang="en-US" i="1" u="sng" dirty="0" err="1" smtClean="0"/>
              <a:t>bà</a:t>
            </a:r>
            <a:r>
              <a:rPr lang="en-US" i="1" dirty="0" err="1" smtClean="0"/>
              <a:t>laka</a:t>
            </a:r>
            <a:r>
              <a:rPr lang="en-US" dirty="0"/>
              <a:t> [</a:t>
            </a:r>
            <a:r>
              <a:rPr lang="en-US" dirty="0" err="1" smtClean="0"/>
              <a:t>bàlàka</a:t>
            </a:r>
            <a:r>
              <a:rPr lang="en-US" dirty="0" smtClean="0"/>
              <a:t>̀] ‘to precipitate’</a:t>
            </a:r>
            <a:endParaRPr lang="fr-FR" i="1" dirty="0"/>
          </a:p>
          <a:p>
            <a:r>
              <a:rPr lang="af-ZA" dirty="0" smtClean="0"/>
              <a:t>Since (Creissels </a:t>
            </a:r>
            <a:r>
              <a:rPr lang="fr-FR" dirty="0" smtClean="0"/>
              <a:t>&amp; Grégoire 1993), </a:t>
            </a:r>
            <a:r>
              <a:rPr lang="af-ZA" dirty="0" smtClean="0"/>
              <a:t>the established opinion is that in Bambara (and other Eastern Manding varieties), the low tone is marked (active), and the high tone is a tone by default: </a:t>
            </a:r>
            <a:r>
              <a:rPr lang="af-ZA" i="1" dirty="0" smtClean="0">
                <a:solidFill>
                  <a:srgbClr val="FF0000"/>
                </a:solidFill>
              </a:rPr>
              <a:t>bàlaka</a:t>
            </a:r>
            <a:r>
              <a:rPr lang="af-ZA" dirty="0" smtClean="0"/>
              <a:t>, but </a:t>
            </a:r>
            <a:r>
              <a:rPr lang="af-ZA" i="1" dirty="0" smtClean="0">
                <a:solidFill>
                  <a:srgbClr val="FF0000"/>
                </a:solidFill>
              </a:rPr>
              <a:t>suruku</a:t>
            </a:r>
            <a:r>
              <a:rPr lang="af-ZA" dirty="0" smtClean="0"/>
              <a:t>.</a:t>
            </a:r>
          </a:p>
          <a:p>
            <a:r>
              <a:rPr lang="af-ZA" dirty="0" smtClean="0"/>
              <a:t>However, it seems inappropriate to regard high-toned domains as „toneless”: such interpretation would blur the distinction between syllables to which a high tone is attributed lexically, and „true toneless syllables”, to which not tone is attributed lexically.</a:t>
            </a:r>
          </a:p>
          <a:p>
            <a:endParaRPr lang="fr-FR" dirty="0"/>
          </a:p>
        </p:txBody>
      </p:sp>
    </p:spTree>
    <p:extLst>
      <p:ext uri="{BB962C8B-B14F-4D97-AF65-F5344CB8AC3E}">
        <p14:creationId xmlns:p14="http://schemas.microsoft.com/office/powerpoint/2010/main" val="2170566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TDI for Bambara</a:t>
            </a:r>
            <a:endParaRPr lang="fr-FR" dirty="0"/>
          </a:p>
        </p:txBody>
      </p:sp>
      <p:sp>
        <p:nvSpPr>
          <p:cNvPr id="3" name="Espace réservé du contenu 2"/>
          <p:cNvSpPr>
            <a:spLocks noGrp="1"/>
          </p:cNvSpPr>
          <p:nvPr>
            <p:ph idx="1"/>
          </p:nvPr>
        </p:nvSpPr>
        <p:spPr/>
        <p:txBody>
          <a:bodyPr/>
          <a:lstStyle/>
          <a:p>
            <a:r>
              <a:rPr lang="af-ZA" dirty="0"/>
              <a:t>In a text containing </a:t>
            </a:r>
            <a:r>
              <a:rPr lang="af-ZA" dirty="0" smtClean="0"/>
              <a:t>100 </a:t>
            </a:r>
            <a:r>
              <a:rPr lang="af-ZA" dirty="0"/>
              <a:t>syllables, I have counted </a:t>
            </a:r>
            <a:r>
              <a:rPr lang="af-ZA" dirty="0" smtClean="0"/>
              <a:t>70 </a:t>
            </a:r>
            <a:r>
              <a:rPr lang="af-ZA" dirty="0"/>
              <a:t>tonemes.</a:t>
            </a:r>
          </a:p>
          <a:p>
            <a:r>
              <a:rPr lang="af-ZA" dirty="0"/>
              <a:t>The TDI is </a:t>
            </a:r>
            <a:r>
              <a:rPr lang="af-ZA" dirty="0" smtClean="0"/>
              <a:t>70.</a:t>
            </a:r>
            <a:endParaRPr lang="af-ZA" dirty="0"/>
          </a:p>
          <a:p>
            <a:r>
              <a:rPr lang="af-ZA" dirty="0" smtClean="0"/>
              <a:t>Bambara </a:t>
            </a:r>
            <a:r>
              <a:rPr lang="af-ZA" dirty="0"/>
              <a:t>is a </a:t>
            </a:r>
            <a:r>
              <a:rPr lang="af-ZA" dirty="0" smtClean="0"/>
              <a:t>tonemic language</a:t>
            </a:r>
            <a:r>
              <a:rPr lang="af-ZA" dirty="0"/>
              <a:t>.</a:t>
            </a:r>
            <a:endParaRPr lang="fr-FR" dirty="0"/>
          </a:p>
          <a:p>
            <a:endParaRPr lang="fr-FR" dirty="0"/>
          </a:p>
        </p:txBody>
      </p:sp>
    </p:spTree>
    <p:extLst>
      <p:ext uri="{BB962C8B-B14F-4D97-AF65-F5344CB8AC3E}">
        <p14:creationId xmlns:p14="http://schemas.microsoft.com/office/powerpoint/2010/main" val="390289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Case 3: Navajo </a:t>
            </a:r>
            <a:br>
              <a:rPr lang="af-ZA" dirty="0" smtClean="0"/>
            </a:br>
            <a:r>
              <a:rPr lang="af-ZA" dirty="0" smtClean="0"/>
              <a:t>(analysis by Elena Perekhvalskaya)</a:t>
            </a:r>
            <a:endParaRPr lang="fr-FR" dirty="0"/>
          </a:p>
        </p:txBody>
      </p:sp>
      <p:sp>
        <p:nvSpPr>
          <p:cNvPr id="3" name="Espace réservé du contenu 2"/>
          <p:cNvSpPr>
            <a:spLocks noGrp="1"/>
          </p:cNvSpPr>
          <p:nvPr>
            <p:ph idx="1"/>
          </p:nvPr>
        </p:nvSpPr>
        <p:spPr/>
        <p:txBody>
          <a:bodyPr/>
          <a:lstStyle/>
          <a:p>
            <a:r>
              <a:rPr lang="af-ZA" dirty="0" smtClean="0"/>
              <a:t>Complex verbal morphology, long polysynthetic verbal forms.</a:t>
            </a:r>
          </a:p>
          <a:p>
            <a:r>
              <a:rPr lang="af-ZA" dirty="0" smtClean="0"/>
              <a:t>Long vowels are frequent in texts, they are interpreted as biphonemic combinations. Two adjacent vowels can bear different tones.</a:t>
            </a:r>
          </a:p>
          <a:p>
            <a:r>
              <a:rPr lang="af-ZA" dirty="0" smtClean="0"/>
              <a:t>Two tones, high and low. High tone is marked, the low is a default tone.</a:t>
            </a:r>
          </a:p>
          <a:p>
            <a:r>
              <a:rPr lang="af-ZA" dirty="0" smtClean="0"/>
              <a:t>TDI for Navajo: 48 high tone syllables per 134 syllables; TDI = 35.8.</a:t>
            </a:r>
            <a:endParaRPr lang="fr-FR" dirty="0"/>
          </a:p>
        </p:txBody>
      </p:sp>
    </p:spTree>
    <p:extLst>
      <p:ext uri="{BB962C8B-B14F-4D97-AF65-F5344CB8AC3E}">
        <p14:creationId xmlns:p14="http://schemas.microsoft.com/office/powerpoint/2010/main" val="1220344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Some other languages, by types</a:t>
            </a:r>
            <a:endParaRPr lang="fr-FR" dirty="0"/>
          </a:p>
        </p:txBody>
      </p:sp>
      <p:sp>
        <p:nvSpPr>
          <p:cNvPr id="3" name="Espace réservé du contenu 2"/>
          <p:cNvSpPr>
            <a:spLocks noGrp="1"/>
          </p:cNvSpPr>
          <p:nvPr>
            <p:ph idx="1"/>
          </p:nvPr>
        </p:nvSpPr>
        <p:spPr/>
        <p:txBody>
          <a:bodyPr/>
          <a:lstStyle/>
          <a:p>
            <a:r>
              <a:rPr lang="af-ZA" dirty="0" smtClean="0"/>
              <a:t>Type 1 (syllabic </a:t>
            </a:r>
            <a:r>
              <a:rPr lang="af-ZA" dirty="0"/>
              <a:t>tonal languages</a:t>
            </a:r>
            <a:r>
              <a:rPr lang="af-ZA" dirty="0" smtClean="0"/>
              <a:t>”): Mwan (South Mande; the data from Elena Perekhvalskaya), Akebu </a:t>
            </a:r>
            <a:r>
              <a:rPr lang="fr-FR" dirty="0" smtClean="0"/>
              <a:t>(</a:t>
            </a:r>
            <a:r>
              <a:rPr lang="fr-FR" dirty="0" err="1" smtClean="0"/>
              <a:t>Southern</a:t>
            </a:r>
            <a:r>
              <a:rPr lang="fr-FR" dirty="0" smtClean="0"/>
              <a:t> </a:t>
            </a:r>
            <a:r>
              <a:rPr lang="fr-FR" dirty="0" err="1" smtClean="0"/>
              <a:t>Guang</a:t>
            </a:r>
            <a:r>
              <a:rPr lang="fr-FR" dirty="0" smtClean="0"/>
              <a:t> &lt; </a:t>
            </a:r>
            <a:r>
              <a:rPr lang="fr-FR" dirty="0" err="1" smtClean="0"/>
              <a:t>Kwa</a:t>
            </a:r>
            <a:r>
              <a:rPr lang="fr-FR" dirty="0" smtClean="0"/>
              <a:t>, the data </a:t>
            </a:r>
            <a:r>
              <a:rPr lang="fr-FR" dirty="0" err="1" smtClean="0"/>
              <a:t>from</a:t>
            </a:r>
            <a:r>
              <a:rPr lang="fr-FR" dirty="0" smtClean="0"/>
              <a:t> </a:t>
            </a:r>
            <a:r>
              <a:rPr lang="fr-FR" dirty="0" err="1" smtClean="0"/>
              <a:t>Nadezhda</a:t>
            </a:r>
            <a:r>
              <a:rPr lang="fr-FR" dirty="0" smtClean="0"/>
              <a:t> </a:t>
            </a:r>
            <a:r>
              <a:rPr lang="fr-FR" dirty="0" err="1" smtClean="0"/>
              <a:t>Makeeva</a:t>
            </a:r>
            <a:r>
              <a:rPr lang="fr-FR" dirty="0" smtClean="0"/>
              <a:t>), </a:t>
            </a:r>
            <a:r>
              <a:rPr lang="fr-FR" dirty="0" err="1" smtClean="0"/>
              <a:t>Ikposo</a:t>
            </a:r>
            <a:r>
              <a:rPr lang="fr-FR" dirty="0" smtClean="0"/>
              <a:t> (&lt; </a:t>
            </a:r>
            <a:r>
              <a:rPr lang="fr-FR" dirty="0" err="1" smtClean="0"/>
              <a:t>Northern</a:t>
            </a:r>
            <a:r>
              <a:rPr lang="fr-FR" dirty="0" smtClean="0"/>
              <a:t> </a:t>
            </a:r>
            <a:r>
              <a:rPr lang="fr-FR" dirty="0" err="1" smtClean="0"/>
              <a:t>Guang</a:t>
            </a:r>
            <a:r>
              <a:rPr lang="fr-FR" dirty="0" smtClean="0"/>
              <a:t> &lt; </a:t>
            </a:r>
            <a:r>
              <a:rPr lang="fr-FR" dirty="0" err="1" smtClean="0"/>
              <a:t>Kwa</a:t>
            </a:r>
            <a:r>
              <a:rPr lang="fr-FR" dirty="0"/>
              <a:t>, the data </a:t>
            </a:r>
            <a:r>
              <a:rPr lang="fr-FR" dirty="0" err="1"/>
              <a:t>from</a:t>
            </a:r>
            <a:r>
              <a:rPr lang="fr-FR" dirty="0"/>
              <a:t> </a:t>
            </a:r>
            <a:r>
              <a:rPr lang="fr-FR" dirty="0" err="1"/>
              <a:t>Nadezhda</a:t>
            </a:r>
            <a:r>
              <a:rPr lang="fr-FR" dirty="0"/>
              <a:t> </a:t>
            </a:r>
            <a:r>
              <a:rPr lang="fr-FR" dirty="0" err="1"/>
              <a:t>Makeeva</a:t>
            </a:r>
            <a:r>
              <a:rPr lang="fr-FR" dirty="0"/>
              <a:t>).</a:t>
            </a:r>
            <a:endParaRPr lang="af-ZA" dirty="0" smtClean="0"/>
          </a:p>
          <a:p>
            <a:r>
              <a:rPr lang="af-ZA" dirty="0" smtClean="0"/>
              <a:t>Type 2 (tonemic languages): Kpelle, Mende (Southwestern Mande), most of Central Mande languages; </a:t>
            </a:r>
            <a:r>
              <a:rPr lang="af-ZA" dirty="0"/>
              <a:t>Tibetan (data from Elena Perekhvalskaya).</a:t>
            </a:r>
          </a:p>
          <a:p>
            <a:r>
              <a:rPr lang="af-ZA" dirty="0" smtClean="0"/>
              <a:t>Type 3 (languages </a:t>
            </a:r>
            <a:r>
              <a:rPr lang="af-ZA" dirty="0"/>
              <a:t>with marked and default </a:t>
            </a:r>
            <a:r>
              <a:rPr lang="af-ZA" dirty="0" smtClean="0"/>
              <a:t>tones): presumably, many Bantu languages.</a:t>
            </a:r>
            <a:endParaRPr lang="fr-FR" dirty="0"/>
          </a:p>
        </p:txBody>
      </p:sp>
    </p:spTree>
    <p:extLst>
      <p:ext uri="{BB962C8B-B14F-4D97-AF65-F5344CB8AC3E}">
        <p14:creationId xmlns:p14="http://schemas.microsoft.com/office/powerpoint/2010/main" val="1168481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„Traditional” comparison of tonal systems</a:t>
            </a:r>
            <a:endParaRPr lang="fr-FR" dirty="0"/>
          </a:p>
        </p:txBody>
      </p:sp>
      <p:sp>
        <p:nvSpPr>
          <p:cNvPr id="3" name="Espace réservé du contenu 2"/>
          <p:cNvSpPr>
            <a:spLocks noGrp="1"/>
          </p:cNvSpPr>
          <p:nvPr>
            <p:ph idx="1"/>
          </p:nvPr>
        </p:nvSpPr>
        <p:spPr/>
        <p:txBody>
          <a:bodyPr/>
          <a:lstStyle/>
          <a:p>
            <a:r>
              <a:rPr lang="af-ZA" dirty="0" smtClean="0"/>
              <a:t>By the number of tones.</a:t>
            </a:r>
            <a:endParaRPr lang="ru-RU" dirty="0" smtClean="0"/>
          </a:p>
          <a:p>
            <a:r>
              <a:rPr lang="af-ZA" dirty="0" smtClean="0"/>
              <a:t>By type (level tones vs. contour tones).</a:t>
            </a:r>
          </a:p>
          <a:p>
            <a:r>
              <a:rPr lang="af-ZA" dirty="0" smtClean="0"/>
              <a:t>By function (lexical vs. grammatical tones).</a:t>
            </a:r>
            <a:endParaRPr lang="ru-RU" dirty="0" smtClean="0"/>
          </a:p>
          <a:p>
            <a:endParaRPr lang="fr-FR" dirty="0"/>
          </a:p>
        </p:txBody>
      </p:sp>
    </p:spTree>
    <p:extLst>
      <p:ext uri="{BB962C8B-B14F-4D97-AF65-F5344CB8AC3E}">
        <p14:creationId xmlns:p14="http://schemas.microsoft.com/office/powerpoint/2010/main" val="2709191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Carlos Gussenhoven: The tonal density</a:t>
            </a:r>
            <a:endParaRPr lang="fr-FR" dirty="0"/>
          </a:p>
        </p:txBody>
      </p:sp>
      <p:sp>
        <p:nvSpPr>
          <p:cNvPr id="3" name="Espace réservé du contenu 2"/>
          <p:cNvSpPr>
            <a:spLocks noGrp="1"/>
          </p:cNvSpPr>
          <p:nvPr>
            <p:ph idx="1"/>
          </p:nvPr>
        </p:nvSpPr>
        <p:spPr/>
        <p:txBody>
          <a:bodyPr/>
          <a:lstStyle/>
          <a:p>
            <a:r>
              <a:rPr lang="af-ZA" dirty="0" smtClean="0"/>
              <a:t>In some languages, (nearly) all the tonal bearing units (TBU) have distinct tones. These are languages of a high tonal density.</a:t>
            </a:r>
          </a:p>
          <a:p>
            <a:r>
              <a:rPr lang="af-ZA" dirty="0" smtClean="0"/>
              <a:t>In some others, only some TBU carry distinctive tones. These are languages of a low tonal density.</a:t>
            </a:r>
          </a:p>
          <a:p>
            <a:r>
              <a:rPr lang="af-ZA" dirty="0" smtClean="0"/>
              <a:t>This parameter allows a quantitative comparison of tonal systems (including „pitch accent” types); their difference will be expressed numerically.</a:t>
            </a:r>
          </a:p>
          <a:p>
            <a:r>
              <a:rPr lang="af-ZA" dirty="0" smtClean="0"/>
              <a:t>However, Gussenhoven has not developed a method to define the tonal density in particular languages.</a:t>
            </a:r>
            <a:endParaRPr lang="fr-FR" dirty="0"/>
          </a:p>
        </p:txBody>
      </p:sp>
    </p:spTree>
    <p:extLst>
      <p:ext uri="{BB962C8B-B14F-4D97-AF65-F5344CB8AC3E}">
        <p14:creationId xmlns:p14="http://schemas.microsoft.com/office/powerpoint/2010/main" val="117471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Tonal </a:t>
            </a:r>
            <a:r>
              <a:rPr lang="fr-FR" dirty="0" err="1" smtClean="0"/>
              <a:t>Density</a:t>
            </a:r>
            <a:r>
              <a:rPr lang="fr-FR" dirty="0" smtClean="0"/>
              <a:t> Index (TDI)</a:t>
            </a:r>
            <a:endParaRPr lang="fr-FR" dirty="0"/>
          </a:p>
        </p:txBody>
      </p:sp>
      <p:sp>
        <p:nvSpPr>
          <p:cNvPr id="3" name="Espace réservé du contenu 2"/>
          <p:cNvSpPr>
            <a:spLocks noGrp="1"/>
          </p:cNvSpPr>
          <p:nvPr>
            <p:ph idx="1"/>
          </p:nvPr>
        </p:nvSpPr>
        <p:spPr/>
        <p:txBody>
          <a:bodyPr/>
          <a:lstStyle/>
          <a:p>
            <a:r>
              <a:rPr lang="af-ZA" dirty="0" smtClean="0"/>
              <a:t>We (Elena Perekhvalskaya &amp; me) introduce a Tonal Density Index (TDI) to </a:t>
            </a:r>
            <a:r>
              <a:rPr lang="en-GB" dirty="0" smtClean="0"/>
              <a:t>show more precisely the importance of tones for coding values in a particular language</a:t>
            </a:r>
            <a:r>
              <a:rPr lang="af-ZA" dirty="0" smtClean="0"/>
              <a:t>.</a:t>
            </a:r>
            <a:endParaRPr lang="ru-RU" dirty="0" smtClean="0"/>
          </a:p>
          <a:p>
            <a:r>
              <a:rPr lang="en-GB" dirty="0" smtClean="0"/>
              <a:t>The TDI is </a:t>
            </a:r>
            <a:r>
              <a:rPr lang="en-GB" dirty="0"/>
              <a:t>the ratio between the number of </a:t>
            </a:r>
            <a:r>
              <a:rPr lang="en-GB" dirty="0" smtClean="0"/>
              <a:t>tones or </a:t>
            </a:r>
            <a:r>
              <a:rPr lang="en-GB" dirty="0" err="1" smtClean="0"/>
              <a:t>tonemes</a:t>
            </a:r>
            <a:r>
              <a:rPr lang="en-GB" dirty="0" smtClean="0"/>
              <a:t> </a:t>
            </a:r>
            <a:r>
              <a:rPr lang="en-GB" dirty="0"/>
              <a:t>(i.e. meaningful tones, or melodies) and the number of segmental units</a:t>
            </a:r>
            <a:r>
              <a:rPr lang="en-GB" dirty="0" smtClean="0"/>
              <a:t>.</a:t>
            </a:r>
          </a:p>
          <a:p>
            <a:r>
              <a:rPr lang="en-GB" dirty="0" smtClean="0"/>
              <a:t>TDI = number of tones (</a:t>
            </a:r>
            <a:r>
              <a:rPr lang="en-GB" dirty="0" err="1" smtClean="0"/>
              <a:t>tonemes</a:t>
            </a:r>
            <a:r>
              <a:rPr lang="en-GB" dirty="0" smtClean="0"/>
              <a:t>, melodies) per 100 syllables (or </a:t>
            </a:r>
            <a:r>
              <a:rPr lang="en-GB" dirty="0" err="1" smtClean="0"/>
              <a:t>marae</a:t>
            </a:r>
            <a:r>
              <a:rPr lang="en-GB" dirty="0" smtClean="0"/>
              <a:t>) in a random text.</a:t>
            </a:r>
            <a:endParaRPr lang="fr-FR" dirty="0"/>
          </a:p>
        </p:txBody>
      </p:sp>
    </p:spTree>
    <p:extLst>
      <p:ext uri="{BB962C8B-B14F-4D97-AF65-F5344CB8AC3E}">
        <p14:creationId xmlns:p14="http://schemas.microsoft.com/office/powerpoint/2010/main" val="216205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Key notions necessary for the calculation of the TDI</a:t>
            </a:r>
            <a:endParaRPr lang="fr-FR" dirty="0"/>
          </a:p>
        </p:txBody>
      </p:sp>
      <p:sp>
        <p:nvSpPr>
          <p:cNvPr id="3" name="Espace réservé du contenu 2"/>
          <p:cNvSpPr>
            <a:spLocks noGrp="1"/>
          </p:cNvSpPr>
          <p:nvPr>
            <p:ph idx="1"/>
          </p:nvPr>
        </p:nvSpPr>
        <p:spPr/>
        <p:txBody>
          <a:bodyPr/>
          <a:lstStyle/>
          <a:p>
            <a:r>
              <a:rPr lang="af-ZA" dirty="0" smtClean="0"/>
              <a:t>toneme</a:t>
            </a:r>
          </a:p>
          <a:p>
            <a:r>
              <a:rPr lang="af-ZA" dirty="0" smtClean="0"/>
              <a:t>tonal domain</a:t>
            </a:r>
          </a:p>
          <a:p>
            <a:r>
              <a:rPr lang="af-ZA" dirty="0" smtClean="0"/>
              <a:t>marked tone and default tone</a:t>
            </a:r>
          </a:p>
          <a:p>
            <a:r>
              <a:rPr lang="af-ZA" dirty="0" smtClean="0"/>
              <a:t>basic segmental unit (BSU)</a:t>
            </a:r>
            <a:endParaRPr lang="fr-FR" dirty="0"/>
          </a:p>
        </p:txBody>
      </p:sp>
    </p:spTree>
    <p:extLst>
      <p:ext uri="{BB962C8B-B14F-4D97-AF65-F5344CB8AC3E}">
        <p14:creationId xmlns:p14="http://schemas.microsoft.com/office/powerpoint/2010/main" val="3460354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Toneme (melody)</a:t>
            </a:r>
            <a:endParaRPr lang="fr-FR" dirty="0"/>
          </a:p>
        </p:txBody>
      </p:sp>
      <p:sp>
        <p:nvSpPr>
          <p:cNvPr id="3" name="Espace réservé du contenu 2"/>
          <p:cNvSpPr>
            <a:spLocks noGrp="1"/>
          </p:cNvSpPr>
          <p:nvPr>
            <p:ph idx="1"/>
          </p:nvPr>
        </p:nvSpPr>
        <p:spPr/>
        <p:txBody>
          <a:bodyPr/>
          <a:lstStyle/>
          <a:p>
            <a:r>
              <a:rPr lang="en-GB" dirty="0"/>
              <a:t>A </a:t>
            </a:r>
            <a:r>
              <a:rPr lang="en-GB" dirty="0" err="1"/>
              <a:t>toneme</a:t>
            </a:r>
            <a:r>
              <a:rPr lang="en-GB" dirty="0"/>
              <a:t> is a meaningful </a:t>
            </a:r>
            <a:r>
              <a:rPr lang="en-GB" dirty="0" smtClean="0"/>
              <a:t>tone, </a:t>
            </a:r>
            <a:r>
              <a:rPr lang="en-GB" dirty="0"/>
              <a:t>i.e. a </a:t>
            </a:r>
            <a:r>
              <a:rPr lang="en-GB" dirty="0" smtClean="0"/>
              <a:t>tone (tonal contour) </a:t>
            </a:r>
            <a:r>
              <a:rPr lang="en-GB" dirty="0"/>
              <a:t>which is relevant for the contrast of lexical or grammatical meanings. </a:t>
            </a:r>
            <a:endParaRPr lang="en-GB" dirty="0" smtClean="0"/>
          </a:p>
          <a:p>
            <a:r>
              <a:rPr lang="en-GB" dirty="0" smtClean="0"/>
              <a:t>Contextually </a:t>
            </a:r>
            <a:r>
              <a:rPr lang="en-GB" dirty="0"/>
              <a:t>and </a:t>
            </a:r>
            <a:r>
              <a:rPr lang="en-GB" dirty="0" err="1"/>
              <a:t>positionally</a:t>
            </a:r>
            <a:r>
              <a:rPr lang="en-GB" dirty="0"/>
              <a:t> conditioned (and, therefore, predictable) </a:t>
            </a:r>
            <a:r>
              <a:rPr lang="en-GB" dirty="0" smtClean="0"/>
              <a:t>tones </a:t>
            </a:r>
            <a:r>
              <a:rPr lang="en-GB" dirty="0"/>
              <a:t>are not considered as </a:t>
            </a:r>
            <a:r>
              <a:rPr lang="en-GB" dirty="0" err="1"/>
              <a:t>tonemes</a:t>
            </a:r>
            <a:r>
              <a:rPr lang="en-GB" dirty="0" smtClean="0"/>
              <a:t>.</a:t>
            </a:r>
          </a:p>
          <a:p>
            <a:r>
              <a:rPr lang="en-GB" dirty="0" smtClean="0"/>
              <a:t>In some languages, distinction between tones and </a:t>
            </a:r>
            <a:r>
              <a:rPr lang="en-GB" dirty="0" err="1" smtClean="0"/>
              <a:t>tonemes</a:t>
            </a:r>
            <a:r>
              <a:rPr lang="en-GB" dirty="0" smtClean="0"/>
              <a:t> is irrelevant (all tones are meaningful and can be regarded as </a:t>
            </a:r>
            <a:r>
              <a:rPr lang="en-GB" dirty="0" err="1" smtClean="0"/>
              <a:t>tonemes</a:t>
            </a:r>
            <a:r>
              <a:rPr lang="en-GB" dirty="0" smtClean="0"/>
              <a:t>).</a:t>
            </a:r>
            <a:endParaRPr lang="fr-FR" dirty="0"/>
          </a:p>
        </p:txBody>
      </p:sp>
    </p:spTree>
    <p:extLst>
      <p:ext uri="{BB962C8B-B14F-4D97-AF65-F5344CB8AC3E}">
        <p14:creationId xmlns:p14="http://schemas.microsoft.com/office/powerpoint/2010/main" val="3506889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Tonal domain</a:t>
            </a:r>
            <a:endParaRPr lang="fr-FR" dirty="0"/>
          </a:p>
        </p:txBody>
      </p:sp>
      <p:sp>
        <p:nvSpPr>
          <p:cNvPr id="3" name="Espace réservé du contenu 2"/>
          <p:cNvSpPr>
            <a:spLocks noGrp="1"/>
          </p:cNvSpPr>
          <p:nvPr>
            <p:ph idx="1"/>
          </p:nvPr>
        </p:nvSpPr>
        <p:spPr/>
        <p:txBody>
          <a:bodyPr/>
          <a:lstStyle/>
          <a:p>
            <a:r>
              <a:rPr lang="en-GB" dirty="0"/>
              <a:t>Tonal</a:t>
            </a:r>
            <a:r>
              <a:rPr lang="en-GB" b="1" dirty="0"/>
              <a:t> </a:t>
            </a:r>
            <a:r>
              <a:rPr lang="en-GB" dirty="0"/>
              <a:t>domain is a segmental chain on which a </a:t>
            </a:r>
            <a:r>
              <a:rPr lang="en-GB" dirty="0" err="1"/>
              <a:t>toneme</a:t>
            </a:r>
            <a:r>
              <a:rPr lang="en-GB" dirty="0"/>
              <a:t> is realized</a:t>
            </a:r>
            <a:r>
              <a:rPr lang="en-GB" dirty="0" smtClean="0"/>
              <a:t>.</a:t>
            </a:r>
            <a:endParaRPr lang="ru-RU" dirty="0" smtClean="0"/>
          </a:p>
          <a:p>
            <a:r>
              <a:rPr lang="af-ZA" dirty="0" smtClean="0"/>
              <a:t>E.g., in Bambara, tonal domains of variable length: </a:t>
            </a:r>
          </a:p>
          <a:p>
            <a:pPr marL="0" indent="0">
              <a:buNone/>
            </a:pPr>
            <a:r>
              <a:rPr lang="af-ZA" i="1" dirty="0" smtClean="0"/>
              <a:t>cɛ̀ </a:t>
            </a:r>
            <a:r>
              <a:rPr lang="en-US" i="1" dirty="0"/>
              <a:t>‘ </a:t>
            </a:r>
            <a:r>
              <a:rPr lang="af-ZA" dirty="0" smtClean="0"/>
              <a:t>man’</a:t>
            </a:r>
          </a:p>
          <a:p>
            <a:pPr marL="0" indent="0">
              <a:buNone/>
            </a:pPr>
            <a:r>
              <a:rPr lang="af-ZA" i="1" dirty="0" smtClean="0"/>
              <a:t>cɛ̀kɔrɔ </a:t>
            </a:r>
            <a:r>
              <a:rPr lang="en-US" i="1" dirty="0"/>
              <a:t>‘ </a:t>
            </a:r>
            <a:r>
              <a:rPr lang="af-ZA" dirty="0" smtClean="0"/>
              <a:t>old man’</a:t>
            </a:r>
          </a:p>
          <a:p>
            <a:pPr marL="0" indent="0">
              <a:buNone/>
            </a:pPr>
            <a:r>
              <a:rPr lang="af-ZA" i="1" dirty="0" smtClean="0"/>
              <a:t>cɛ̀kɔrɔba </a:t>
            </a:r>
            <a:r>
              <a:rPr lang="en-US" dirty="0" smtClean="0"/>
              <a:t>‘</a:t>
            </a:r>
            <a:r>
              <a:rPr lang="af-ZA" dirty="0" smtClean="0"/>
              <a:t>adult man’</a:t>
            </a:r>
            <a:endParaRPr lang="en-GB" dirty="0" smtClean="0"/>
          </a:p>
          <a:p>
            <a:r>
              <a:rPr lang="en-GB" dirty="0" smtClean="0"/>
              <a:t>In a language where tones and </a:t>
            </a:r>
            <a:r>
              <a:rPr lang="en-GB" dirty="0" err="1" smtClean="0"/>
              <a:t>tonemes</a:t>
            </a:r>
            <a:r>
              <a:rPr lang="en-GB" dirty="0" smtClean="0"/>
              <a:t> are not distinguished, it is unnecessary to postulate tone domains.</a:t>
            </a:r>
            <a:endParaRPr lang="fr-FR" dirty="0"/>
          </a:p>
        </p:txBody>
      </p:sp>
    </p:spTree>
    <p:extLst>
      <p:ext uri="{BB962C8B-B14F-4D97-AF65-F5344CB8AC3E}">
        <p14:creationId xmlns:p14="http://schemas.microsoft.com/office/powerpoint/2010/main" val="120994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f-ZA" dirty="0" smtClean="0"/>
              <a:t>Marked and default tones</a:t>
            </a:r>
            <a:endParaRPr lang="fr-FR" dirty="0"/>
          </a:p>
        </p:txBody>
      </p:sp>
      <p:sp>
        <p:nvSpPr>
          <p:cNvPr id="3" name="Espace réservé du contenu 2"/>
          <p:cNvSpPr>
            <a:spLocks noGrp="1"/>
          </p:cNvSpPr>
          <p:nvPr>
            <p:ph idx="1"/>
          </p:nvPr>
        </p:nvSpPr>
        <p:spPr/>
        <p:txBody>
          <a:bodyPr/>
          <a:lstStyle/>
          <a:p>
            <a:r>
              <a:rPr lang="en-GB" dirty="0" smtClean="0"/>
              <a:t>In many languages </a:t>
            </a:r>
            <a:r>
              <a:rPr lang="en-GB" dirty="0"/>
              <a:t>with two contrastive tone </a:t>
            </a:r>
            <a:r>
              <a:rPr lang="en-GB" dirty="0" smtClean="0"/>
              <a:t>levels, one </a:t>
            </a:r>
            <a:r>
              <a:rPr lang="en-GB" dirty="0"/>
              <a:t>tone (most often, high) can be regarded as </a:t>
            </a:r>
            <a:r>
              <a:rPr lang="en-GB" dirty="0" smtClean="0"/>
              <a:t>marked, and the other one, as default</a:t>
            </a:r>
            <a:r>
              <a:rPr lang="af-ZA" dirty="0" smtClean="0"/>
              <a:t>; </a:t>
            </a:r>
            <a:r>
              <a:rPr lang="en-US" dirty="0" smtClean="0"/>
              <a:t>this situation can be regarded as follows: only high-toned syllables carry tones, other syllables are toneless</a:t>
            </a:r>
            <a:r>
              <a:rPr lang="en-GB" dirty="0" smtClean="0"/>
              <a:t>. </a:t>
            </a:r>
            <a:r>
              <a:rPr lang="en-GB" dirty="0"/>
              <a:t>In such languages, only marked tones should be counted</a:t>
            </a:r>
            <a:r>
              <a:rPr lang="en-GB" dirty="0" smtClean="0"/>
              <a:t>.</a:t>
            </a:r>
          </a:p>
          <a:p>
            <a:r>
              <a:rPr lang="en-GB" dirty="0" smtClean="0"/>
              <a:t>In </a:t>
            </a:r>
            <a:r>
              <a:rPr lang="en-GB" dirty="0"/>
              <a:t>the languages where only marked tones are counted, the notion of tonal domain </a:t>
            </a:r>
            <a:r>
              <a:rPr lang="en-GB" dirty="0" smtClean="0"/>
              <a:t>seems </a:t>
            </a:r>
            <a:r>
              <a:rPr lang="en-GB" dirty="0"/>
              <a:t>irrelevant</a:t>
            </a:r>
            <a:r>
              <a:rPr lang="en-GB" dirty="0" smtClean="0"/>
              <a:t>.</a:t>
            </a:r>
          </a:p>
          <a:p>
            <a:r>
              <a:rPr lang="en-GB" dirty="0" smtClean="0"/>
              <a:t>It would be wrong to think that any 2-level tone system are to be interpreted in the terms of “marked tone vs. toneless syllables”. There are languages with two tones where no tone can be regarded as void.</a:t>
            </a:r>
            <a:endParaRPr lang="fr-FR" dirty="0"/>
          </a:p>
        </p:txBody>
      </p:sp>
    </p:spTree>
    <p:extLst>
      <p:ext uri="{BB962C8B-B14F-4D97-AF65-F5344CB8AC3E}">
        <p14:creationId xmlns:p14="http://schemas.microsoft.com/office/powerpoint/2010/main" val="22713543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2126</Words>
  <Application>Microsoft Office PowerPoint</Application>
  <PresentationFormat>Breitbild</PresentationFormat>
  <Paragraphs>116</Paragraphs>
  <Slides>25</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25</vt:i4>
      </vt:variant>
    </vt:vector>
  </HeadingPairs>
  <TitlesOfParts>
    <vt:vector size="30" baseType="lpstr">
      <vt:lpstr>Arial</vt:lpstr>
      <vt:lpstr>Calibri</vt:lpstr>
      <vt:lpstr>Calibri Light</vt:lpstr>
      <vt:lpstr>Wingdings</vt:lpstr>
      <vt:lpstr>Thème Office</vt:lpstr>
      <vt:lpstr>Tonal density index in Mande and beyond</vt:lpstr>
      <vt:lpstr>Tonal studies in African linguistics since Diedrich Westermann’s times</vt:lpstr>
      <vt:lpstr>„Traditional” comparison of tonal systems</vt:lpstr>
      <vt:lpstr>Carlos Gussenhoven: The tonal density</vt:lpstr>
      <vt:lpstr>Tonal Density Index (TDI)</vt:lpstr>
      <vt:lpstr>Key notions necessary for the calculation of the TDI</vt:lpstr>
      <vt:lpstr>Toneme (melody)</vt:lpstr>
      <vt:lpstr>Tonal domain</vt:lpstr>
      <vt:lpstr>Marked and default tones</vt:lpstr>
      <vt:lpstr>Basic segmental unit (BSU)</vt:lpstr>
      <vt:lpstr>Problems concerning the syllabic TDI</vt:lpstr>
      <vt:lpstr>Problems concerning the moraic TDI</vt:lpstr>
      <vt:lpstr>The choice</vt:lpstr>
      <vt:lpstr>A very preliminary hypothesis:  Three types of tonal languages</vt:lpstr>
      <vt:lpstr>Case studies. 1. Eastern Dan</vt:lpstr>
      <vt:lpstr>Status of the structures CVV, CVVV… etc.: bi- or threemoraic syllables or featural feet?</vt:lpstr>
      <vt:lpstr>Tonal mapping</vt:lpstr>
      <vt:lpstr>TDI for Eastern Dan</vt:lpstr>
      <vt:lpstr>Case study 2: Bambara</vt:lpstr>
      <vt:lpstr>The problem of mora in Bambara</vt:lpstr>
      <vt:lpstr>Tonal system</vt:lpstr>
      <vt:lpstr>Is Bambara a “type 3” language?</vt:lpstr>
      <vt:lpstr>TDI for Bambara</vt:lpstr>
      <vt:lpstr>Case 3: Navajo  (analysis by Elena Perekhvalskaya)</vt:lpstr>
      <vt:lpstr>Some other languages, by types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Tonal density index in Mande and beyond</dc:title>
  <dc:creator>V.Vydrin</dc:creator>
  <cp:lastModifiedBy>Tom Gueldemann</cp:lastModifiedBy>
  <cp:revision>56</cp:revision>
  <dcterms:created xsi:type="dcterms:W3CDTF">2021-10-31T10:59:14Z</dcterms:created>
  <dcterms:modified xsi:type="dcterms:W3CDTF">2021-11-04T21:15:06Z</dcterms:modified>
</cp:coreProperties>
</file>