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256" r:id="rId2"/>
    <p:sldId id="314" r:id="rId3"/>
    <p:sldId id="257" r:id="rId4"/>
    <p:sldId id="258" r:id="rId5"/>
    <p:sldId id="315" r:id="rId6"/>
    <p:sldId id="263" r:id="rId7"/>
    <p:sldId id="275" r:id="rId8"/>
    <p:sldId id="264" r:id="rId9"/>
    <p:sldId id="268" r:id="rId10"/>
    <p:sldId id="266" r:id="rId11"/>
    <p:sldId id="265" r:id="rId12"/>
    <p:sldId id="267" r:id="rId13"/>
    <p:sldId id="269" r:id="rId14"/>
    <p:sldId id="270" r:id="rId15"/>
    <p:sldId id="277" r:id="rId16"/>
    <p:sldId id="282" r:id="rId17"/>
    <p:sldId id="276" r:id="rId18"/>
    <p:sldId id="272" r:id="rId19"/>
    <p:sldId id="283" r:id="rId20"/>
    <p:sldId id="284" r:id="rId21"/>
    <p:sldId id="271" r:id="rId22"/>
    <p:sldId id="285" r:id="rId23"/>
    <p:sldId id="286" r:id="rId24"/>
    <p:sldId id="278" r:id="rId25"/>
    <p:sldId id="279" r:id="rId26"/>
    <p:sldId id="280"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2" r:id="rId42"/>
    <p:sldId id="303" r:id="rId43"/>
    <p:sldId id="304" r:id="rId44"/>
    <p:sldId id="306" r:id="rId45"/>
    <p:sldId id="305" r:id="rId46"/>
    <p:sldId id="307" r:id="rId47"/>
    <p:sldId id="308" r:id="rId48"/>
    <p:sldId id="309" r:id="rId49"/>
    <p:sldId id="310" r:id="rId50"/>
    <p:sldId id="311" r:id="rId51"/>
    <p:sldId id="312"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58"/>
  </p:normalViewPr>
  <p:slideViewPr>
    <p:cSldViewPr snapToGrid="0" snapToObjects="1">
      <p:cViewPr varScale="1">
        <p:scale>
          <a:sx n="82" d="100"/>
          <a:sy n="82" d="100"/>
        </p:scale>
        <p:origin x="7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9E0630-7BBA-405F-9791-945EDC29C9CA}"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B2A2F5EA-A1B8-413A-829A-D0FDFF622C85}">
      <dgm:prSet/>
      <dgm:spPr/>
      <dgm:t>
        <a:bodyPr/>
        <a:lstStyle/>
        <a:p>
          <a:r>
            <a:rPr lang="en-US"/>
            <a:t>Direct and indirect objects markers almost invariably follow the verb and are variably described morphotactically as suffixes or clitics</a:t>
          </a:r>
        </a:p>
      </dgm:t>
    </dgm:pt>
    <dgm:pt modelId="{DCAB5128-B521-47B4-BF34-AF172FFE1C87}" type="parTrans" cxnId="{8EFC6654-CCB5-4B2C-8FC6-F4ECE65338FB}">
      <dgm:prSet/>
      <dgm:spPr/>
      <dgm:t>
        <a:bodyPr/>
        <a:lstStyle/>
        <a:p>
          <a:endParaRPr lang="en-US"/>
        </a:p>
      </dgm:t>
    </dgm:pt>
    <dgm:pt modelId="{F553A050-C96E-407E-A294-71DDEC459BA0}" type="sibTrans" cxnId="{8EFC6654-CCB5-4B2C-8FC6-F4ECE65338FB}">
      <dgm:prSet/>
      <dgm:spPr/>
      <dgm:t>
        <a:bodyPr/>
        <a:lstStyle/>
        <a:p>
          <a:endParaRPr lang="en-US"/>
        </a:p>
      </dgm:t>
    </dgm:pt>
    <dgm:pt modelId="{A1E21AA3-D53F-4063-B90C-96FDD615B054}">
      <dgm:prSet/>
      <dgm:spPr/>
      <dgm:t>
        <a:bodyPr/>
        <a:lstStyle/>
        <a:p>
          <a:r>
            <a:rPr lang="en-US"/>
            <a:t>Orthographic conventions vs. phono-/morphotactic realities permeate descriptions of these languages</a:t>
          </a:r>
        </a:p>
      </dgm:t>
    </dgm:pt>
    <dgm:pt modelId="{6329C7FC-B4D8-4E98-9612-6E3388E8668C}" type="parTrans" cxnId="{8E12F746-EA56-46AE-A536-05FDAAADB872}">
      <dgm:prSet/>
      <dgm:spPr/>
      <dgm:t>
        <a:bodyPr/>
        <a:lstStyle/>
        <a:p>
          <a:endParaRPr lang="en-US"/>
        </a:p>
      </dgm:t>
    </dgm:pt>
    <dgm:pt modelId="{51B1B823-3389-4231-9ACC-1190E458DCF0}" type="sibTrans" cxnId="{8E12F746-EA56-46AE-A536-05FDAAADB872}">
      <dgm:prSet/>
      <dgm:spPr/>
      <dgm:t>
        <a:bodyPr/>
        <a:lstStyle/>
        <a:p>
          <a:endParaRPr lang="en-US"/>
        </a:p>
      </dgm:t>
    </dgm:pt>
    <dgm:pt modelId="{2A7D97F5-E3EC-4315-9875-24D2AAD64C2F}">
      <dgm:prSet/>
      <dgm:spPr/>
      <dgm:t>
        <a:bodyPr/>
        <a:lstStyle/>
        <a:p>
          <a:r>
            <a:rPr lang="en-US"/>
            <a:t>From what can be determined based on tonological and other phonological processes, some subject pronominals are independent words, some genuinely appear to be proclitic attaching to the word that follows, some appear to be prefixes. </a:t>
          </a:r>
        </a:p>
      </dgm:t>
    </dgm:pt>
    <dgm:pt modelId="{0CD97CFD-D1CA-4E47-A17A-17B7B98D4975}" type="parTrans" cxnId="{ECB5E2FB-0703-4B1B-8E89-F467BB8EE851}">
      <dgm:prSet/>
      <dgm:spPr/>
      <dgm:t>
        <a:bodyPr/>
        <a:lstStyle/>
        <a:p>
          <a:endParaRPr lang="en-US"/>
        </a:p>
      </dgm:t>
    </dgm:pt>
    <dgm:pt modelId="{DB55AD06-D70F-41CE-AC93-402AD8319906}" type="sibTrans" cxnId="{ECB5E2FB-0703-4B1B-8E89-F467BB8EE851}">
      <dgm:prSet/>
      <dgm:spPr/>
      <dgm:t>
        <a:bodyPr/>
        <a:lstStyle/>
        <a:p>
          <a:endParaRPr lang="en-US"/>
        </a:p>
      </dgm:t>
    </dgm:pt>
    <dgm:pt modelId="{78DD0362-AFCB-8B48-89BD-0F0FA97D470A}" type="pres">
      <dgm:prSet presAssocID="{C89E0630-7BBA-405F-9791-945EDC29C9CA}" presName="vert0" presStyleCnt="0">
        <dgm:presLayoutVars>
          <dgm:dir/>
          <dgm:animOne val="branch"/>
          <dgm:animLvl val="lvl"/>
        </dgm:presLayoutVars>
      </dgm:prSet>
      <dgm:spPr/>
      <dgm:t>
        <a:bodyPr/>
        <a:lstStyle/>
        <a:p>
          <a:endParaRPr lang="de-DE"/>
        </a:p>
      </dgm:t>
    </dgm:pt>
    <dgm:pt modelId="{1D176F6E-9EE5-3C4E-8B8C-E0D68E668568}" type="pres">
      <dgm:prSet presAssocID="{B2A2F5EA-A1B8-413A-829A-D0FDFF622C85}" presName="thickLine" presStyleLbl="alignNode1" presStyleIdx="0" presStyleCnt="3"/>
      <dgm:spPr/>
    </dgm:pt>
    <dgm:pt modelId="{8E86DC8F-5092-CB49-9D2B-B40E96978659}" type="pres">
      <dgm:prSet presAssocID="{B2A2F5EA-A1B8-413A-829A-D0FDFF622C85}" presName="horz1" presStyleCnt="0"/>
      <dgm:spPr/>
    </dgm:pt>
    <dgm:pt modelId="{D53E9CC6-F7CA-9E49-8A0E-9DED4E32D7C0}" type="pres">
      <dgm:prSet presAssocID="{B2A2F5EA-A1B8-413A-829A-D0FDFF622C85}" presName="tx1" presStyleLbl="revTx" presStyleIdx="0" presStyleCnt="3"/>
      <dgm:spPr/>
      <dgm:t>
        <a:bodyPr/>
        <a:lstStyle/>
        <a:p>
          <a:endParaRPr lang="de-DE"/>
        </a:p>
      </dgm:t>
    </dgm:pt>
    <dgm:pt modelId="{B3838EDA-77F1-BB48-8840-07D503D81D79}" type="pres">
      <dgm:prSet presAssocID="{B2A2F5EA-A1B8-413A-829A-D0FDFF622C85}" presName="vert1" presStyleCnt="0"/>
      <dgm:spPr/>
    </dgm:pt>
    <dgm:pt modelId="{D432B96C-6FAE-7E4E-821E-87E6D236F33D}" type="pres">
      <dgm:prSet presAssocID="{A1E21AA3-D53F-4063-B90C-96FDD615B054}" presName="thickLine" presStyleLbl="alignNode1" presStyleIdx="1" presStyleCnt="3"/>
      <dgm:spPr/>
    </dgm:pt>
    <dgm:pt modelId="{903A7D44-5073-D94E-BDE8-17804AEC8958}" type="pres">
      <dgm:prSet presAssocID="{A1E21AA3-D53F-4063-B90C-96FDD615B054}" presName="horz1" presStyleCnt="0"/>
      <dgm:spPr/>
    </dgm:pt>
    <dgm:pt modelId="{7D6EB9B1-2057-3C48-9253-544432F4C7BB}" type="pres">
      <dgm:prSet presAssocID="{A1E21AA3-D53F-4063-B90C-96FDD615B054}" presName="tx1" presStyleLbl="revTx" presStyleIdx="1" presStyleCnt="3"/>
      <dgm:spPr/>
      <dgm:t>
        <a:bodyPr/>
        <a:lstStyle/>
        <a:p>
          <a:endParaRPr lang="de-DE"/>
        </a:p>
      </dgm:t>
    </dgm:pt>
    <dgm:pt modelId="{B15E24AA-34E9-5544-ACF7-A9F08BA3EAA6}" type="pres">
      <dgm:prSet presAssocID="{A1E21AA3-D53F-4063-B90C-96FDD615B054}" presName="vert1" presStyleCnt="0"/>
      <dgm:spPr/>
    </dgm:pt>
    <dgm:pt modelId="{D0276861-825D-0C47-94DB-7EE417ABEC2A}" type="pres">
      <dgm:prSet presAssocID="{2A7D97F5-E3EC-4315-9875-24D2AAD64C2F}" presName="thickLine" presStyleLbl="alignNode1" presStyleIdx="2" presStyleCnt="3"/>
      <dgm:spPr/>
    </dgm:pt>
    <dgm:pt modelId="{E844919D-2188-484E-84A4-603710CD59BE}" type="pres">
      <dgm:prSet presAssocID="{2A7D97F5-E3EC-4315-9875-24D2AAD64C2F}" presName="horz1" presStyleCnt="0"/>
      <dgm:spPr/>
    </dgm:pt>
    <dgm:pt modelId="{F70AE135-3AA2-1643-B7BB-A9BAE94AECFA}" type="pres">
      <dgm:prSet presAssocID="{2A7D97F5-E3EC-4315-9875-24D2AAD64C2F}" presName="tx1" presStyleLbl="revTx" presStyleIdx="2" presStyleCnt="3"/>
      <dgm:spPr/>
      <dgm:t>
        <a:bodyPr/>
        <a:lstStyle/>
        <a:p>
          <a:endParaRPr lang="de-DE"/>
        </a:p>
      </dgm:t>
    </dgm:pt>
    <dgm:pt modelId="{E8196BA1-452B-1F4D-9905-DFD1627184FD}" type="pres">
      <dgm:prSet presAssocID="{2A7D97F5-E3EC-4315-9875-24D2AAD64C2F}" presName="vert1" presStyleCnt="0"/>
      <dgm:spPr/>
    </dgm:pt>
  </dgm:ptLst>
  <dgm:cxnLst>
    <dgm:cxn modelId="{23748325-DD9D-3643-9B7A-80E6D4C61CD4}" type="presOf" srcId="{A1E21AA3-D53F-4063-B90C-96FDD615B054}" destId="{7D6EB9B1-2057-3C48-9253-544432F4C7BB}" srcOrd="0" destOrd="0" presId="urn:microsoft.com/office/officeart/2008/layout/LinedList"/>
    <dgm:cxn modelId="{0531991F-4B03-E846-A78A-56A89145CD2D}" type="presOf" srcId="{B2A2F5EA-A1B8-413A-829A-D0FDFF622C85}" destId="{D53E9CC6-F7CA-9E49-8A0E-9DED4E32D7C0}" srcOrd="0" destOrd="0" presId="urn:microsoft.com/office/officeart/2008/layout/LinedList"/>
    <dgm:cxn modelId="{8EFC6654-CCB5-4B2C-8FC6-F4ECE65338FB}" srcId="{C89E0630-7BBA-405F-9791-945EDC29C9CA}" destId="{B2A2F5EA-A1B8-413A-829A-D0FDFF622C85}" srcOrd="0" destOrd="0" parTransId="{DCAB5128-B521-47B4-BF34-AF172FFE1C87}" sibTransId="{F553A050-C96E-407E-A294-71DDEC459BA0}"/>
    <dgm:cxn modelId="{ECB5E2FB-0703-4B1B-8E89-F467BB8EE851}" srcId="{C89E0630-7BBA-405F-9791-945EDC29C9CA}" destId="{2A7D97F5-E3EC-4315-9875-24D2AAD64C2F}" srcOrd="2" destOrd="0" parTransId="{0CD97CFD-D1CA-4E47-A17A-17B7B98D4975}" sibTransId="{DB55AD06-D70F-41CE-AC93-402AD8319906}"/>
    <dgm:cxn modelId="{8E12F746-EA56-46AE-A536-05FDAAADB872}" srcId="{C89E0630-7BBA-405F-9791-945EDC29C9CA}" destId="{A1E21AA3-D53F-4063-B90C-96FDD615B054}" srcOrd="1" destOrd="0" parTransId="{6329C7FC-B4D8-4E98-9612-6E3388E8668C}" sibTransId="{51B1B823-3389-4231-9ACC-1190E458DCF0}"/>
    <dgm:cxn modelId="{6EEF24CA-1D20-B145-B1EB-C861CBBA1632}" type="presOf" srcId="{2A7D97F5-E3EC-4315-9875-24D2AAD64C2F}" destId="{F70AE135-3AA2-1643-B7BB-A9BAE94AECFA}" srcOrd="0" destOrd="0" presId="urn:microsoft.com/office/officeart/2008/layout/LinedList"/>
    <dgm:cxn modelId="{A9B4001C-6F3D-8647-A20C-B0857BE95F1C}" type="presOf" srcId="{C89E0630-7BBA-405F-9791-945EDC29C9CA}" destId="{78DD0362-AFCB-8B48-89BD-0F0FA97D470A}" srcOrd="0" destOrd="0" presId="urn:microsoft.com/office/officeart/2008/layout/LinedList"/>
    <dgm:cxn modelId="{22CEEA59-065D-8A44-9999-B9F2130485B8}" type="presParOf" srcId="{78DD0362-AFCB-8B48-89BD-0F0FA97D470A}" destId="{1D176F6E-9EE5-3C4E-8B8C-E0D68E668568}" srcOrd="0" destOrd="0" presId="urn:microsoft.com/office/officeart/2008/layout/LinedList"/>
    <dgm:cxn modelId="{9083AAA0-1201-3141-B1FD-A145020FBCA8}" type="presParOf" srcId="{78DD0362-AFCB-8B48-89BD-0F0FA97D470A}" destId="{8E86DC8F-5092-CB49-9D2B-B40E96978659}" srcOrd="1" destOrd="0" presId="urn:microsoft.com/office/officeart/2008/layout/LinedList"/>
    <dgm:cxn modelId="{BBEEBFAA-2D1E-4444-83ED-309CDCF8A418}" type="presParOf" srcId="{8E86DC8F-5092-CB49-9D2B-B40E96978659}" destId="{D53E9CC6-F7CA-9E49-8A0E-9DED4E32D7C0}" srcOrd="0" destOrd="0" presId="urn:microsoft.com/office/officeart/2008/layout/LinedList"/>
    <dgm:cxn modelId="{ED573FCA-DDB1-5149-AE2C-BCC6C5FABB3B}" type="presParOf" srcId="{8E86DC8F-5092-CB49-9D2B-B40E96978659}" destId="{B3838EDA-77F1-BB48-8840-07D503D81D79}" srcOrd="1" destOrd="0" presId="urn:microsoft.com/office/officeart/2008/layout/LinedList"/>
    <dgm:cxn modelId="{54A3BCAA-149B-204B-AE6D-7B145A3AB687}" type="presParOf" srcId="{78DD0362-AFCB-8B48-89BD-0F0FA97D470A}" destId="{D432B96C-6FAE-7E4E-821E-87E6D236F33D}" srcOrd="2" destOrd="0" presId="urn:microsoft.com/office/officeart/2008/layout/LinedList"/>
    <dgm:cxn modelId="{B0745F0E-0FB0-BD45-9C4A-FC7AD41AD604}" type="presParOf" srcId="{78DD0362-AFCB-8B48-89BD-0F0FA97D470A}" destId="{903A7D44-5073-D94E-BDE8-17804AEC8958}" srcOrd="3" destOrd="0" presId="urn:microsoft.com/office/officeart/2008/layout/LinedList"/>
    <dgm:cxn modelId="{F9BDA769-C6F9-814D-9A3C-95B31230D73C}" type="presParOf" srcId="{903A7D44-5073-D94E-BDE8-17804AEC8958}" destId="{7D6EB9B1-2057-3C48-9253-544432F4C7BB}" srcOrd="0" destOrd="0" presId="urn:microsoft.com/office/officeart/2008/layout/LinedList"/>
    <dgm:cxn modelId="{6756BBF4-F550-B843-80A1-9C1781E39E7D}" type="presParOf" srcId="{903A7D44-5073-D94E-BDE8-17804AEC8958}" destId="{B15E24AA-34E9-5544-ACF7-A9F08BA3EAA6}" srcOrd="1" destOrd="0" presId="urn:microsoft.com/office/officeart/2008/layout/LinedList"/>
    <dgm:cxn modelId="{BCF32E5D-78F0-AB4B-96C2-4504A07AD68B}" type="presParOf" srcId="{78DD0362-AFCB-8B48-89BD-0F0FA97D470A}" destId="{D0276861-825D-0C47-94DB-7EE417ABEC2A}" srcOrd="4" destOrd="0" presId="urn:microsoft.com/office/officeart/2008/layout/LinedList"/>
    <dgm:cxn modelId="{B665961C-81BD-4843-9FC4-F3F8B894AAF9}" type="presParOf" srcId="{78DD0362-AFCB-8B48-89BD-0F0FA97D470A}" destId="{E844919D-2188-484E-84A4-603710CD59BE}" srcOrd="5" destOrd="0" presId="urn:microsoft.com/office/officeart/2008/layout/LinedList"/>
    <dgm:cxn modelId="{A0E0F5B8-84F5-5F40-81EE-730B8C64A583}" type="presParOf" srcId="{E844919D-2188-484E-84A4-603710CD59BE}" destId="{F70AE135-3AA2-1643-B7BB-A9BAE94AECFA}" srcOrd="0" destOrd="0" presId="urn:microsoft.com/office/officeart/2008/layout/LinedList"/>
    <dgm:cxn modelId="{54B2728D-834A-B642-8227-96B701EDDB8C}" type="presParOf" srcId="{E844919D-2188-484E-84A4-603710CD59BE}" destId="{E8196BA1-452B-1F4D-9905-DFD1627184F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8515B4-3F61-4013-B44B-6402ACA3F9B9}"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4F3C472-8EE5-46D9-9C77-2E319A12B4D9}">
      <dgm:prSet/>
      <dgm:spPr/>
      <dgm:t>
        <a:bodyPr/>
        <a:lstStyle/>
        <a:p>
          <a:r>
            <a:rPr lang="en-US"/>
            <a:t>(6) a. </a:t>
          </a:r>
          <a:r>
            <a:rPr lang="en-US" u="sng"/>
            <a:t>Eleme </a:t>
          </a:r>
          <a:r>
            <a:rPr lang="en-US"/>
            <a:t>[Ogonoid; Nigeria] </a:t>
          </a:r>
        </a:p>
      </dgm:t>
    </dgm:pt>
    <dgm:pt modelId="{C55FDC43-F2C8-4E57-B3BD-3A5C8E5EEC38}" type="parTrans" cxnId="{BFCA1C7E-33D5-4E49-831A-EAE146FCF96E}">
      <dgm:prSet/>
      <dgm:spPr/>
      <dgm:t>
        <a:bodyPr/>
        <a:lstStyle/>
        <a:p>
          <a:endParaRPr lang="en-US"/>
        </a:p>
      </dgm:t>
    </dgm:pt>
    <dgm:pt modelId="{75EC41EA-32D1-4F2F-B1D9-0FBC035F2F5A}" type="sibTrans" cxnId="{BFCA1C7E-33D5-4E49-831A-EAE146FCF96E}">
      <dgm:prSet/>
      <dgm:spPr/>
      <dgm:t>
        <a:bodyPr/>
        <a:lstStyle/>
        <a:p>
          <a:endParaRPr lang="en-US"/>
        </a:p>
      </dgm:t>
    </dgm:pt>
    <dgm:pt modelId="{7C217743-A34F-48E9-8B80-726018A3E0AB}">
      <dgm:prSet/>
      <dgm:spPr/>
      <dgm:t>
        <a:bodyPr/>
        <a:lstStyle/>
        <a:p>
          <a:r>
            <a:rPr lang="en-US" i="1"/>
            <a:t>ɔ-ʔɔtɔ 	tʃá-î 	ɛpɔ́ </a:t>
          </a:r>
          <a:endParaRPr lang="en-US"/>
        </a:p>
      </dgm:t>
    </dgm:pt>
    <dgm:pt modelId="{5C026B21-350D-41BD-B974-003CF4023823}" type="parTrans" cxnId="{EFE28A86-3EEB-4A13-AE94-24A6530CD4BE}">
      <dgm:prSet/>
      <dgm:spPr/>
      <dgm:t>
        <a:bodyPr/>
        <a:lstStyle/>
        <a:p>
          <a:endParaRPr lang="en-US"/>
        </a:p>
      </dgm:t>
    </dgm:pt>
    <dgm:pt modelId="{314A1E05-E609-4762-9D03-C2AFA019AD08}" type="sibTrans" cxnId="{EFE28A86-3EEB-4A13-AE94-24A6530CD4BE}">
      <dgm:prSet/>
      <dgm:spPr/>
      <dgm:t>
        <a:bodyPr/>
        <a:lstStyle/>
        <a:p>
          <a:endParaRPr lang="en-US"/>
        </a:p>
      </dgm:t>
    </dgm:pt>
    <dgm:pt modelId="{D5287023-23D9-4B3B-A4C5-CDD31183D680}">
      <dgm:prSet/>
      <dgm:spPr/>
      <dgm:t>
        <a:bodyPr/>
        <a:lstStyle/>
        <a:p>
          <a:r>
            <a:rPr lang="en-US" baseline="-25000" dirty="0"/>
            <a:t>2-AUX 	run-2PL 	afraid</a:t>
          </a:r>
          <a:endParaRPr lang="en-US" dirty="0"/>
        </a:p>
      </dgm:t>
    </dgm:pt>
    <dgm:pt modelId="{FC8CC816-15D9-4F6A-AEA8-3DCB0FEDF0DD}" type="parTrans" cxnId="{FEF8DA76-8E7D-467F-A2EB-BFE1C0026EC3}">
      <dgm:prSet/>
      <dgm:spPr/>
      <dgm:t>
        <a:bodyPr/>
        <a:lstStyle/>
        <a:p>
          <a:endParaRPr lang="en-US"/>
        </a:p>
      </dgm:t>
    </dgm:pt>
    <dgm:pt modelId="{D5F75BD4-24FC-4478-9B75-23210669672F}" type="sibTrans" cxnId="{FEF8DA76-8E7D-467F-A2EB-BFE1C0026EC3}">
      <dgm:prSet/>
      <dgm:spPr/>
      <dgm:t>
        <a:bodyPr/>
        <a:lstStyle/>
        <a:p>
          <a:endParaRPr lang="en-US"/>
        </a:p>
      </dgm:t>
    </dgm:pt>
    <dgm:pt modelId="{980E7722-BE05-44FB-A325-E034DD8537BB}">
      <dgm:prSet/>
      <dgm:spPr/>
      <dgm:t>
        <a:bodyPr/>
        <a:lstStyle/>
        <a:p>
          <a:r>
            <a:rPr lang="en-US"/>
            <a:t>‘you became very afraid’</a:t>
          </a:r>
        </a:p>
      </dgm:t>
    </dgm:pt>
    <dgm:pt modelId="{532BEC9F-CA1B-48C5-9134-5A496B2DF6C2}" type="parTrans" cxnId="{5DE28FC9-1E18-4169-8C2A-E887E9A2834B}">
      <dgm:prSet/>
      <dgm:spPr/>
      <dgm:t>
        <a:bodyPr/>
        <a:lstStyle/>
        <a:p>
          <a:endParaRPr lang="en-US"/>
        </a:p>
      </dgm:t>
    </dgm:pt>
    <dgm:pt modelId="{CD02219B-C7AF-451D-8148-B47A8A6697EA}" type="sibTrans" cxnId="{5DE28FC9-1E18-4169-8C2A-E887E9A2834B}">
      <dgm:prSet/>
      <dgm:spPr/>
      <dgm:t>
        <a:bodyPr/>
        <a:lstStyle/>
        <a:p>
          <a:endParaRPr lang="en-US"/>
        </a:p>
      </dgm:t>
    </dgm:pt>
    <dgm:pt modelId="{A8B13586-6D62-4170-A2DA-2202543416C8}">
      <dgm:prSet/>
      <dgm:spPr/>
      <dgm:t>
        <a:bodyPr/>
        <a:lstStyle/>
        <a:p>
          <a:r>
            <a:rPr lang="en-US"/>
            <a:t>b. </a:t>
          </a:r>
          <a:r>
            <a:rPr lang="en-US" u="sng"/>
            <a:t>Eleme</a:t>
          </a:r>
          <a:endParaRPr lang="en-US"/>
        </a:p>
      </dgm:t>
    </dgm:pt>
    <dgm:pt modelId="{DC833C9C-8014-42BB-BC40-6E05355DF792}" type="parTrans" cxnId="{29EDF2CF-D16E-4E53-A24A-128972CD7B5E}">
      <dgm:prSet/>
      <dgm:spPr/>
      <dgm:t>
        <a:bodyPr/>
        <a:lstStyle/>
        <a:p>
          <a:endParaRPr lang="en-US"/>
        </a:p>
      </dgm:t>
    </dgm:pt>
    <dgm:pt modelId="{F138BDB8-BD33-4632-9B8F-726A10BD1C25}" type="sibTrans" cxnId="{29EDF2CF-D16E-4E53-A24A-128972CD7B5E}">
      <dgm:prSet/>
      <dgm:spPr/>
      <dgm:t>
        <a:bodyPr/>
        <a:lstStyle/>
        <a:p>
          <a:endParaRPr lang="en-US"/>
        </a:p>
      </dgm:t>
    </dgm:pt>
    <dgm:pt modelId="{353B3B7E-9C72-43CF-AC2D-0E41B90EFB97}">
      <dgm:prSet/>
      <dgm:spPr/>
      <dgm:t>
        <a:bodyPr/>
        <a:lstStyle/>
        <a:p>
          <a:r>
            <a:rPr lang="en-US" i="1"/>
            <a:t>`ɛ-ʔɔtɔ-rî 	tʃá 	ɛpɔ́ </a:t>
          </a:r>
          <a:endParaRPr lang="en-US"/>
        </a:p>
      </dgm:t>
    </dgm:pt>
    <dgm:pt modelId="{92141FBF-86A3-45F2-9AA4-4DC9FB6DCBF6}" type="parTrans" cxnId="{E5B06593-03D6-40BD-A0B6-760C3E9FAA17}">
      <dgm:prSet/>
      <dgm:spPr/>
      <dgm:t>
        <a:bodyPr/>
        <a:lstStyle/>
        <a:p>
          <a:endParaRPr lang="en-US"/>
        </a:p>
      </dgm:t>
    </dgm:pt>
    <dgm:pt modelId="{2AC41460-CF42-4E9B-8D22-B031C48C4A26}" type="sibTrans" cxnId="{E5B06593-03D6-40BD-A0B6-760C3E9FAA17}">
      <dgm:prSet/>
      <dgm:spPr/>
      <dgm:t>
        <a:bodyPr/>
        <a:lstStyle/>
        <a:p>
          <a:endParaRPr lang="en-US"/>
        </a:p>
      </dgm:t>
    </dgm:pt>
    <dgm:pt modelId="{5392899C-2854-4081-9560-42B50D85BB1E}">
      <dgm:prSet/>
      <dgm:spPr/>
      <dgm:t>
        <a:bodyPr/>
        <a:lstStyle/>
        <a:p>
          <a:r>
            <a:rPr lang="en-US" baseline="-25000" dirty="0"/>
            <a:t>3-AUX-3PL 		run 	afraid</a:t>
          </a:r>
          <a:r>
            <a:rPr lang="en-US" dirty="0"/>
            <a:t> </a:t>
          </a:r>
        </a:p>
      </dgm:t>
    </dgm:pt>
    <dgm:pt modelId="{A7321860-BFC6-4519-80FA-0D947FAA4F52}" type="parTrans" cxnId="{E174F34E-FB75-48B3-B281-204B60ABE4F6}">
      <dgm:prSet/>
      <dgm:spPr/>
      <dgm:t>
        <a:bodyPr/>
        <a:lstStyle/>
        <a:p>
          <a:endParaRPr lang="en-US"/>
        </a:p>
      </dgm:t>
    </dgm:pt>
    <dgm:pt modelId="{F8F49254-1B9C-4C06-8346-312F61DF8340}" type="sibTrans" cxnId="{E174F34E-FB75-48B3-B281-204B60ABE4F6}">
      <dgm:prSet/>
      <dgm:spPr/>
      <dgm:t>
        <a:bodyPr/>
        <a:lstStyle/>
        <a:p>
          <a:endParaRPr lang="en-US"/>
        </a:p>
      </dgm:t>
    </dgm:pt>
    <dgm:pt modelId="{7CFC5654-70D4-4961-A0FB-DF8E2713C3E6}">
      <dgm:prSet/>
      <dgm:spPr/>
      <dgm:t>
        <a:bodyPr/>
        <a:lstStyle/>
        <a:p>
          <a:r>
            <a:rPr lang="en-US"/>
            <a:t>‘they became very afraid’ (Field notes) </a:t>
          </a:r>
        </a:p>
      </dgm:t>
    </dgm:pt>
    <dgm:pt modelId="{0F8AF5B9-39C0-4D1F-8F52-25FBE0EA4E5F}" type="parTrans" cxnId="{9A274D6C-557B-4DA7-B37A-D3B567CAE1FA}">
      <dgm:prSet/>
      <dgm:spPr/>
      <dgm:t>
        <a:bodyPr/>
        <a:lstStyle/>
        <a:p>
          <a:endParaRPr lang="en-US"/>
        </a:p>
      </dgm:t>
    </dgm:pt>
    <dgm:pt modelId="{C8A79D45-3D60-473E-8AC9-CEB7EDD2F898}" type="sibTrans" cxnId="{9A274D6C-557B-4DA7-B37A-D3B567CAE1FA}">
      <dgm:prSet/>
      <dgm:spPr/>
      <dgm:t>
        <a:bodyPr/>
        <a:lstStyle/>
        <a:p>
          <a:endParaRPr lang="en-US"/>
        </a:p>
      </dgm:t>
    </dgm:pt>
    <dgm:pt modelId="{20E375B2-4B80-2C4E-80F1-BC541AE71C90}" type="pres">
      <dgm:prSet presAssocID="{708515B4-3F61-4013-B44B-6402ACA3F9B9}" presName="vert0" presStyleCnt="0">
        <dgm:presLayoutVars>
          <dgm:dir/>
          <dgm:animOne val="branch"/>
          <dgm:animLvl val="lvl"/>
        </dgm:presLayoutVars>
      </dgm:prSet>
      <dgm:spPr/>
      <dgm:t>
        <a:bodyPr/>
        <a:lstStyle/>
        <a:p>
          <a:endParaRPr lang="de-DE"/>
        </a:p>
      </dgm:t>
    </dgm:pt>
    <dgm:pt modelId="{862C7FFE-44F1-DF4D-A192-C85F62B1859C}" type="pres">
      <dgm:prSet presAssocID="{D4F3C472-8EE5-46D9-9C77-2E319A12B4D9}" presName="thickLine" presStyleLbl="alignNode1" presStyleIdx="0" presStyleCnt="8"/>
      <dgm:spPr/>
    </dgm:pt>
    <dgm:pt modelId="{A7238D4C-B2E9-E448-B109-5D7F7589E352}" type="pres">
      <dgm:prSet presAssocID="{D4F3C472-8EE5-46D9-9C77-2E319A12B4D9}" presName="horz1" presStyleCnt="0"/>
      <dgm:spPr/>
    </dgm:pt>
    <dgm:pt modelId="{39889373-0B20-6341-AF03-F6B5446C7385}" type="pres">
      <dgm:prSet presAssocID="{D4F3C472-8EE5-46D9-9C77-2E319A12B4D9}" presName="tx1" presStyleLbl="revTx" presStyleIdx="0" presStyleCnt="8"/>
      <dgm:spPr/>
      <dgm:t>
        <a:bodyPr/>
        <a:lstStyle/>
        <a:p>
          <a:endParaRPr lang="de-DE"/>
        </a:p>
      </dgm:t>
    </dgm:pt>
    <dgm:pt modelId="{04EE1B1D-2150-CD4E-B7FD-75CB2FC08CBB}" type="pres">
      <dgm:prSet presAssocID="{D4F3C472-8EE5-46D9-9C77-2E319A12B4D9}" presName="vert1" presStyleCnt="0"/>
      <dgm:spPr/>
    </dgm:pt>
    <dgm:pt modelId="{36CD5E54-44C9-254A-AF45-BD4DAF6346DC}" type="pres">
      <dgm:prSet presAssocID="{7C217743-A34F-48E9-8B80-726018A3E0AB}" presName="thickLine" presStyleLbl="alignNode1" presStyleIdx="1" presStyleCnt="8"/>
      <dgm:spPr/>
    </dgm:pt>
    <dgm:pt modelId="{2E52DA64-3CAC-674F-93B9-A0E8D94DAB34}" type="pres">
      <dgm:prSet presAssocID="{7C217743-A34F-48E9-8B80-726018A3E0AB}" presName="horz1" presStyleCnt="0"/>
      <dgm:spPr/>
    </dgm:pt>
    <dgm:pt modelId="{5F19FB8F-31ED-CE41-9B01-62D20335EE1F}" type="pres">
      <dgm:prSet presAssocID="{7C217743-A34F-48E9-8B80-726018A3E0AB}" presName="tx1" presStyleLbl="revTx" presStyleIdx="1" presStyleCnt="8"/>
      <dgm:spPr/>
      <dgm:t>
        <a:bodyPr/>
        <a:lstStyle/>
        <a:p>
          <a:endParaRPr lang="de-DE"/>
        </a:p>
      </dgm:t>
    </dgm:pt>
    <dgm:pt modelId="{73FADEB6-2E4F-8142-8D38-E21B401607EB}" type="pres">
      <dgm:prSet presAssocID="{7C217743-A34F-48E9-8B80-726018A3E0AB}" presName="vert1" presStyleCnt="0"/>
      <dgm:spPr/>
    </dgm:pt>
    <dgm:pt modelId="{BCACAB2D-3507-4E4C-915A-B9164DB3E2C6}" type="pres">
      <dgm:prSet presAssocID="{D5287023-23D9-4B3B-A4C5-CDD31183D680}" presName="thickLine" presStyleLbl="alignNode1" presStyleIdx="2" presStyleCnt="8"/>
      <dgm:spPr/>
    </dgm:pt>
    <dgm:pt modelId="{08EC0EA2-4F18-C84B-B57C-1D8C4FEA8AB5}" type="pres">
      <dgm:prSet presAssocID="{D5287023-23D9-4B3B-A4C5-CDD31183D680}" presName="horz1" presStyleCnt="0"/>
      <dgm:spPr/>
    </dgm:pt>
    <dgm:pt modelId="{397E749B-B409-E344-85B2-4C20EAA1802D}" type="pres">
      <dgm:prSet presAssocID="{D5287023-23D9-4B3B-A4C5-CDD31183D680}" presName="tx1" presStyleLbl="revTx" presStyleIdx="2" presStyleCnt="8"/>
      <dgm:spPr/>
      <dgm:t>
        <a:bodyPr/>
        <a:lstStyle/>
        <a:p>
          <a:endParaRPr lang="de-DE"/>
        </a:p>
      </dgm:t>
    </dgm:pt>
    <dgm:pt modelId="{CE282B34-46C2-4A40-823E-136F8BD5F578}" type="pres">
      <dgm:prSet presAssocID="{D5287023-23D9-4B3B-A4C5-CDD31183D680}" presName="vert1" presStyleCnt="0"/>
      <dgm:spPr/>
    </dgm:pt>
    <dgm:pt modelId="{9B5EC0CB-92D4-3B43-8D08-9C3358544100}" type="pres">
      <dgm:prSet presAssocID="{980E7722-BE05-44FB-A325-E034DD8537BB}" presName="thickLine" presStyleLbl="alignNode1" presStyleIdx="3" presStyleCnt="8"/>
      <dgm:spPr/>
    </dgm:pt>
    <dgm:pt modelId="{691B35DA-FCA1-9543-B9B2-CB071822ECE7}" type="pres">
      <dgm:prSet presAssocID="{980E7722-BE05-44FB-A325-E034DD8537BB}" presName="horz1" presStyleCnt="0"/>
      <dgm:spPr/>
    </dgm:pt>
    <dgm:pt modelId="{4EE4B362-5C8F-8C40-9D6D-AB0C2E5987AE}" type="pres">
      <dgm:prSet presAssocID="{980E7722-BE05-44FB-A325-E034DD8537BB}" presName="tx1" presStyleLbl="revTx" presStyleIdx="3" presStyleCnt="8"/>
      <dgm:spPr/>
      <dgm:t>
        <a:bodyPr/>
        <a:lstStyle/>
        <a:p>
          <a:endParaRPr lang="de-DE"/>
        </a:p>
      </dgm:t>
    </dgm:pt>
    <dgm:pt modelId="{BFB26AC8-CBEA-A14A-A98D-73B80212FA31}" type="pres">
      <dgm:prSet presAssocID="{980E7722-BE05-44FB-A325-E034DD8537BB}" presName="vert1" presStyleCnt="0"/>
      <dgm:spPr/>
    </dgm:pt>
    <dgm:pt modelId="{8E10A72C-23BA-264B-8FE8-6B3A9DA64CFD}" type="pres">
      <dgm:prSet presAssocID="{A8B13586-6D62-4170-A2DA-2202543416C8}" presName="thickLine" presStyleLbl="alignNode1" presStyleIdx="4" presStyleCnt="8"/>
      <dgm:spPr/>
    </dgm:pt>
    <dgm:pt modelId="{14701BBA-566F-3A46-A04D-F3338485AE68}" type="pres">
      <dgm:prSet presAssocID="{A8B13586-6D62-4170-A2DA-2202543416C8}" presName="horz1" presStyleCnt="0"/>
      <dgm:spPr/>
    </dgm:pt>
    <dgm:pt modelId="{24F8E422-1EB3-DD49-BDB2-8F2F09E5C954}" type="pres">
      <dgm:prSet presAssocID="{A8B13586-6D62-4170-A2DA-2202543416C8}" presName="tx1" presStyleLbl="revTx" presStyleIdx="4" presStyleCnt="8"/>
      <dgm:spPr/>
      <dgm:t>
        <a:bodyPr/>
        <a:lstStyle/>
        <a:p>
          <a:endParaRPr lang="de-DE"/>
        </a:p>
      </dgm:t>
    </dgm:pt>
    <dgm:pt modelId="{17E4AC4C-00C8-C94B-A07A-2B554AFB1453}" type="pres">
      <dgm:prSet presAssocID="{A8B13586-6D62-4170-A2DA-2202543416C8}" presName="vert1" presStyleCnt="0"/>
      <dgm:spPr/>
    </dgm:pt>
    <dgm:pt modelId="{D500F821-D5FF-1C48-B915-22611113E567}" type="pres">
      <dgm:prSet presAssocID="{353B3B7E-9C72-43CF-AC2D-0E41B90EFB97}" presName="thickLine" presStyleLbl="alignNode1" presStyleIdx="5" presStyleCnt="8"/>
      <dgm:spPr/>
    </dgm:pt>
    <dgm:pt modelId="{14560F1E-75A2-CE45-A639-60CA3674EB49}" type="pres">
      <dgm:prSet presAssocID="{353B3B7E-9C72-43CF-AC2D-0E41B90EFB97}" presName="horz1" presStyleCnt="0"/>
      <dgm:spPr/>
    </dgm:pt>
    <dgm:pt modelId="{0AA22E0E-9AC9-4D45-BD4B-2CC935437353}" type="pres">
      <dgm:prSet presAssocID="{353B3B7E-9C72-43CF-AC2D-0E41B90EFB97}" presName="tx1" presStyleLbl="revTx" presStyleIdx="5" presStyleCnt="8"/>
      <dgm:spPr/>
      <dgm:t>
        <a:bodyPr/>
        <a:lstStyle/>
        <a:p>
          <a:endParaRPr lang="de-DE"/>
        </a:p>
      </dgm:t>
    </dgm:pt>
    <dgm:pt modelId="{C58E49E7-011B-F94B-880C-930762F6547E}" type="pres">
      <dgm:prSet presAssocID="{353B3B7E-9C72-43CF-AC2D-0E41B90EFB97}" presName="vert1" presStyleCnt="0"/>
      <dgm:spPr/>
    </dgm:pt>
    <dgm:pt modelId="{EDFF4B3A-528B-354C-888D-C4253518E87F}" type="pres">
      <dgm:prSet presAssocID="{5392899C-2854-4081-9560-42B50D85BB1E}" presName="thickLine" presStyleLbl="alignNode1" presStyleIdx="6" presStyleCnt="8"/>
      <dgm:spPr/>
    </dgm:pt>
    <dgm:pt modelId="{01FE25C7-D3D6-7149-A1CB-D5D5B5B1EA9E}" type="pres">
      <dgm:prSet presAssocID="{5392899C-2854-4081-9560-42B50D85BB1E}" presName="horz1" presStyleCnt="0"/>
      <dgm:spPr/>
    </dgm:pt>
    <dgm:pt modelId="{CF64F0E0-8FAC-2D40-B166-302A85D97CD1}" type="pres">
      <dgm:prSet presAssocID="{5392899C-2854-4081-9560-42B50D85BB1E}" presName="tx1" presStyleLbl="revTx" presStyleIdx="6" presStyleCnt="8"/>
      <dgm:spPr/>
      <dgm:t>
        <a:bodyPr/>
        <a:lstStyle/>
        <a:p>
          <a:endParaRPr lang="de-DE"/>
        </a:p>
      </dgm:t>
    </dgm:pt>
    <dgm:pt modelId="{B29F39B1-DEC3-2D42-AF1B-4E867658748A}" type="pres">
      <dgm:prSet presAssocID="{5392899C-2854-4081-9560-42B50D85BB1E}" presName="vert1" presStyleCnt="0"/>
      <dgm:spPr/>
    </dgm:pt>
    <dgm:pt modelId="{94087120-6B76-B242-823A-FB5AC2667ADD}" type="pres">
      <dgm:prSet presAssocID="{7CFC5654-70D4-4961-A0FB-DF8E2713C3E6}" presName="thickLine" presStyleLbl="alignNode1" presStyleIdx="7" presStyleCnt="8"/>
      <dgm:spPr/>
    </dgm:pt>
    <dgm:pt modelId="{74157F38-A4C9-464F-ACBB-BB515D3DBDAD}" type="pres">
      <dgm:prSet presAssocID="{7CFC5654-70D4-4961-A0FB-DF8E2713C3E6}" presName="horz1" presStyleCnt="0"/>
      <dgm:spPr/>
    </dgm:pt>
    <dgm:pt modelId="{8637B3B5-5223-BA45-AE44-EA62A3F3EF57}" type="pres">
      <dgm:prSet presAssocID="{7CFC5654-70D4-4961-A0FB-DF8E2713C3E6}" presName="tx1" presStyleLbl="revTx" presStyleIdx="7" presStyleCnt="8"/>
      <dgm:spPr/>
      <dgm:t>
        <a:bodyPr/>
        <a:lstStyle/>
        <a:p>
          <a:endParaRPr lang="de-DE"/>
        </a:p>
      </dgm:t>
    </dgm:pt>
    <dgm:pt modelId="{350DEFE2-7EC5-3943-9CFD-2E016193685D}" type="pres">
      <dgm:prSet presAssocID="{7CFC5654-70D4-4961-A0FB-DF8E2713C3E6}" presName="vert1" presStyleCnt="0"/>
      <dgm:spPr/>
    </dgm:pt>
  </dgm:ptLst>
  <dgm:cxnLst>
    <dgm:cxn modelId="{54C10756-BEBE-4A4C-9C44-B33603A60D34}" type="presOf" srcId="{7C217743-A34F-48E9-8B80-726018A3E0AB}" destId="{5F19FB8F-31ED-CE41-9B01-62D20335EE1F}" srcOrd="0" destOrd="0" presId="urn:microsoft.com/office/officeart/2008/layout/LinedList"/>
    <dgm:cxn modelId="{EFE28A86-3EEB-4A13-AE94-24A6530CD4BE}" srcId="{708515B4-3F61-4013-B44B-6402ACA3F9B9}" destId="{7C217743-A34F-48E9-8B80-726018A3E0AB}" srcOrd="1" destOrd="0" parTransId="{5C026B21-350D-41BD-B974-003CF4023823}" sibTransId="{314A1E05-E609-4762-9D03-C2AFA019AD08}"/>
    <dgm:cxn modelId="{BFCA1C7E-33D5-4E49-831A-EAE146FCF96E}" srcId="{708515B4-3F61-4013-B44B-6402ACA3F9B9}" destId="{D4F3C472-8EE5-46D9-9C77-2E319A12B4D9}" srcOrd="0" destOrd="0" parTransId="{C55FDC43-F2C8-4E57-B3BD-3A5C8E5EEC38}" sibTransId="{75EC41EA-32D1-4F2F-B1D9-0FBC035F2F5A}"/>
    <dgm:cxn modelId="{1BCE4D8F-5027-1E47-A73F-6666392C72C7}" type="presOf" srcId="{7CFC5654-70D4-4961-A0FB-DF8E2713C3E6}" destId="{8637B3B5-5223-BA45-AE44-EA62A3F3EF57}" srcOrd="0" destOrd="0" presId="urn:microsoft.com/office/officeart/2008/layout/LinedList"/>
    <dgm:cxn modelId="{5712B1AD-79CF-8241-8835-94E6E3F2CF83}" type="presOf" srcId="{D4F3C472-8EE5-46D9-9C77-2E319A12B4D9}" destId="{39889373-0B20-6341-AF03-F6B5446C7385}" srcOrd="0" destOrd="0" presId="urn:microsoft.com/office/officeart/2008/layout/LinedList"/>
    <dgm:cxn modelId="{B521DCD6-96F1-3C4E-9676-43F318B6C1D6}" type="presOf" srcId="{980E7722-BE05-44FB-A325-E034DD8537BB}" destId="{4EE4B362-5C8F-8C40-9D6D-AB0C2E5987AE}" srcOrd="0" destOrd="0" presId="urn:microsoft.com/office/officeart/2008/layout/LinedList"/>
    <dgm:cxn modelId="{9A274D6C-557B-4DA7-B37A-D3B567CAE1FA}" srcId="{708515B4-3F61-4013-B44B-6402ACA3F9B9}" destId="{7CFC5654-70D4-4961-A0FB-DF8E2713C3E6}" srcOrd="7" destOrd="0" parTransId="{0F8AF5B9-39C0-4D1F-8F52-25FBE0EA4E5F}" sibTransId="{C8A79D45-3D60-473E-8AC9-CEB7EDD2F898}"/>
    <dgm:cxn modelId="{62FDC02A-244D-584B-93A3-FF8D679EB0FC}" type="presOf" srcId="{5392899C-2854-4081-9560-42B50D85BB1E}" destId="{CF64F0E0-8FAC-2D40-B166-302A85D97CD1}" srcOrd="0" destOrd="0" presId="urn:microsoft.com/office/officeart/2008/layout/LinedList"/>
    <dgm:cxn modelId="{FEF8DA76-8E7D-467F-A2EB-BFE1C0026EC3}" srcId="{708515B4-3F61-4013-B44B-6402ACA3F9B9}" destId="{D5287023-23D9-4B3B-A4C5-CDD31183D680}" srcOrd="2" destOrd="0" parTransId="{FC8CC816-15D9-4F6A-AEA8-3DCB0FEDF0DD}" sibTransId="{D5F75BD4-24FC-4478-9B75-23210669672F}"/>
    <dgm:cxn modelId="{E5B06593-03D6-40BD-A0B6-760C3E9FAA17}" srcId="{708515B4-3F61-4013-B44B-6402ACA3F9B9}" destId="{353B3B7E-9C72-43CF-AC2D-0E41B90EFB97}" srcOrd="5" destOrd="0" parTransId="{92141FBF-86A3-45F2-9AA4-4DC9FB6DCBF6}" sibTransId="{2AC41460-CF42-4E9B-8D22-B031C48C4A26}"/>
    <dgm:cxn modelId="{7729B363-D7D3-7046-80F8-C02BEA253DEB}" type="presOf" srcId="{A8B13586-6D62-4170-A2DA-2202543416C8}" destId="{24F8E422-1EB3-DD49-BDB2-8F2F09E5C954}" srcOrd="0" destOrd="0" presId="urn:microsoft.com/office/officeart/2008/layout/LinedList"/>
    <dgm:cxn modelId="{50C9EDF5-D2C6-8C41-997E-7590D3DB1B13}" type="presOf" srcId="{708515B4-3F61-4013-B44B-6402ACA3F9B9}" destId="{20E375B2-4B80-2C4E-80F1-BC541AE71C90}" srcOrd="0" destOrd="0" presId="urn:microsoft.com/office/officeart/2008/layout/LinedList"/>
    <dgm:cxn modelId="{86EC1C67-37F9-CE40-AFE1-B0435944C0D9}" type="presOf" srcId="{353B3B7E-9C72-43CF-AC2D-0E41B90EFB97}" destId="{0AA22E0E-9AC9-4D45-BD4B-2CC935437353}" srcOrd="0" destOrd="0" presId="urn:microsoft.com/office/officeart/2008/layout/LinedList"/>
    <dgm:cxn modelId="{3579F09A-7571-534B-8226-BEA1D22104FA}" type="presOf" srcId="{D5287023-23D9-4B3B-A4C5-CDD31183D680}" destId="{397E749B-B409-E344-85B2-4C20EAA1802D}" srcOrd="0" destOrd="0" presId="urn:microsoft.com/office/officeart/2008/layout/LinedList"/>
    <dgm:cxn modelId="{5DE28FC9-1E18-4169-8C2A-E887E9A2834B}" srcId="{708515B4-3F61-4013-B44B-6402ACA3F9B9}" destId="{980E7722-BE05-44FB-A325-E034DD8537BB}" srcOrd="3" destOrd="0" parTransId="{532BEC9F-CA1B-48C5-9134-5A496B2DF6C2}" sibTransId="{CD02219B-C7AF-451D-8148-B47A8A6697EA}"/>
    <dgm:cxn modelId="{E174F34E-FB75-48B3-B281-204B60ABE4F6}" srcId="{708515B4-3F61-4013-B44B-6402ACA3F9B9}" destId="{5392899C-2854-4081-9560-42B50D85BB1E}" srcOrd="6" destOrd="0" parTransId="{A7321860-BFC6-4519-80FA-0D947FAA4F52}" sibTransId="{F8F49254-1B9C-4C06-8346-312F61DF8340}"/>
    <dgm:cxn modelId="{29EDF2CF-D16E-4E53-A24A-128972CD7B5E}" srcId="{708515B4-3F61-4013-B44B-6402ACA3F9B9}" destId="{A8B13586-6D62-4170-A2DA-2202543416C8}" srcOrd="4" destOrd="0" parTransId="{DC833C9C-8014-42BB-BC40-6E05355DF792}" sibTransId="{F138BDB8-BD33-4632-9B8F-726A10BD1C25}"/>
    <dgm:cxn modelId="{A8388986-6BEB-F140-8F07-FED65D54A67F}" type="presParOf" srcId="{20E375B2-4B80-2C4E-80F1-BC541AE71C90}" destId="{862C7FFE-44F1-DF4D-A192-C85F62B1859C}" srcOrd="0" destOrd="0" presId="urn:microsoft.com/office/officeart/2008/layout/LinedList"/>
    <dgm:cxn modelId="{F313BC41-4309-4F41-B2A5-6F61BD9E35D1}" type="presParOf" srcId="{20E375B2-4B80-2C4E-80F1-BC541AE71C90}" destId="{A7238D4C-B2E9-E448-B109-5D7F7589E352}" srcOrd="1" destOrd="0" presId="urn:microsoft.com/office/officeart/2008/layout/LinedList"/>
    <dgm:cxn modelId="{15D6CE11-C1EA-EC4C-A8D0-0AAFC6499A2D}" type="presParOf" srcId="{A7238D4C-B2E9-E448-B109-5D7F7589E352}" destId="{39889373-0B20-6341-AF03-F6B5446C7385}" srcOrd="0" destOrd="0" presId="urn:microsoft.com/office/officeart/2008/layout/LinedList"/>
    <dgm:cxn modelId="{7BE12A1F-AB9E-CC45-9D05-D16B0E9DED27}" type="presParOf" srcId="{A7238D4C-B2E9-E448-B109-5D7F7589E352}" destId="{04EE1B1D-2150-CD4E-B7FD-75CB2FC08CBB}" srcOrd="1" destOrd="0" presId="urn:microsoft.com/office/officeart/2008/layout/LinedList"/>
    <dgm:cxn modelId="{8E1E23F5-D70B-4249-88AC-C7D68A4405D8}" type="presParOf" srcId="{20E375B2-4B80-2C4E-80F1-BC541AE71C90}" destId="{36CD5E54-44C9-254A-AF45-BD4DAF6346DC}" srcOrd="2" destOrd="0" presId="urn:microsoft.com/office/officeart/2008/layout/LinedList"/>
    <dgm:cxn modelId="{71F8B6CF-4D58-E64F-8CB3-6DAC0AD971B3}" type="presParOf" srcId="{20E375B2-4B80-2C4E-80F1-BC541AE71C90}" destId="{2E52DA64-3CAC-674F-93B9-A0E8D94DAB34}" srcOrd="3" destOrd="0" presId="urn:microsoft.com/office/officeart/2008/layout/LinedList"/>
    <dgm:cxn modelId="{7121DD18-4CC4-274A-87BA-AFC682A48801}" type="presParOf" srcId="{2E52DA64-3CAC-674F-93B9-A0E8D94DAB34}" destId="{5F19FB8F-31ED-CE41-9B01-62D20335EE1F}" srcOrd="0" destOrd="0" presId="urn:microsoft.com/office/officeart/2008/layout/LinedList"/>
    <dgm:cxn modelId="{9715E96D-B770-8842-8730-15639FD28873}" type="presParOf" srcId="{2E52DA64-3CAC-674F-93B9-A0E8D94DAB34}" destId="{73FADEB6-2E4F-8142-8D38-E21B401607EB}" srcOrd="1" destOrd="0" presId="urn:microsoft.com/office/officeart/2008/layout/LinedList"/>
    <dgm:cxn modelId="{389F1854-4C4B-D046-81CD-B35AA7E79CA4}" type="presParOf" srcId="{20E375B2-4B80-2C4E-80F1-BC541AE71C90}" destId="{BCACAB2D-3507-4E4C-915A-B9164DB3E2C6}" srcOrd="4" destOrd="0" presId="urn:microsoft.com/office/officeart/2008/layout/LinedList"/>
    <dgm:cxn modelId="{21B31607-29EC-3542-803A-65691FDDDA7F}" type="presParOf" srcId="{20E375B2-4B80-2C4E-80F1-BC541AE71C90}" destId="{08EC0EA2-4F18-C84B-B57C-1D8C4FEA8AB5}" srcOrd="5" destOrd="0" presId="urn:microsoft.com/office/officeart/2008/layout/LinedList"/>
    <dgm:cxn modelId="{4C5E879F-575F-774E-B6B1-9B42F8C0EB63}" type="presParOf" srcId="{08EC0EA2-4F18-C84B-B57C-1D8C4FEA8AB5}" destId="{397E749B-B409-E344-85B2-4C20EAA1802D}" srcOrd="0" destOrd="0" presId="urn:microsoft.com/office/officeart/2008/layout/LinedList"/>
    <dgm:cxn modelId="{C50449CB-AB1D-5442-A1E6-1D86FE240B57}" type="presParOf" srcId="{08EC0EA2-4F18-C84B-B57C-1D8C4FEA8AB5}" destId="{CE282B34-46C2-4A40-823E-136F8BD5F578}" srcOrd="1" destOrd="0" presId="urn:microsoft.com/office/officeart/2008/layout/LinedList"/>
    <dgm:cxn modelId="{1AF3859D-8D44-FE44-991F-06299F598220}" type="presParOf" srcId="{20E375B2-4B80-2C4E-80F1-BC541AE71C90}" destId="{9B5EC0CB-92D4-3B43-8D08-9C3358544100}" srcOrd="6" destOrd="0" presId="urn:microsoft.com/office/officeart/2008/layout/LinedList"/>
    <dgm:cxn modelId="{097AA564-A765-624D-B69A-156302FBF8B0}" type="presParOf" srcId="{20E375B2-4B80-2C4E-80F1-BC541AE71C90}" destId="{691B35DA-FCA1-9543-B9B2-CB071822ECE7}" srcOrd="7" destOrd="0" presId="urn:microsoft.com/office/officeart/2008/layout/LinedList"/>
    <dgm:cxn modelId="{41AA5E94-25E3-D542-A872-D7A235039F45}" type="presParOf" srcId="{691B35DA-FCA1-9543-B9B2-CB071822ECE7}" destId="{4EE4B362-5C8F-8C40-9D6D-AB0C2E5987AE}" srcOrd="0" destOrd="0" presId="urn:microsoft.com/office/officeart/2008/layout/LinedList"/>
    <dgm:cxn modelId="{6C9484CF-0262-064B-9461-A87504AFACC2}" type="presParOf" srcId="{691B35DA-FCA1-9543-B9B2-CB071822ECE7}" destId="{BFB26AC8-CBEA-A14A-A98D-73B80212FA31}" srcOrd="1" destOrd="0" presId="urn:microsoft.com/office/officeart/2008/layout/LinedList"/>
    <dgm:cxn modelId="{78693AD6-BC85-E24A-B7D2-D5FEE6CF9720}" type="presParOf" srcId="{20E375B2-4B80-2C4E-80F1-BC541AE71C90}" destId="{8E10A72C-23BA-264B-8FE8-6B3A9DA64CFD}" srcOrd="8" destOrd="0" presId="urn:microsoft.com/office/officeart/2008/layout/LinedList"/>
    <dgm:cxn modelId="{EAF92244-09D3-8043-8E8D-C350385A61F4}" type="presParOf" srcId="{20E375B2-4B80-2C4E-80F1-BC541AE71C90}" destId="{14701BBA-566F-3A46-A04D-F3338485AE68}" srcOrd="9" destOrd="0" presId="urn:microsoft.com/office/officeart/2008/layout/LinedList"/>
    <dgm:cxn modelId="{CA23B86C-8C55-7F4E-9532-0B2DA3A86276}" type="presParOf" srcId="{14701BBA-566F-3A46-A04D-F3338485AE68}" destId="{24F8E422-1EB3-DD49-BDB2-8F2F09E5C954}" srcOrd="0" destOrd="0" presId="urn:microsoft.com/office/officeart/2008/layout/LinedList"/>
    <dgm:cxn modelId="{37CAC97F-2C36-8C45-8A7D-794D92F27A86}" type="presParOf" srcId="{14701BBA-566F-3A46-A04D-F3338485AE68}" destId="{17E4AC4C-00C8-C94B-A07A-2B554AFB1453}" srcOrd="1" destOrd="0" presId="urn:microsoft.com/office/officeart/2008/layout/LinedList"/>
    <dgm:cxn modelId="{884F475D-293A-5B46-8BF4-4F523E59E710}" type="presParOf" srcId="{20E375B2-4B80-2C4E-80F1-BC541AE71C90}" destId="{D500F821-D5FF-1C48-B915-22611113E567}" srcOrd="10" destOrd="0" presId="urn:microsoft.com/office/officeart/2008/layout/LinedList"/>
    <dgm:cxn modelId="{1AAE40F4-9565-0B44-9D69-EAD6328A3B9D}" type="presParOf" srcId="{20E375B2-4B80-2C4E-80F1-BC541AE71C90}" destId="{14560F1E-75A2-CE45-A639-60CA3674EB49}" srcOrd="11" destOrd="0" presId="urn:microsoft.com/office/officeart/2008/layout/LinedList"/>
    <dgm:cxn modelId="{596120A2-CD68-A94F-A9F0-99C90A9845B2}" type="presParOf" srcId="{14560F1E-75A2-CE45-A639-60CA3674EB49}" destId="{0AA22E0E-9AC9-4D45-BD4B-2CC935437353}" srcOrd="0" destOrd="0" presId="urn:microsoft.com/office/officeart/2008/layout/LinedList"/>
    <dgm:cxn modelId="{7F3548DE-D7F5-A744-9E5F-2CE782279929}" type="presParOf" srcId="{14560F1E-75A2-CE45-A639-60CA3674EB49}" destId="{C58E49E7-011B-F94B-880C-930762F6547E}" srcOrd="1" destOrd="0" presId="urn:microsoft.com/office/officeart/2008/layout/LinedList"/>
    <dgm:cxn modelId="{A509CD30-0089-D845-9AA0-A4C2D998156B}" type="presParOf" srcId="{20E375B2-4B80-2C4E-80F1-BC541AE71C90}" destId="{EDFF4B3A-528B-354C-888D-C4253518E87F}" srcOrd="12" destOrd="0" presId="urn:microsoft.com/office/officeart/2008/layout/LinedList"/>
    <dgm:cxn modelId="{07175F80-0129-8648-A678-08454485FCC3}" type="presParOf" srcId="{20E375B2-4B80-2C4E-80F1-BC541AE71C90}" destId="{01FE25C7-D3D6-7149-A1CB-D5D5B5B1EA9E}" srcOrd="13" destOrd="0" presId="urn:microsoft.com/office/officeart/2008/layout/LinedList"/>
    <dgm:cxn modelId="{60C882A8-9EF4-D848-8822-FBBFA0482F3E}" type="presParOf" srcId="{01FE25C7-D3D6-7149-A1CB-D5D5B5B1EA9E}" destId="{CF64F0E0-8FAC-2D40-B166-302A85D97CD1}" srcOrd="0" destOrd="0" presId="urn:microsoft.com/office/officeart/2008/layout/LinedList"/>
    <dgm:cxn modelId="{747D2827-CFBC-6C4B-8D42-9E7028452696}" type="presParOf" srcId="{01FE25C7-D3D6-7149-A1CB-D5D5B5B1EA9E}" destId="{B29F39B1-DEC3-2D42-AF1B-4E867658748A}" srcOrd="1" destOrd="0" presId="urn:microsoft.com/office/officeart/2008/layout/LinedList"/>
    <dgm:cxn modelId="{C853475C-B43D-2F43-9AF3-102B440B81AE}" type="presParOf" srcId="{20E375B2-4B80-2C4E-80F1-BC541AE71C90}" destId="{94087120-6B76-B242-823A-FB5AC2667ADD}" srcOrd="14" destOrd="0" presId="urn:microsoft.com/office/officeart/2008/layout/LinedList"/>
    <dgm:cxn modelId="{8EB17183-E688-114F-A1E1-46DAD53555B9}" type="presParOf" srcId="{20E375B2-4B80-2C4E-80F1-BC541AE71C90}" destId="{74157F38-A4C9-464F-ACBB-BB515D3DBDAD}" srcOrd="15" destOrd="0" presId="urn:microsoft.com/office/officeart/2008/layout/LinedList"/>
    <dgm:cxn modelId="{D12BE6AB-FF8F-8C44-B9BB-EED745939D30}" type="presParOf" srcId="{74157F38-A4C9-464F-ACBB-BB515D3DBDAD}" destId="{8637B3B5-5223-BA45-AE44-EA62A3F3EF57}" srcOrd="0" destOrd="0" presId="urn:microsoft.com/office/officeart/2008/layout/LinedList"/>
    <dgm:cxn modelId="{3B9C13AD-EACA-1744-A240-9ECAD86F78CC}" type="presParOf" srcId="{74157F38-A4C9-464F-ACBB-BB515D3DBDAD}" destId="{350DEFE2-7EC5-3943-9CFD-2E016193685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441D60-8EF6-467E-8A3D-0F27F3903714}"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A5FCA31D-5DA6-4CAB-A8B9-EC450B068677}">
      <dgm:prSet/>
      <dgm:spPr/>
      <dgm:t>
        <a:bodyPr/>
        <a:lstStyle/>
        <a:p>
          <a:r>
            <a:rPr lang="en-US"/>
            <a:t>(14) </a:t>
          </a:r>
          <a:r>
            <a:rPr lang="en-US" u="sng"/>
            <a:t>Pero </a:t>
          </a:r>
          <a:r>
            <a:rPr lang="en-US"/>
            <a:t>(Frajzyngier 1989: 104)</a:t>
          </a:r>
        </a:p>
      </dgm:t>
    </dgm:pt>
    <dgm:pt modelId="{F132FE45-9DEC-4F21-9D26-69196CEBED43}" type="parTrans" cxnId="{497ABA42-CCCA-428C-A757-16944B0BAD78}">
      <dgm:prSet/>
      <dgm:spPr/>
      <dgm:t>
        <a:bodyPr/>
        <a:lstStyle/>
        <a:p>
          <a:endParaRPr lang="en-US"/>
        </a:p>
      </dgm:t>
    </dgm:pt>
    <dgm:pt modelId="{646C3693-1B99-4837-AF31-64A97FC82662}" type="sibTrans" cxnId="{497ABA42-CCCA-428C-A757-16944B0BAD78}">
      <dgm:prSet/>
      <dgm:spPr/>
      <dgm:t>
        <a:bodyPr/>
        <a:lstStyle/>
        <a:p>
          <a:endParaRPr lang="en-US"/>
        </a:p>
      </dgm:t>
    </dgm:pt>
    <dgm:pt modelId="{3E285784-7252-4033-BB0E-B0FE86C99EA1}">
      <dgm:prSet/>
      <dgm:spPr/>
      <dgm:t>
        <a:bodyPr/>
        <a:lstStyle/>
        <a:p>
          <a:r>
            <a:rPr lang="en-US" i="1"/>
            <a:t>nì-íkka 	có 	mín(a)</a:t>
          </a:r>
          <a:endParaRPr lang="en-US"/>
        </a:p>
      </dgm:t>
    </dgm:pt>
    <dgm:pt modelId="{9F43F8D9-A2D8-41E8-B8B9-783ECC5E9E4D}" type="parTrans" cxnId="{281B5C11-1149-49CB-8093-460F172EC47D}">
      <dgm:prSet/>
      <dgm:spPr/>
      <dgm:t>
        <a:bodyPr/>
        <a:lstStyle/>
        <a:p>
          <a:endParaRPr lang="en-US"/>
        </a:p>
      </dgm:t>
    </dgm:pt>
    <dgm:pt modelId="{13C92720-8D60-48EB-B5FE-3CAB76000823}" type="sibTrans" cxnId="{281B5C11-1149-49CB-8093-460F172EC47D}">
      <dgm:prSet/>
      <dgm:spPr/>
      <dgm:t>
        <a:bodyPr/>
        <a:lstStyle/>
        <a:p>
          <a:endParaRPr lang="en-US"/>
        </a:p>
      </dgm:t>
    </dgm:pt>
    <dgm:pt modelId="{11DD1223-C60A-4E51-B680-8283629B6830}">
      <dgm:prSet/>
      <dgm:spPr/>
      <dgm:t>
        <a:bodyPr/>
        <a:lstStyle/>
        <a:p>
          <a:r>
            <a:rPr lang="en-US"/>
            <a:t>1-PROG 	drink 	beer</a:t>
          </a:r>
        </a:p>
      </dgm:t>
    </dgm:pt>
    <dgm:pt modelId="{FB186219-F3B3-44E5-9064-23464A12B8E1}" type="parTrans" cxnId="{425FDAEE-F2BC-40D4-9549-4DFEC58FE5CF}">
      <dgm:prSet/>
      <dgm:spPr/>
      <dgm:t>
        <a:bodyPr/>
        <a:lstStyle/>
        <a:p>
          <a:endParaRPr lang="en-US"/>
        </a:p>
      </dgm:t>
    </dgm:pt>
    <dgm:pt modelId="{CF0C0A45-452E-4939-BE1B-0D8BB472BA4D}" type="sibTrans" cxnId="{425FDAEE-F2BC-40D4-9549-4DFEC58FE5CF}">
      <dgm:prSet/>
      <dgm:spPr/>
      <dgm:t>
        <a:bodyPr/>
        <a:lstStyle/>
        <a:p>
          <a:endParaRPr lang="en-US"/>
        </a:p>
      </dgm:t>
    </dgm:pt>
    <dgm:pt modelId="{0374FADB-C767-4FE6-B852-9750345A65AA}">
      <dgm:prSet/>
      <dgm:spPr/>
      <dgm:t>
        <a:bodyPr/>
        <a:lstStyle/>
        <a:p>
          <a:r>
            <a:rPr lang="en-US"/>
            <a:t>‘I am drinking beer’</a:t>
          </a:r>
        </a:p>
      </dgm:t>
    </dgm:pt>
    <dgm:pt modelId="{490F577A-F079-44F1-98A2-94EECF3DD4A1}" type="parTrans" cxnId="{9522AF74-DCCB-4C87-93CA-26804972D69B}">
      <dgm:prSet/>
      <dgm:spPr/>
      <dgm:t>
        <a:bodyPr/>
        <a:lstStyle/>
        <a:p>
          <a:endParaRPr lang="en-US"/>
        </a:p>
      </dgm:t>
    </dgm:pt>
    <dgm:pt modelId="{F61AC6D5-1260-451E-8FBB-6757B6BA425E}" type="sibTrans" cxnId="{9522AF74-DCCB-4C87-93CA-26804972D69B}">
      <dgm:prSet/>
      <dgm:spPr/>
      <dgm:t>
        <a:bodyPr/>
        <a:lstStyle/>
        <a:p>
          <a:endParaRPr lang="en-US"/>
        </a:p>
      </dgm:t>
    </dgm:pt>
    <dgm:pt modelId="{44194D08-A243-474F-A688-183345C62019}">
      <dgm:prSet/>
      <dgm:spPr/>
      <dgm:t>
        <a:bodyPr/>
        <a:lstStyle/>
        <a:p>
          <a:r>
            <a:rPr lang="en-US"/>
            <a:t>(15) </a:t>
          </a:r>
          <a:r>
            <a:rPr lang="en-US" u="sng"/>
            <a:t>Mpade </a:t>
          </a:r>
          <a:r>
            <a:rPr lang="en-US"/>
            <a:t>(Mahamat 2005: 91)</a:t>
          </a:r>
        </a:p>
      </dgm:t>
    </dgm:pt>
    <dgm:pt modelId="{D2C3AE5A-92F9-469C-B91A-273387A9B59D}" type="parTrans" cxnId="{AA817ED8-FBF7-4129-849A-93502A469D0D}">
      <dgm:prSet/>
      <dgm:spPr/>
      <dgm:t>
        <a:bodyPr/>
        <a:lstStyle/>
        <a:p>
          <a:endParaRPr lang="en-US"/>
        </a:p>
      </dgm:t>
    </dgm:pt>
    <dgm:pt modelId="{EDA06B09-DCE9-436C-AED4-FE26BBC2EDA5}" type="sibTrans" cxnId="{AA817ED8-FBF7-4129-849A-93502A469D0D}">
      <dgm:prSet/>
      <dgm:spPr/>
      <dgm:t>
        <a:bodyPr/>
        <a:lstStyle/>
        <a:p>
          <a:endParaRPr lang="en-US"/>
        </a:p>
      </dgm:t>
    </dgm:pt>
    <dgm:pt modelId="{9EA6DE0E-54F3-4A29-B4D0-EEA5F330847B}">
      <dgm:prSet/>
      <dgm:spPr/>
      <dgm:t>
        <a:bodyPr/>
        <a:lstStyle/>
        <a:p>
          <a:r>
            <a:rPr lang="en-US" i="1"/>
            <a:t>ndá-nè 		tò</a:t>
          </a:r>
          <a:endParaRPr lang="en-US"/>
        </a:p>
      </dgm:t>
    </dgm:pt>
    <dgm:pt modelId="{B68DED93-C0D1-48C2-ABFE-9424B337E864}" type="parTrans" cxnId="{5A9CBBF1-CE64-43CD-B2B3-182BBAF607F2}">
      <dgm:prSet/>
      <dgm:spPr/>
      <dgm:t>
        <a:bodyPr/>
        <a:lstStyle/>
        <a:p>
          <a:endParaRPr lang="en-US"/>
        </a:p>
      </dgm:t>
    </dgm:pt>
    <dgm:pt modelId="{BC65693E-78F5-453B-92F0-F2EA502140A5}" type="sibTrans" cxnId="{5A9CBBF1-CE64-43CD-B2B3-182BBAF607F2}">
      <dgm:prSet/>
      <dgm:spPr/>
      <dgm:t>
        <a:bodyPr/>
        <a:lstStyle/>
        <a:p>
          <a:endParaRPr lang="en-US"/>
        </a:p>
      </dgm:t>
    </dgm:pt>
    <dgm:pt modelId="{FCB70440-DF96-4DAB-95CC-61119299DEAE}">
      <dgm:prSet/>
      <dgm:spPr/>
      <dgm:t>
        <a:bodyPr/>
        <a:lstStyle/>
        <a:p>
          <a:r>
            <a:rPr lang="en-US"/>
            <a:t>PROG-1PL.EX 	return</a:t>
          </a:r>
        </a:p>
      </dgm:t>
    </dgm:pt>
    <dgm:pt modelId="{4B8ACB51-83F9-47CF-96E1-4CE5492EDFAD}" type="parTrans" cxnId="{5E417AFC-1B6F-4DD8-8761-4DB3E30A70B7}">
      <dgm:prSet/>
      <dgm:spPr/>
      <dgm:t>
        <a:bodyPr/>
        <a:lstStyle/>
        <a:p>
          <a:endParaRPr lang="en-US"/>
        </a:p>
      </dgm:t>
    </dgm:pt>
    <dgm:pt modelId="{182748FE-AE3B-4BBD-B4F2-4595BA45BCBC}" type="sibTrans" cxnId="{5E417AFC-1B6F-4DD8-8761-4DB3E30A70B7}">
      <dgm:prSet/>
      <dgm:spPr/>
      <dgm:t>
        <a:bodyPr/>
        <a:lstStyle/>
        <a:p>
          <a:endParaRPr lang="en-US"/>
        </a:p>
      </dgm:t>
    </dgm:pt>
    <dgm:pt modelId="{475EE099-5851-4AF2-8C53-5B7D0E3FEBE3}">
      <dgm:prSet/>
      <dgm:spPr/>
      <dgm:t>
        <a:bodyPr/>
        <a:lstStyle/>
        <a:p>
          <a:r>
            <a:rPr lang="en-US"/>
            <a:t>‘we are returning’</a:t>
          </a:r>
        </a:p>
      </dgm:t>
    </dgm:pt>
    <dgm:pt modelId="{70D25E09-2A10-40BE-801A-C270AFEEFF21}" type="parTrans" cxnId="{36D62831-B683-4E95-AE9E-FE79C5FF7C8B}">
      <dgm:prSet/>
      <dgm:spPr/>
      <dgm:t>
        <a:bodyPr/>
        <a:lstStyle/>
        <a:p>
          <a:endParaRPr lang="en-US"/>
        </a:p>
      </dgm:t>
    </dgm:pt>
    <dgm:pt modelId="{5C4202AB-AF09-4DDB-878B-47C91CA6B4AF}" type="sibTrans" cxnId="{36D62831-B683-4E95-AE9E-FE79C5FF7C8B}">
      <dgm:prSet/>
      <dgm:spPr/>
      <dgm:t>
        <a:bodyPr/>
        <a:lstStyle/>
        <a:p>
          <a:endParaRPr lang="en-US"/>
        </a:p>
      </dgm:t>
    </dgm:pt>
    <dgm:pt modelId="{81AD3CDD-D549-0847-90C5-20E5549DDF49}" type="pres">
      <dgm:prSet presAssocID="{4C441D60-8EF6-467E-8A3D-0F27F3903714}" presName="vert0" presStyleCnt="0">
        <dgm:presLayoutVars>
          <dgm:dir/>
          <dgm:animOne val="branch"/>
          <dgm:animLvl val="lvl"/>
        </dgm:presLayoutVars>
      </dgm:prSet>
      <dgm:spPr/>
      <dgm:t>
        <a:bodyPr/>
        <a:lstStyle/>
        <a:p>
          <a:endParaRPr lang="de-DE"/>
        </a:p>
      </dgm:t>
    </dgm:pt>
    <dgm:pt modelId="{EA5029CC-CF63-8D49-A681-BC3A7083E3A6}" type="pres">
      <dgm:prSet presAssocID="{A5FCA31D-5DA6-4CAB-A8B9-EC450B068677}" presName="thickLine" presStyleLbl="alignNode1" presStyleIdx="0" presStyleCnt="8"/>
      <dgm:spPr/>
    </dgm:pt>
    <dgm:pt modelId="{F8DF4625-9DA3-9B4A-91A1-CF51260F5BB7}" type="pres">
      <dgm:prSet presAssocID="{A5FCA31D-5DA6-4CAB-A8B9-EC450B068677}" presName="horz1" presStyleCnt="0"/>
      <dgm:spPr/>
    </dgm:pt>
    <dgm:pt modelId="{A4AA4E12-D983-574E-BE82-B929DD5BA801}" type="pres">
      <dgm:prSet presAssocID="{A5FCA31D-5DA6-4CAB-A8B9-EC450B068677}" presName="tx1" presStyleLbl="revTx" presStyleIdx="0" presStyleCnt="8"/>
      <dgm:spPr/>
      <dgm:t>
        <a:bodyPr/>
        <a:lstStyle/>
        <a:p>
          <a:endParaRPr lang="de-DE"/>
        </a:p>
      </dgm:t>
    </dgm:pt>
    <dgm:pt modelId="{3B0479C0-19E0-C343-AE0F-34EE7549B9D8}" type="pres">
      <dgm:prSet presAssocID="{A5FCA31D-5DA6-4CAB-A8B9-EC450B068677}" presName="vert1" presStyleCnt="0"/>
      <dgm:spPr/>
    </dgm:pt>
    <dgm:pt modelId="{D4FE47A5-A0FA-EC45-AEC5-D8DE56E299AC}" type="pres">
      <dgm:prSet presAssocID="{3E285784-7252-4033-BB0E-B0FE86C99EA1}" presName="thickLine" presStyleLbl="alignNode1" presStyleIdx="1" presStyleCnt="8"/>
      <dgm:spPr/>
    </dgm:pt>
    <dgm:pt modelId="{E37D2DCD-46E5-1A4F-8B83-B1D4C99AF8D1}" type="pres">
      <dgm:prSet presAssocID="{3E285784-7252-4033-BB0E-B0FE86C99EA1}" presName="horz1" presStyleCnt="0"/>
      <dgm:spPr/>
    </dgm:pt>
    <dgm:pt modelId="{46F1B2C8-4C90-CC40-9D19-502FC197E101}" type="pres">
      <dgm:prSet presAssocID="{3E285784-7252-4033-BB0E-B0FE86C99EA1}" presName="tx1" presStyleLbl="revTx" presStyleIdx="1" presStyleCnt="8"/>
      <dgm:spPr/>
      <dgm:t>
        <a:bodyPr/>
        <a:lstStyle/>
        <a:p>
          <a:endParaRPr lang="de-DE"/>
        </a:p>
      </dgm:t>
    </dgm:pt>
    <dgm:pt modelId="{CD590452-EDB7-324C-8186-824E280D7EB4}" type="pres">
      <dgm:prSet presAssocID="{3E285784-7252-4033-BB0E-B0FE86C99EA1}" presName="vert1" presStyleCnt="0"/>
      <dgm:spPr/>
    </dgm:pt>
    <dgm:pt modelId="{C75D552B-D37A-2845-8EC4-FC0E541B03B1}" type="pres">
      <dgm:prSet presAssocID="{11DD1223-C60A-4E51-B680-8283629B6830}" presName="thickLine" presStyleLbl="alignNode1" presStyleIdx="2" presStyleCnt="8"/>
      <dgm:spPr/>
    </dgm:pt>
    <dgm:pt modelId="{657A24D2-FC28-664A-88AA-512A3A036A74}" type="pres">
      <dgm:prSet presAssocID="{11DD1223-C60A-4E51-B680-8283629B6830}" presName="horz1" presStyleCnt="0"/>
      <dgm:spPr/>
    </dgm:pt>
    <dgm:pt modelId="{DEC73D75-5351-9344-A368-12ECEC983407}" type="pres">
      <dgm:prSet presAssocID="{11DD1223-C60A-4E51-B680-8283629B6830}" presName="tx1" presStyleLbl="revTx" presStyleIdx="2" presStyleCnt="8"/>
      <dgm:spPr/>
      <dgm:t>
        <a:bodyPr/>
        <a:lstStyle/>
        <a:p>
          <a:endParaRPr lang="de-DE"/>
        </a:p>
      </dgm:t>
    </dgm:pt>
    <dgm:pt modelId="{EA1AD634-84E0-5F4C-BD41-C0E431268D6A}" type="pres">
      <dgm:prSet presAssocID="{11DD1223-C60A-4E51-B680-8283629B6830}" presName="vert1" presStyleCnt="0"/>
      <dgm:spPr/>
    </dgm:pt>
    <dgm:pt modelId="{D2B59384-113D-E34C-B4FD-7AAC4493FA37}" type="pres">
      <dgm:prSet presAssocID="{0374FADB-C767-4FE6-B852-9750345A65AA}" presName="thickLine" presStyleLbl="alignNode1" presStyleIdx="3" presStyleCnt="8"/>
      <dgm:spPr/>
    </dgm:pt>
    <dgm:pt modelId="{4C9DDEFD-D857-764A-9B26-92805E9323A2}" type="pres">
      <dgm:prSet presAssocID="{0374FADB-C767-4FE6-B852-9750345A65AA}" presName="horz1" presStyleCnt="0"/>
      <dgm:spPr/>
    </dgm:pt>
    <dgm:pt modelId="{C6C65BE6-0CCE-E74D-A644-7DE1EB42553C}" type="pres">
      <dgm:prSet presAssocID="{0374FADB-C767-4FE6-B852-9750345A65AA}" presName="tx1" presStyleLbl="revTx" presStyleIdx="3" presStyleCnt="8"/>
      <dgm:spPr/>
      <dgm:t>
        <a:bodyPr/>
        <a:lstStyle/>
        <a:p>
          <a:endParaRPr lang="de-DE"/>
        </a:p>
      </dgm:t>
    </dgm:pt>
    <dgm:pt modelId="{37E72C9C-8571-A341-B074-1AB21AAF81B1}" type="pres">
      <dgm:prSet presAssocID="{0374FADB-C767-4FE6-B852-9750345A65AA}" presName="vert1" presStyleCnt="0"/>
      <dgm:spPr/>
    </dgm:pt>
    <dgm:pt modelId="{9B377100-E706-1441-AAA1-EC57AE92C334}" type="pres">
      <dgm:prSet presAssocID="{44194D08-A243-474F-A688-183345C62019}" presName="thickLine" presStyleLbl="alignNode1" presStyleIdx="4" presStyleCnt="8"/>
      <dgm:spPr/>
    </dgm:pt>
    <dgm:pt modelId="{D4B4EE8B-367C-B942-B276-ECB94F330565}" type="pres">
      <dgm:prSet presAssocID="{44194D08-A243-474F-A688-183345C62019}" presName="horz1" presStyleCnt="0"/>
      <dgm:spPr/>
    </dgm:pt>
    <dgm:pt modelId="{8AE91D31-BCDF-8E4E-824F-3F3C1728815D}" type="pres">
      <dgm:prSet presAssocID="{44194D08-A243-474F-A688-183345C62019}" presName="tx1" presStyleLbl="revTx" presStyleIdx="4" presStyleCnt="8"/>
      <dgm:spPr/>
      <dgm:t>
        <a:bodyPr/>
        <a:lstStyle/>
        <a:p>
          <a:endParaRPr lang="de-DE"/>
        </a:p>
      </dgm:t>
    </dgm:pt>
    <dgm:pt modelId="{9872849B-4895-2946-8D6F-F94C1E6753CD}" type="pres">
      <dgm:prSet presAssocID="{44194D08-A243-474F-A688-183345C62019}" presName="vert1" presStyleCnt="0"/>
      <dgm:spPr/>
    </dgm:pt>
    <dgm:pt modelId="{B40EC757-A0A8-334A-A574-E5476D750276}" type="pres">
      <dgm:prSet presAssocID="{9EA6DE0E-54F3-4A29-B4D0-EEA5F330847B}" presName="thickLine" presStyleLbl="alignNode1" presStyleIdx="5" presStyleCnt="8"/>
      <dgm:spPr/>
    </dgm:pt>
    <dgm:pt modelId="{E4A643A0-0D27-D244-8AC8-AAF3E4EFD2C0}" type="pres">
      <dgm:prSet presAssocID="{9EA6DE0E-54F3-4A29-B4D0-EEA5F330847B}" presName="horz1" presStyleCnt="0"/>
      <dgm:spPr/>
    </dgm:pt>
    <dgm:pt modelId="{91418901-BA0D-7146-8AC6-7BBEB9A57C3F}" type="pres">
      <dgm:prSet presAssocID="{9EA6DE0E-54F3-4A29-B4D0-EEA5F330847B}" presName="tx1" presStyleLbl="revTx" presStyleIdx="5" presStyleCnt="8"/>
      <dgm:spPr/>
      <dgm:t>
        <a:bodyPr/>
        <a:lstStyle/>
        <a:p>
          <a:endParaRPr lang="de-DE"/>
        </a:p>
      </dgm:t>
    </dgm:pt>
    <dgm:pt modelId="{CF12E3C8-3372-A54A-B2AB-2C15E6A32B93}" type="pres">
      <dgm:prSet presAssocID="{9EA6DE0E-54F3-4A29-B4D0-EEA5F330847B}" presName="vert1" presStyleCnt="0"/>
      <dgm:spPr/>
    </dgm:pt>
    <dgm:pt modelId="{D62DF73E-C4F6-444A-911F-8AC1C8278B1F}" type="pres">
      <dgm:prSet presAssocID="{FCB70440-DF96-4DAB-95CC-61119299DEAE}" presName="thickLine" presStyleLbl="alignNode1" presStyleIdx="6" presStyleCnt="8"/>
      <dgm:spPr/>
    </dgm:pt>
    <dgm:pt modelId="{7BCF0CEE-19F3-CE4C-9E76-DB67D2F58C48}" type="pres">
      <dgm:prSet presAssocID="{FCB70440-DF96-4DAB-95CC-61119299DEAE}" presName="horz1" presStyleCnt="0"/>
      <dgm:spPr/>
    </dgm:pt>
    <dgm:pt modelId="{D882E510-CB2D-5C40-AEFF-EF919FA13092}" type="pres">
      <dgm:prSet presAssocID="{FCB70440-DF96-4DAB-95CC-61119299DEAE}" presName="tx1" presStyleLbl="revTx" presStyleIdx="6" presStyleCnt="8"/>
      <dgm:spPr/>
      <dgm:t>
        <a:bodyPr/>
        <a:lstStyle/>
        <a:p>
          <a:endParaRPr lang="de-DE"/>
        </a:p>
      </dgm:t>
    </dgm:pt>
    <dgm:pt modelId="{BBF832CE-EA51-084D-9908-AD9F60462071}" type="pres">
      <dgm:prSet presAssocID="{FCB70440-DF96-4DAB-95CC-61119299DEAE}" presName="vert1" presStyleCnt="0"/>
      <dgm:spPr/>
    </dgm:pt>
    <dgm:pt modelId="{2D1F24FF-87C6-E34D-B854-64D0A1DCEB2D}" type="pres">
      <dgm:prSet presAssocID="{475EE099-5851-4AF2-8C53-5B7D0E3FEBE3}" presName="thickLine" presStyleLbl="alignNode1" presStyleIdx="7" presStyleCnt="8"/>
      <dgm:spPr/>
    </dgm:pt>
    <dgm:pt modelId="{032FD202-6A4D-CA47-95F9-745E94768A33}" type="pres">
      <dgm:prSet presAssocID="{475EE099-5851-4AF2-8C53-5B7D0E3FEBE3}" presName="horz1" presStyleCnt="0"/>
      <dgm:spPr/>
    </dgm:pt>
    <dgm:pt modelId="{8FE1D594-BBF5-0C4C-8EAE-4C929A34D246}" type="pres">
      <dgm:prSet presAssocID="{475EE099-5851-4AF2-8C53-5B7D0E3FEBE3}" presName="tx1" presStyleLbl="revTx" presStyleIdx="7" presStyleCnt="8"/>
      <dgm:spPr/>
      <dgm:t>
        <a:bodyPr/>
        <a:lstStyle/>
        <a:p>
          <a:endParaRPr lang="de-DE"/>
        </a:p>
      </dgm:t>
    </dgm:pt>
    <dgm:pt modelId="{41D99A6E-6BD6-2948-ACDF-6A0B00579EF9}" type="pres">
      <dgm:prSet presAssocID="{475EE099-5851-4AF2-8C53-5B7D0E3FEBE3}" presName="vert1" presStyleCnt="0"/>
      <dgm:spPr/>
    </dgm:pt>
  </dgm:ptLst>
  <dgm:cxnLst>
    <dgm:cxn modelId="{14F38A3C-ADB3-7B47-B36A-01A71DBD1568}" type="presOf" srcId="{3E285784-7252-4033-BB0E-B0FE86C99EA1}" destId="{46F1B2C8-4C90-CC40-9D19-502FC197E101}" srcOrd="0" destOrd="0" presId="urn:microsoft.com/office/officeart/2008/layout/LinedList"/>
    <dgm:cxn modelId="{36D62831-B683-4E95-AE9E-FE79C5FF7C8B}" srcId="{4C441D60-8EF6-467E-8A3D-0F27F3903714}" destId="{475EE099-5851-4AF2-8C53-5B7D0E3FEBE3}" srcOrd="7" destOrd="0" parTransId="{70D25E09-2A10-40BE-801A-C270AFEEFF21}" sibTransId="{5C4202AB-AF09-4DDB-878B-47C91CA6B4AF}"/>
    <dgm:cxn modelId="{17518A15-435A-5342-8E89-EA9B5348C0FC}" type="presOf" srcId="{475EE099-5851-4AF2-8C53-5B7D0E3FEBE3}" destId="{8FE1D594-BBF5-0C4C-8EAE-4C929A34D246}" srcOrd="0" destOrd="0" presId="urn:microsoft.com/office/officeart/2008/layout/LinedList"/>
    <dgm:cxn modelId="{B0C9B50E-05AC-EB41-9806-12E256D16A55}" type="presOf" srcId="{9EA6DE0E-54F3-4A29-B4D0-EEA5F330847B}" destId="{91418901-BA0D-7146-8AC6-7BBEB9A57C3F}" srcOrd="0" destOrd="0" presId="urn:microsoft.com/office/officeart/2008/layout/LinedList"/>
    <dgm:cxn modelId="{4DEC7AF0-8B8C-7847-A300-B73B0F7DF88B}" type="presOf" srcId="{4C441D60-8EF6-467E-8A3D-0F27F3903714}" destId="{81AD3CDD-D549-0847-90C5-20E5549DDF49}" srcOrd="0" destOrd="0" presId="urn:microsoft.com/office/officeart/2008/layout/LinedList"/>
    <dgm:cxn modelId="{425FDAEE-F2BC-40D4-9549-4DFEC58FE5CF}" srcId="{4C441D60-8EF6-467E-8A3D-0F27F3903714}" destId="{11DD1223-C60A-4E51-B680-8283629B6830}" srcOrd="2" destOrd="0" parTransId="{FB186219-F3B3-44E5-9064-23464A12B8E1}" sibTransId="{CF0C0A45-452E-4939-BE1B-0D8BB472BA4D}"/>
    <dgm:cxn modelId="{497ABA42-CCCA-428C-A757-16944B0BAD78}" srcId="{4C441D60-8EF6-467E-8A3D-0F27F3903714}" destId="{A5FCA31D-5DA6-4CAB-A8B9-EC450B068677}" srcOrd="0" destOrd="0" parTransId="{F132FE45-9DEC-4F21-9D26-69196CEBED43}" sibTransId="{646C3693-1B99-4837-AF31-64A97FC82662}"/>
    <dgm:cxn modelId="{168768C7-A1DC-C242-BFC1-FE1F205A4AAF}" type="presOf" srcId="{0374FADB-C767-4FE6-B852-9750345A65AA}" destId="{C6C65BE6-0CCE-E74D-A644-7DE1EB42553C}" srcOrd="0" destOrd="0" presId="urn:microsoft.com/office/officeart/2008/layout/LinedList"/>
    <dgm:cxn modelId="{2F65758D-C59F-2B4E-995E-68545AE714C3}" type="presOf" srcId="{44194D08-A243-474F-A688-183345C62019}" destId="{8AE91D31-BCDF-8E4E-824F-3F3C1728815D}" srcOrd="0" destOrd="0" presId="urn:microsoft.com/office/officeart/2008/layout/LinedList"/>
    <dgm:cxn modelId="{EB5A3EA3-FAD2-1B41-91D6-056FC9704D84}" type="presOf" srcId="{A5FCA31D-5DA6-4CAB-A8B9-EC450B068677}" destId="{A4AA4E12-D983-574E-BE82-B929DD5BA801}" srcOrd="0" destOrd="0" presId="urn:microsoft.com/office/officeart/2008/layout/LinedList"/>
    <dgm:cxn modelId="{AA817ED8-FBF7-4129-849A-93502A469D0D}" srcId="{4C441D60-8EF6-467E-8A3D-0F27F3903714}" destId="{44194D08-A243-474F-A688-183345C62019}" srcOrd="4" destOrd="0" parTransId="{D2C3AE5A-92F9-469C-B91A-273387A9B59D}" sibTransId="{EDA06B09-DCE9-436C-AED4-FE26BBC2EDA5}"/>
    <dgm:cxn modelId="{5A9CBBF1-CE64-43CD-B2B3-182BBAF607F2}" srcId="{4C441D60-8EF6-467E-8A3D-0F27F3903714}" destId="{9EA6DE0E-54F3-4A29-B4D0-EEA5F330847B}" srcOrd="5" destOrd="0" parTransId="{B68DED93-C0D1-48C2-ABFE-9424B337E864}" sibTransId="{BC65693E-78F5-453B-92F0-F2EA502140A5}"/>
    <dgm:cxn modelId="{9522AF74-DCCB-4C87-93CA-26804972D69B}" srcId="{4C441D60-8EF6-467E-8A3D-0F27F3903714}" destId="{0374FADB-C767-4FE6-B852-9750345A65AA}" srcOrd="3" destOrd="0" parTransId="{490F577A-F079-44F1-98A2-94EECF3DD4A1}" sibTransId="{F61AC6D5-1260-451E-8FBB-6757B6BA425E}"/>
    <dgm:cxn modelId="{281B5C11-1149-49CB-8093-460F172EC47D}" srcId="{4C441D60-8EF6-467E-8A3D-0F27F3903714}" destId="{3E285784-7252-4033-BB0E-B0FE86C99EA1}" srcOrd="1" destOrd="0" parTransId="{9F43F8D9-A2D8-41E8-B8B9-783ECC5E9E4D}" sibTransId="{13C92720-8D60-48EB-B5FE-3CAB76000823}"/>
    <dgm:cxn modelId="{9327FC29-AB19-4C44-991E-61B8FCDB41D9}" type="presOf" srcId="{FCB70440-DF96-4DAB-95CC-61119299DEAE}" destId="{D882E510-CB2D-5C40-AEFF-EF919FA13092}" srcOrd="0" destOrd="0" presId="urn:microsoft.com/office/officeart/2008/layout/LinedList"/>
    <dgm:cxn modelId="{5E417AFC-1B6F-4DD8-8761-4DB3E30A70B7}" srcId="{4C441D60-8EF6-467E-8A3D-0F27F3903714}" destId="{FCB70440-DF96-4DAB-95CC-61119299DEAE}" srcOrd="6" destOrd="0" parTransId="{4B8ACB51-83F9-47CF-96E1-4CE5492EDFAD}" sibTransId="{182748FE-AE3B-4BBD-B4F2-4595BA45BCBC}"/>
    <dgm:cxn modelId="{CF8C4CD0-EF5D-D04E-94A9-72E8F3D3F3C5}" type="presOf" srcId="{11DD1223-C60A-4E51-B680-8283629B6830}" destId="{DEC73D75-5351-9344-A368-12ECEC983407}" srcOrd="0" destOrd="0" presId="urn:microsoft.com/office/officeart/2008/layout/LinedList"/>
    <dgm:cxn modelId="{B435CD5A-B7B8-8D43-BA2E-3A1D43E02315}" type="presParOf" srcId="{81AD3CDD-D549-0847-90C5-20E5549DDF49}" destId="{EA5029CC-CF63-8D49-A681-BC3A7083E3A6}" srcOrd="0" destOrd="0" presId="urn:microsoft.com/office/officeart/2008/layout/LinedList"/>
    <dgm:cxn modelId="{BDACE57A-B92A-324F-912A-B429B7E3506F}" type="presParOf" srcId="{81AD3CDD-D549-0847-90C5-20E5549DDF49}" destId="{F8DF4625-9DA3-9B4A-91A1-CF51260F5BB7}" srcOrd="1" destOrd="0" presId="urn:microsoft.com/office/officeart/2008/layout/LinedList"/>
    <dgm:cxn modelId="{DCC7F21F-D082-6943-8B93-E6BB5260A330}" type="presParOf" srcId="{F8DF4625-9DA3-9B4A-91A1-CF51260F5BB7}" destId="{A4AA4E12-D983-574E-BE82-B929DD5BA801}" srcOrd="0" destOrd="0" presId="urn:microsoft.com/office/officeart/2008/layout/LinedList"/>
    <dgm:cxn modelId="{E59B3A48-186D-944E-8BAA-0437371DD6D7}" type="presParOf" srcId="{F8DF4625-9DA3-9B4A-91A1-CF51260F5BB7}" destId="{3B0479C0-19E0-C343-AE0F-34EE7549B9D8}" srcOrd="1" destOrd="0" presId="urn:microsoft.com/office/officeart/2008/layout/LinedList"/>
    <dgm:cxn modelId="{211FDD2A-F5FF-CD45-B221-84791E91CEF6}" type="presParOf" srcId="{81AD3CDD-D549-0847-90C5-20E5549DDF49}" destId="{D4FE47A5-A0FA-EC45-AEC5-D8DE56E299AC}" srcOrd="2" destOrd="0" presId="urn:microsoft.com/office/officeart/2008/layout/LinedList"/>
    <dgm:cxn modelId="{40FE1F2E-D2BA-5D49-9A19-030BED8271D1}" type="presParOf" srcId="{81AD3CDD-D549-0847-90C5-20E5549DDF49}" destId="{E37D2DCD-46E5-1A4F-8B83-B1D4C99AF8D1}" srcOrd="3" destOrd="0" presId="urn:microsoft.com/office/officeart/2008/layout/LinedList"/>
    <dgm:cxn modelId="{03A380EE-AF06-8B41-9DEC-306E3CD3F989}" type="presParOf" srcId="{E37D2DCD-46E5-1A4F-8B83-B1D4C99AF8D1}" destId="{46F1B2C8-4C90-CC40-9D19-502FC197E101}" srcOrd="0" destOrd="0" presId="urn:microsoft.com/office/officeart/2008/layout/LinedList"/>
    <dgm:cxn modelId="{9BC0FEA0-583B-3E41-852F-D9AC93D48375}" type="presParOf" srcId="{E37D2DCD-46E5-1A4F-8B83-B1D4C99AF8D1}" destId="{CD590452-EDB7-324C-8186-824E280D7EB4}" srcOrd="1" destOrd="0" presId="urn:microsoft.com/office/officeart/2008/layout/LinedList"/>
    <dgm:cxn modelId="{0ED41C26-ADFA-8849-85AB-362EBF893669}" type="presParOf" srcId="{81AD3CDD-D549-0847-90C5-20E5549DDF49}" destId="{C75D552B-D37A-2845-8EC4-FC0E541B03B1}" srcOrd="4" destOrd="0" presId="urn:microsoft.com/office/officeart/2008/layout/LinedList"/>
    <dgm:cxn modelId="{6545D790-A359-E140-916C-E7BD7820ED47}" type="presParOf" srcId="{81AD3CDD-D549-0847-90C5-20E5549DDF49}" destId="{657A24D2-FC28-664A-88AA-512A3A036A74}" srcOrd="5" destOrd="0" presId="urn:microsoft.com/office/officeart/2008/layout/LinedList"/>
    <dgm:cxn modelId="{F8A9A1CF-1038-C44E-B734-D28AB08168FB}" type="presParOf" srcId="{657A24D2-FC28-664A-88AA-512A3A036A74}" destId="{DEC73D75-5351-9344-A368-12ECEC983407}" srcOrd="0" destOrd="0" presId="urn:microsoft.com/office/officeart/2008/layout/LinedList"/>
    <dgm:cxn modelId="{BF533AAA-2262-244A-9FAC-53F180A73ED4}" type="presParOf" srcId="{657A24D2-FC28-664A-88AA-512A3A036A74}" destId="{EA1AD634-84E0-5F4C-BD41-C0E431268D6A}" srcOrd="1" destOrd="0" presId="urn:microsoft.com/office/officeart/2008/layout/LinedList"/>
    <dgm:cxn modelId="{82B16E51-FE31-3246-9159-9A8F8BE87673}" type="presParOf" srcId="{81AD3CDD-D549-0847-90C5-20E5549DDF49}" destId="{D2B59384-113D-E34C-B4FD-7AAC4493FA37}" srcOrd="6" destOrd="0" presId="urn:microsoft.com/office/officeart/2008/layout/LinedList"/>
    <dgm:cxn modelId="{82AC22CE-4EA0-1D44-83A7-CBA80D3DAD19}" type="presParOf" srcId="{81AD3CDD-D549-0847-90C5-20E5549DDF49}" destId="{4C9DDEFD-D857-764A-9B26-92805E9323A2}" srcOrd="7" destOrd="0" presId="urn:microsoft.com/office/officeart/2008/layout/LinedList"/>
    <dgm:cxn modelId="{4400AED7-643E-2246-9850-A53B8ED65EBB}" type="presParOf" srcId="{4C9DDEFD-D857-764A-9B26-92805E9323A2}" destId="{C6C65BE6-0CCE-E74D-A644-7DE1EB42553C}" srcOrd="0" destOrd="0" presId="urn:microsoft.com/office/officeart/2008/layout/LinedList"/>
    <dgm:cxn modelId="{1F970779-193F-EE46-84AE-5C2B0AF3855B}" type="presParOf" srcId="{4C9DDEFD-D857-764A-9B26-92805E9323A2}" destId="{37E72C9C-8571-A341-B074-1AB21AAF81B1}" srcOrd="1" destOrd="0" presId="urn:microsoft.com/office/officeart/2008/layout/LinedList"/>
    <dgm:cxn modelId="{58048A33-676A-FD42-A8FA-E9223709DAEB}" type="presParOf" srcId="{81AD3CDD-D549-0847-90C5-20E5549DDF49}" destId="{9B377100-E706-1441-AAA1-EC57AE92C334}" srcOrd="8" destOrd="0" presId="urn:microsoft.com/office/officeart/2008/layout/LinedList"/>
    <dgm:cxn modelId="{FA50CBB9-B518-704D-8EB0-09E1DCE928DB}" type="presParOf" srcId="{81AD3CDD-D549-0847-90C5-20E5549DDF49}" destId="{D4B4EE8B-367C-B942-B276-ECB94F330565}" srcOrd="9" destOrd="0" presId="urn:microsoft.com/office/officeart/2008/layout/LinedList"/>
    <dgm:cxn modelId="{253C2E4E-A642-F047-B93F-3491FFC2A3D6}" type="presParOf" srcId="{D4B4EE8B-367C-B942-B276-ECB94F330565}" destId="{8AE91D31-BCDF-8E4E-824F-3F3C1728815D}" srcOrd="0" destOrd="0" presId="urn:microsoft.com/office/officeart/2008/layout/LinedList"/>
    <dgm:cxn modelId="{2C5FA48A-D48B-714C-BD0A-D2CA63EBBAFA}" type="presParOf" srcId="{D4B4EE8B-367C-B942-B276-ECB94F330565}" destId="{9872849B-4895-2946-8D6F-F94C1E6753CD}" srcOrd="1" destOrd="0" presId="urn:microsoft.com/office/officeart/2008/layout/LinedList"/>
    <dgm:cxn modelId="{C870DB0A-91ED-F249-99F7-503E21CA93AF}" type="presParOf" srcId="{81AD3CDD-D549-0847-90C5-20E5549DDF49}" destId="{B40EC757-A0A8-334A-A574-E5476D750276}" srcOrd="10" destOrd="0" presId="urn:microsoft.com/office/officeart/2008/layout/LinedList"/>
    <dgm:cxn modelId="{9EB4CAC9-AFB3-3D4B-B0AB-D48D1085DFDD}" type="presParOf" srcId="{81AD3CDD-D549-0847-90C5-20E5549DDF49}" destId="{E4A643A0-0D27-D244-8AC8-AAF3E4EFD2C0}" srcOrd="11" destOrd="0" presId="urn:microsoft.com/office/officeart/2008/layout/LinedList"/>
    <dgm:cxn modelId="{0D2FB4A1-9AB9-1449-8517-0D3F3EC1754D}" type="presParOf" srcId="{E4A643A0-0D27-D244-8AC8-AAF3E4EFD2C0}" destId="{91418901-BA0D-7146-8AC6-7BBEB9A57C3F}" srcOrd="0" destOrd="0" presId="urn:microsoft.com/office/officeart/2008/layout/LinedList"/>
    <dgm:cxn modelId="{EB18FBD9-DDCF-E64F-B123-3C06D470CF4D}" type="presParOf" srcId="{E4A643A0-0D27-D244-8AC8-AAF3E4EFD2C0}" destId="{CF12E3C8-3372-A54A-B2AB-2C15E6A32B93}" srcOrd="1" destOrd="0" presId="urn:microsoft.com/office/officeart/2008/layout/LinedList"/>
    <dgm:cxn modelId="{F2180959-BE7D-0645-9461-1F50C1C21104}" type="presParOf" srcId="{81AD3CDD-D549-0847-90C5-20E5549DDF49}" destId="{D62DF73E-C4F6-444A-911F-8AC1C8278B1F}" srcOrd="12" destOrd="0" presId="urn:microsoft.com/office/officeart/2008/layout/LinedList"/>
    <dgm:cxn modelId="{4C693707-CD31-9348-89B4-8BD2CE42035A}" type="presParOf" srcId="{81AD3CDD-D549-0847-90C5-20E5549DDF49}" destId="{7BCF0CEE-19F3-CE4C-9E76-DB67D2F58C48}" srcOrd="13" destOrd="0" presId="urn:microsoft.com/office/officeart/2008/layout/LinedList"/>
    <dgm:cxn modelId="{E46AB993-D4A0-5D47-A208-023F91C9760A}" type="presParOf" srcId="{7BCF0CEE-19F3-CE4C-9E76-DB67D2F58C48}" destId="{D882E510-CB2D-5C40-AEFF-EF919FA13092}" srcOrd="0" destOrd="0" presId="urn:microsoft.com/office/officeart/2008/layout/LinedList"/>
    <dgm:cxn modelId="{03DABB2A-FB51-0549-809F-0F6195BBF19D}" type="presParOf" srcId="{7BCF0CEE-19F3-CE4C-9E76-DB67D2F58C48}" destId="{BBF832CE-EA51-084D-9908-AD9F60462071}" srcOrd="1" destOrd="0" presId="urn:microsoft.com/office/officeart/2008/layout/LinedList"/>
    <dgm:cxn modelId="{525D5106-6F16-B642-B540-2EF05E372EA9}" type="presParOf" srcId="{81AD3CDD-D549-0847-90C5-20E5549DDF49}" destId="{2D1F24FF-87C6-E34D-B854-64D0A1DCEB2D}" srcOrd="14" destOrd="0" presId="urn:microsoft.com/office/officeart/2008/layout/LinedList"/>
    <dgm:cxn modelId="{22A55726-FAFB-C64B-A356-1B369AA23F84}" type="presParOf" srcId="{81AD3CDD-D549-0847-90C5-20E5549DDF49}" destId="{032FD202-6A4D-CA47-95F9-745E94768A33}" srcOrd="15" destOrd="0" presId="urn:microsoft.com/office/officeart/2008/layout/LinedList"/>
    <dgm:cxn modelId="{7CB1D214-7EB7-5347-A90D-B2FBDE9EB59C}" type="presParOf" srcId="{032FD202-6A4D-CA47-95F9-745E94768A33}" destId="{8FE1D594-BBF5-0C4C-8EAE-4C929A34D246}" srcOrd="0" destOrd="0" presId="urn:microsoft.com/office/officeart/2008/layout/LinedList"/>
    <dgm:cxn modelId="{AB11EECD-0FC3-9349-83EA-C6DDD9564FB9}" type="presParOf" srcId="{032FD202-6A4D-CA47-95F9-745E94768A33}" destId="{41D99A6E-6BD6-2948-ACDF-6A0B00579EF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2A9591-5326-47CF-8656-A722505A4854}"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31F38F2E-2543-42F3-A14D-973D38DECD69}">
      <dgm:prSet/>
      <dgm:spPr/>
      <dgm:t>
        <a:bodyPr/>
        <a:lstStyle/>
        <a:p>
          <a:r>
            <a:rPr lang="en-US"/>
            <a:t>(17)  </a:t>
          </a:r>
          <a:r>
            <a:rPr lang="en-US" u="sng"/>
            <a:t>Gidar</a:t>
          </a:r>
          <a:r>
            <a:rPr lang="en-US"/>
            <a:t> (Frajzyngier 2008: 263)</a:t>
          </a:r>
        </a:p>
      </dgm:t>
    </dgm:pt>
    <dgm:pt modelId="{D61BF217-C504-4F5D-9C4F-BA95918E9CE5}" type="parTrans" cxnId="{18422A6E-F597-4340-98F6-0D81793E4E1D}">
      <dgm:prSet/>
      <dgm:spPr/>
      <dgm:t>
        <a:bodyPr/>
        <a:lstStyle/>
        <a:p>
          <a:endParaRPr lang="en-US"/>
        </a:p>
      </dgm:t>
    </dgm:pt>
    <dgm:pt modelId="{802941C4-960E-424B-B01B-69BE3F9CA41D}" type="sibTrans" cxnId="{18422A6E-F597-4340-98F6-0D81793E4E1D}">
      <dgm:prSet/>
      <dgm:spPr/>
      <dgm:t>
        <a:bodyPr/>
        <a:lstStyle/>
        <a:p>
          <a:endParaRPr lang="en-US"/>
        </a:p>
      </dgm:t>
    </dgm:pt>
    <dgm:pt modelId="{97D1423B-834F-43FB-AE69-624DF30EC03D}">
      <dgm:prSet/>
      <dgm:spPr/>
      <dgm:t>
        <a:bodyPr/>
        <a:lstStyle/>
        <a:p>
          <a:r>
            <a:rPr lang="en-US" i="1"/>
            <a:t>wá-nə̀ 	mpə̀r-kó 			</a:t>
          </a:r>
          <a:endParaRPr lang="en-US"/>
        </a:p>
      </dgm:t>
    </dgm:pt>
    <dgm:pt modelId="{D9DAC15B-9B98-48EB-882D-0DD628726E49}" type="parTrans" cxnId="{135E1B21-3054-429A-A2A1-E1EBFC655257}">
      <dgm:prSet/>
      <dgm:spPr/>
      <dgm:t>
        <a:bodyPr/>
        <a:lstStyle/>
        <a:p>
          <a:endParaRPr lang="en-US"/>
        </a:p>
      </dgm:t>
    </dgm:pt>
    <dgm:pt modelId="{36403621-7353-476D-B5EE-6C56862AF92A}" type="sibTrans" cxnId="{135E1B21-3054-429A-A2A1-E1EBFC655257}">
      <dgm:prSet/>
      <dgm:spPr/>
      <dgm:t>
        <a:bodyPr/>
        <a:lstStyle/>
        <a:p>
          <a:endParaRPr lang="en-US"/>
        </a:p>
      </dgm:t>
    </dgm:pt>
    <dgm:pt modelId="{8ED65B3C-5C51-4D11-A4AD-F4A545905261}">
      <dgm:prSet/>
      <dgm:spPr/>
      <dgm:t>
        <a:bodyPr/>
        <a:lstStyle/>
        <a:p>
          <a:r>
            <a:rPr lang="en-US"/>
            <a:t>FUT-1 	chew-2 			</a:t>
          </a:r>
        </a:p>
      </dgm:t>
    </dgm:pt>
    <dgm:pt modelId="{27E52181-B29F-4A14-A1DF-39144DF279D6}" type="parTrans" cxnId="{57907FD6-F964-493B-8328-FBEB53EF9DCC}">
      <dgm:prSet/>
      <dgm:spPr/>
      <dgm:t>
        <a:bodyPr/>
        <a:lstStyle/>
        <a:p>
          <a:endParaRPr lang="en-US"/>
        </a:p>
      </dgm:t>
    </dgm:pt>
    <dgm:pt modelId="{70A9B959-E0DC-4F30-AA51-142312C99994}" type="sibTrans" cxnId="{57907FD6-F964-493B-8328-FBEB53EF9DCC}">
      <dgm:prSet/>
      <dgm:spPr/>
      <dgm:t>
        <a:bodyPr/>
        <a:lstStyle/>
        <a:p>
          <a:endParaRPr lang="en-US"/>
        </a:p>
      </dgm:t>
    </dgm:pt>
    <dgm:pt modelId="{52A81CFC-B826-47BD-8043-98CA63A3965A}">
      <dgm:prSet/>
      <dgm:spPr/>
      <dgm:t>
        <a:bodyPr/>
        <a:lstStyle/>
        <a:p>
          <a:r>
            <a:rPr lang="en-US"/>
            <a:t>‘I will eat you’ 	</a:t>
          </a:r>
        </a:p>
      </dgm:t>
    </dgm:pt>
    <dgm:pt modelId="{7184BA01-705E-48A8-90D2-AF70BF077763}" type="parTrans" cxnId="{5C99701A-8CF6-4184-97C1-E09142437BBE}">
      <dgm:prSet/>
      <dgm:spPr/>
      <dgm:t>
        <a:bodyPr/>
        <a:lstStyle/>
        <a:p>
          <a:endParaRPr lang="en-US"/>
        </a:p>
      </dgm:t>
    </dgm:pt>
    <dgm:pt modelId="{734A3D69-3E57-46DE-AAB9-7D7BC684C0C3}" type="sibTrans" cxnId="{5C99701A-8CF6-4184-97C1-E09142437BBE}">
      <dgm:prSet/>
      <dgm:spPr/>
      <dgm:t>
        <a:bodyPr/>
        <a:lstStyle/>
        <a:p>
          <a:endParaRPr lang="en-US"/>
        </a:p>
      </dgm:t>
    </dgm:pt>
    <dgm:pt modelId="{7C1A53EB-0168-4DF3-93DA-6A4E5CEE219B}">
      <dgm:prSet/>
      <dgm:spPr/>
      <dgm:t>
        <a:bodyPr/>
        <a:lstStyle/>
        <a:p>
          <a:r>
            <a:rPr lang="en-US"/>
            <a:t>(18) </a:t>
          </a:r>
          <a:r>
            <a:rPr lang="en-US" u="sng"/>
            <a:t>Gidar </a:t>
          </a:r>
          <a:r>
            <a:rPr lang="en-US"/>
            <a:t>(Frajzyngier 2008: 154)</a:t>
          </a:r>
        </a:p>
      </dgm:t>
    </dgm:pt>
    <dgm:pt modelId="{86588FCF-49A7-4DC2-A99B-6D59093E7E58}" type="parTrans" cxnId="{9456F337-5534-45FE-BE85-434382E03B76}">
      <dgm:prSet/>
      <dgm:spPr/>
      <dgm:t>
        <a:bodyPr/>
        <a:lstStyle/>
        <a:p>
          <a:endParaRPr lang="en-US"/>
        </a:p>
      </dgm:t>
    </dgm:pt>
    <dgm:pt modelId="{643A48E8-030B-4877-A04D-3381B5280962}" type="sibTrans" cxnId="{9456F337-5534-45FE-BE85-434382E03B76}">
      <dgm:prSet/>
      <dgm:spPr/>
      <dgm:t>
        <a:bodyPr/>
        <a:lstStyle/>
        <a:p>
          <a:endParaRPr lang="en-US"/>
        </a:p>
      </dgm:t>
    </dgm:pt>
    <dgm:pt modelId="{CA29F455-A4AE-4DDE-90A5-A214D90FDEA1}">
      <dgm:prSet/>
      <dgm:spPr/>
      <dgm:t>
        <a:bodyPr/>
        <a:lstStyle/>
        <a:p>
          <a:r>
            <a:rPr lang="en-US" i="1"/>
            <a:t>mà 		wín 	tà-t 		ə́zgə́l-nì</a:t>
          </a:r>
          <a:endParaRPr lang="en-US"/>
        </a:p>
      </dgm:t>
    </dgm:pt>
    <dgm:pt modelId="{1A765285-F46B-4246-8F26-AEBCDE37880D}" type="parTrans" cxnId="{76D56E9F-A233-4C3A-9E08-574F540F0C89}">
      <dgm:prSet/>
      <dgm:spPr/>
      <dgm:t>
        <a:bodyPr/>
        <a:lstStyle/>
        <a:p>
          <a:endParaRPr lang="en-US"/>
        </a:p>
      </dgm:t>
    </dgm:pt>
    <dgm:pt modelId="{D2877EC3-7372-4E4C-9794-5C1FE2EDEADE}" type="sibTrans" cxnId="{76D56E9F-A233-4C3A-9E08-574F540F0C89}">
      <dgm:prSet/>
      <dgm:spPr/>
      <dgm:t>
        <a:bodyPr/>
        <a:lstStyle/>
        <a:p>
          <a:endParaRPr lang="en-US"/>
        </a:p>
      </dgm:t>
    </dgm:pt>
    <dgm:pt modelId="{795C9DC1-127E-43E2-BCAB-CA0F70365BAA}">
      <dgm:prSet/>
      <dgm:spPr/>
      <dgm:t>
        <a:bodyPr/>
        <a:lstStyle/>
        <a:p>
          <a:r>
            <a:rPr lang="en-US" dirty="0"/>
            <a:t>mother 		child 	PROG-F 		feed-3M 			</a:t>
          </a:r>
        </a:p>
      </dgm:t>
    </dgm:pt>
    <dgm:pt modelId="{C48806DB-5F5E-4C9B-9606-DAC3499330C7}" type="parTrans" cxnId="{2ABF2E59-5BB6-4BB5-BE43-13AEE7596222}">
      <dgm:prSet/>
      <dgm:spPr/>
      <dgm:t>
        <a:bodyPr/>
        <a:lstStyle/>
        <a:p>
          <a:endParaRPr lang="en-US"/>
        </a:p>
      </dgm:t>
    </dgm:pt>
    <dgm:pt modelId="{8815C012-3592-4022-A24F-208A8BD0972A}" type="sibTrans" cxnId="{2ABF2E59-5BB6-4BB5-BE43-13AEE7596222}">
      <dgm:prSet/>
      <dgm:spPr/>
      <dgm:t>
        <a:bodyPr/>
        <a:lstStyle/>
        <a:p>
          <a:endParaRPr lang="en-US"/>
        </a:p>
      </dgm:t>
    </dgm:pt>
    <dgm:pt modelId="{3723448A-57C6-4F03-8B32-EFF4A0C32670}">
      <dgm:prSet/>
      <dgm:spPr/>
      <dgm:t>
        <a:bodyPr/>
        <a:lstStyle/>
        <a:p>
          <a:r>
            <a:rPr lang="en-US"/>
            <a:t>‘the mother is feeding the baby’</a:t>
          </a:r>
        </a:p>
      </dgm:t>
    </dgm:pt>
    <dgm:pt modelId="{52D91793-12E9-4980-90E7-49AC52479399}" type="parTrans" cxnId="{8CE53E40-2C2A-4C8D-B957-0A244EFF6662}">
      <dgm:prSet/>
      <dgm:spPr/>
      <dgm:t>
        <a:bodyPr/>
        <a:lstStyle/>
        <a:p>
          <a:endParaRPr lang="en-US"/>
        </a:p>
      </dgm:t>
    </dgm:pt>
    <dgm:pt modelId="{6C673555-F0F4-4E52-BEA7-2DE55917557F}" type="sibTrans" cxnId="{8CE53E40-2C2A-4C8D-B957-0A244EFF6662}">
      <dgm:prSet/>
      <dgm:spPr/>
      <dgm:t>
        <a:bodyPr/>
        <a:lstStyle/>
        <a:p>
          <a:endParaRPr lang="en-US"/>
        </a:p>
      </dgm:t>
    </dgm:pt>
    <dgm:pt modelId="{662F11C3-0973-AA49-BB30-173E5C3CB134}" type="pres">
      <dgm:prSet presAssocID="{902A9591-5326-47CF-8656-A722505A4854}" presName="vert0" presStyleCnt="0">
        <dgm:presLayoutVars>
          <dgm:dir/>
          <dgm:animOne val="branch"/>
          <dgm:animLvl val="lvl"/>
        </dgm:presLayoutVars>
      </dgm:prSet>
      <dgm:spPr/>
      <dgm:t>
        <a:bodyPr/>
        <a:lstStyle/>
        <a:p>
          <a:endParaRPr lang="de-DE"/>
        </a:p>
      </dgm:t>
    </dgm:pt>
    <dgm:pt modelId="{BAEE25FE-A128-A54C-9707-1DF1CE1CB63D}" type="pres">
      <dgm:prSet presAssocID="{31F38F2E-2543-42F3-A14D-973D38DECD69}" presName="thickLine" presStyleLbl="alignNode1" presStyleIdx="0" presStyleCnt="8"/>
      <dgm:spPr/>
    </dgm:pt>
    <dgm:pt modelId="{6C69829E-64DD-BC46-BFC6-BB78173AAFA5}" type="pres">
      <dgm:prSet presAssocID="{31F38F2E-2543-42F3-A14D-973D38DECD69}" presName="horz1" presStyleCnt="0"/>
      <dgm:spPr/>
    </dgm:pt>
    <dgm:pt modelId="{98B7647A-C195-FE48-8815-2CA64D3FF641}" type="pres">
      <dgm:prSet presAssocID="{31F38F2E-2543-42F3-A14D-973D38DECD69}" presName="tx1" presStyleLbl="revTx" presStyleIdx="0" presStyleCnt="8"/>
      <dgm:spPr/>
      <dgm:t>
        <a:bodyPr/>
        <a:lstStyle/>
        <a:p>
          <a:endParaRPr lang="de-DE"/>
        </a:p>
      </dgm:t>
    </dgm:pt>
    <dgm:pt modelId="{B499EC49-2EDD-E243-95D3-D5ECE28AB92F}" type="pres">
      <dgm:prSet presAssocID="{31F38F2E-2543-42F3-A14D-973D38DECD69}" presName="vert1" presStyleCnt="0"/>
      <dgm:spPr/>
    </dgm:pt>
    <dgm:pt modelId="{D3E8ADDC-EEEB-3744-AC95-E0404EFC6A45}" type="pres">
      <dgm:prSet presAssocID="{97D1423B-834F-43FB-AE69-624DF30EC03D}" presName="thickLine" presStyleLbl="alignNode1" presStyleIdx="1" presStyleCnt="8"/>
      <dgm:spPr/>
    </dgm:pt>
    <dgm:pt modelId="{122CF67D-8A82-C946-9B0C-B3FDAF5AF21E}" type="pres">
      <dgm:prSet presAssocID="{97D1423B-834F-43FB-AE69-624DF30EC03D}" presName="horz1" presStyleCnt="0"/>
      <dgm:spPr/>
    </dgm:pt>
    <dgm:pt modelId="{389CED03-CA5D-2045-8878-73941A0E5AF2}" type="pres">
      <dgm:prSet presAssocID="{97D1423B-834F-43FB-AE69-624DF30EC03D}" presName="tx1" presStyleLbl="revTx" presStyleIdx="1" presStyleCnt="8"/>
      <dgm:spPr/>
      <dgm:t>
        <a:bodyPr/>
        <a:lstStyle/>
        <a:p>
          <a:endParaRPr lang="de-DE"/>
        </a:p>
      </dgm:t>
    </dgm:pt>
    <dgm:pt modelId="{56224D5F-F45E-B044-9CE1-35B49C335E42}" type="pres">
      <dgm:prSet presAssocID="{97D1423B-834F-43FB-AE69-624DF30EC03D}" presName="vert1" presStyleCnt="0"/>
      <dgm:spPr/>
    </dgm:pt>
    <dgm:pt modelId="{5E64B677-5AEA-F844-A6CB-F6C2174C296C}" type="pres">
      <dgm:prSet presAssocID="{8ED65B3C-5C51-4D11-A4AD-F4A545905261}" presName="thickLine" presStyleLbl="alignNode1" presStyleIdx="2" presStyleCnt="8"/>
      <dgm:spPr/>
    </dgm:pt>
    <dgm:pt modelId="{5443B79A-DF68-764B-B572-08FA6ADE609F}" type="pres">
      <dgm:prSet presAssocID="{8ED65B3C-5C51-4D11-A4AD-F4A545905261}" presName="horz1" presStyleCnt="0"/>
      <dgm:spPr/>
    </dgm:pt>
    <dgm:pt modelId="{AA38835A-4828-3544-9C8D-512924D342EB}" type="pres">
      <dgm:prSet presAssocID="{8ED65B3C-5C51-4D11-A4AD-F4A545905261}" presName="tx1" presStyleLbl="revTx" presStyleIdx="2" presStyleCnt="8"/>
      <dgm:spPr/>
      <dgm:t>
        <a:bodyPr/>
        <a:lstStyle/>
        <a:p>
          <a:endParaRPr lang="de-DE"/>
        </a:p>
      </dgm:t>
    </dgm:pt>
    <dgm:pt modelId="{F0798898-87C0-B044-B61C-6B68956D385E}" type="pres">
      <dgm:prSet presAssocID="{8ED65B3C-5C51-4D11-A4AD-F4A545905261}" presName="vert1" presStyleCnt="0"/>
      <dgm:spPr/>
    </dgm:pt>
    <dgm:pt modelId="{82410633-8093-DC41-8E24-67213010BA61}" type="pres">
      <dgm:prSet presAssocID="{52A81CFC-B826-47BD-8043-98CA63A3965A}" presName="thickLine" presStyleLbl="alignNode1" presStyleIdx="3" presStyleCnt="8"/>
      <dgm:spPr/>
    </dgm:pt>
    <dgm:pt modelId="{7C4E476C-4062-614D-8429-72FBB01E0BD1}" type="pres">
      <dgm:prSet presAssocID="{52A81CFC-B826-47BD-8043-98CA63A3965A}" presName="horz1" presStyleCnt="0"/>
      <dgm:spPr/>
    </dgm:pt>
    <dgm:pt modelId="{932CF14C-6DB1-AD4F-BAFF-7D432B8C39B2}" type="pres">
      <dgm:prSet presAssocID="{52A81CFC-B826-47BD-8043-98CA63A3965A}" presName="tx1" presStyleLbl="revTx" presStyleIdx="3" presStyleCnt="8"/>
      <dgm:spPr/>
      <dgm:t>
        <a:bodyPr/>
        <a:lstStyle/>
        <a:p>
          <a:endParaRPr lang="de-DE"/>
        </a:p>
      </dgm:t>
    </dgm:pt>
    <dgm:pt modelId="{5A53A9E2-9DE7-E743-87E9-21F28A93DD5E}" type="pres">
      <dgm:prSet presAssocID="{52A81CFC-B826-47BD-8043-98CA63A3965A}" presName="vert1" presStyleCnt="0"/>
      <dgm:spPr/>
    </dgm:pt>
    <dgm:pt modelId="{96D68254-47A9-6F41-85D3-58B11949E47F}" type="pres">
      <dgm:prSet presAssocID="{7C1A53EB-0168-4DF3-93DA-6A4E5CEE219B}" presName="thickLine" presStyleLbl="alignNode1" presStyleIdx="4" presStyleCnt="8"/>
      <dgm:spPr/>
    </dgm:pt>
    <dgm:pt modelId="{B8DE167E-A57E-E449-98CA-B680AF85388E}" type="pres">
      <dgm:prSet presAssocID="{7C1A53EB-0168-4DF3-93DA-6A4E5CEE219B}" presName="horz1" presStyleCnt="0"/>
      <dgm:spPr/>
    </dgm:pt>
    <dgm:pt modelId="{331DDC42-9304-0F4B-B13F-9E7E3D9F8E55}" type="pres">
      <dgm:prSet presAssocID="{7C1A53EB-0168-4DF3-93DA-6A4E5CEE219B}" presName="tx1" presStyleLbl="revTx" presStyleIdx="4" presStyleCnt="8"/>
      <dgm:spPr/>
      <dgm:t>
        <a:bodyPr/>
        <a:lstStyle/>
        <a:p>
          <a:endParaRPr lang="de-DE"/>
        </a:p>
      </dgm:t>
    </dgm:pt>
    <dgm:pt modelId="{264F58A5-E8F4-6544-B8D5-314B7883C0A0}" type="pres">
      <dgm:prSet presAssocID="{7C1A53EB-0168-4DF3-93DA-6A4E5CEE219B}" presName="vert1" presStyleCnt="0"/>
      <dgm:spPr/>
    </dgm:pt>
    <dgm:pt modelId="{CE5511BB-C096-7C4D-9143-9C4A2330AA6E}" type="pres">
      <dgm:prSet presAssocID="{CA29F455-A4AE-4DDE-90A5-A214D90FDEA1}" presName="thickLine" presStyleLbl="alignNode1" presStyleIdx="5" presStyleCnt="8"/>
      <dgm:spPr/>
    </dgm:pt>
    <dgm:pt modelId="{6EE02E66-9DC3-764D-9A96-861542117FE4}" type="pres">
      <dgm:prSet presAssocID="{CA29F455-A4AE-4DDE-90A5-A214D90FDEA1}" presName="horz1" presStyleCnt="0"/>
      <dgm:spPr/>
    </dgm:pt>
    <dgm:pt modelId="{0ADA7828-6E40-6245-83FA-E27AD84B98DE}" type="pres">
      <dgm:prSet presAssocID="{CA29F455-A4AE-4DDE-90A5-A214D90FDEA1}" presName="tx1" presStyleLbl="revTx" presStyleIdx="5" presStyleCnt="8"/>
      <dgm:spPr/>
      <dgm:t>
        <a:bodyPr/>
        <a:lstStyle/>
        <a:p>
          <a:endParaRPr lang="de-DE"/>
        </a:p>
      </dgm:t>
    </dgm:pt>
    <dgm:pt modelId="{8F2ABF2D-02A7-1F40-ADCA-515DA9BE42DC}" type="pres">
      <dgm:prSet presAssocID="{CA29F455-A4AE-4DDE-90A5-A214D90FDEA1}" presName="vert1" presStyleCnt="0"/>
      <dgm:spPr/>
    </dgm:pt>
    <dgm:pt modelId="{B7416709-54E1-0649-AA05-949559D334B4}" type="pres">
      <dgm:prSet presAssocID="{795C9DC1-127E-43E2-BCAB-CA0F70365BAA}" presName="thickLine" presStyleLbl="alignNode1" presStyleIdx="6" presStyleCnt="8"/>
      <dgm:spPr/>
    </dgm:pt>
    <dgm:pt modelId="{95C98C2C-AB70-A147-9158-A8159E4AAEE5}" type="pres">
      <dgm:prSet presAssocID="{795C9DC1-127E-43E2-BCAB-CA0F70365BAA}" presName="horz1" presStyleCnt="0"/>
      <dgm:spPr/>
    </dgm:pt>
    <dgm:pt modelId="{42448FF7-885E-E64D-BB73-B745F3E6D52F}" type="pres">
      <dgm:prSet presAssocID="{795C9DC1-127E-43E2-BCAB-CA0F70365BAA}" presName="tx1" presStyleLbl="revTx" presStyleIdx="6" presStyleCnt="8"/>
      <dgm:spPr/>
      <dgm:t>
        <a:bodyPr/>
        <a:lstStyle/>
        <a:p>
          <a:endParaRPr lang="de-DE"/>
        </a:p>
      </dgm:t>
    </dgm:pt>
    <dgm:pt modelId="{B8819DE9-4AC6-FB4B-BB83-053448BA2184}" type="pres">
      <dgm:prSet presAssocID="{795C9DC1-127E-43E2-BCAB-CA0F70365BAA}" presName="vert1" presStyleCnt="0"/>
      <dgm:spPr/>
    </dgm:pt>
    <dgm:pt modelId="{AE7CB2E2-F58F-9B4B-A092-F4501C8F5224}" type="pres">
      <dgm:prSet presAssocID="{3723448A-57C6-4F03-8B32-EFF4A0C32670}" presName="thickLine" presStyleLbl="alignNode1" presStyleIdx="7" presStyleCnt="8"/>
      <dgm:spPr/>
    </dgm:pt>
    <dgm:pt modelId="{DB8F0152-0D6E-E24D-96D5-63E2340071F3}" type="pres">
      <dgm:prSet presAssocID="{3723448A-57C6-4F03-8B32-EFF4A0C32670}" presName="horz1" presStyleCnt="0"/>
      <dgm:spPr/>
    </dgm:pt>
    <dgm:pt modelId="{D39BAE7E-6D3B-1049-A342-7BE498A61505}" type="pres">
      <dgm:prSet presAssocID="{3723448A-57C6-4F03-8B32-EFF4A0C32670}" presName="tx1" presStyleLbl="revTx" presStyleIdx="7" presStyleCnt="8"/>
      <dgm:spPr/>
      <dgm:t>
        <a:bodyPr/>
        <a:lstStyle/>
        <a:p>
          <a:endParaRPr lang="de-DE"/>
        </a:p>
      </dgm:t>
    </dgm:pt>
    <dgm:pt modelId="{10934AA1-2880-954D-B233-DD128EC62DAD}" type="pres">
      <dgm:prSet presAssocID="{3723448A-57C6-4F03-8B32-EFF4A0C32670}" presName="vert1" presStyleCnt="0"/>
      <dgm:spPr/>
    </dgm:pt>
  </dgm:ptLst>
  <dgm:cxnLst>
    <dgm:cxn modelId="{8F821D9C-5F8D-D945-920A-DA90C418FD59}" type="presOf" srcId="{CA29F455-A4AE-4DDE-90A5-A214D90FDEA1}" destId="{0ADA7828-6E40-6245-83FA-E27AD84B98DE}" srcOrd="0" destOrd="0" presId="urn:microsoft.com/office/officeart/2008/layout/LinedList"/>
    <dgm:cxn modelId="{57907FD6-F964-493B-8328-FBEB53EF9DCC}" srcId="{902A9591-5326-47CF-8656-A722505A4854}" destId="{8ED65B3C-5C51-4D11-A4AD-F4A545905261}" srcOrd="2" destOrd="0" parTransId="{27E52181-B29F-4A14-A1DF-39144DF279D6}" sibTransId="{70A9B959-E0DC-4F30-AA51-142312C99994}"/>
    <dgm:cxn modelId="{58DC0BAA-D635-9642-9A12-828B8C1160AA}" type="presOf" srcId="{7C1A53EB-0168-4DF3-93DA-6A4E5CEE219B}" destId="{331DDC42-9304-0F4B-B13F-9E7E3D9F8E55}" srcOrd="0" destOrd="0" presId="urn:microsoft.com/office/officeart/2008/layout/LinedList"/>
    <dgm:cxn modelId="{76D56E9F-A233-4C3A-9E08-574F540F0C89}" srcId="{902A9591-5326-47CF-8656-A722505A4854}" destId="{CA29F455-A4AE-4DDE-90A5-A214D90FDEA1}" srcOrd="5" destOrd="0" parTransId="{1A765285-F46B-4246-8F26-AEBCDE37880D}" sibTransId="{D2877EC3-7372-4E4C-9794-5C1FE2EDEADE}"/>
    <dgm:cxn modelId="{135E1B21-3054-429A-A2A1-E1EBFC655257}" srcId="{902A9591-5326-47CF-8656-A722505A4854}" destId="{97D1423B-834F-43FB-AE69-624DF30EC03D}" srcOrd="1" destOrd="0" parTransId="{D9DAC15B-9B98-48EB-882D-0DD628726E49}" sibTransId="{36403621-7353-476D-B5EE-6C56862AF92A}"/>
    <dgm:cxn modelId="{18422A6E-F597-4340-98F6-0D81793E4E1D}" srcId="{902A9591-5326-47CF-8656-A722505A4854}" destId="{31F38F2E-2543-42F3-A14D-973D38DECD69}" srcOrd="0" destOrd="0" parTransId="{D61BF217-C504-4F5D-9C4F-BA95918E9CE5}" sibTransId="{802941C4-960E-424B-B01B-69BE3F9CA41D}"/>
    <dgm:cxn modelId="{4F28156A-DEF5-2C4C-BB72-90387268824F}" type="presOf" srcId="{97D1423B-834F-43FB-AE69-624DF30EC03D}" destId="{389CED03-CA5D-2045-8878-73941A0E5AF2}" srcOrd="0" destOrd="0" presId="urn:microsoft.com/office/officeart/2008/layout/LinedList"/>
    <dgm:cxn modelId="{9456F337-5534-45FE-BE85-434382E03B76}" srcId="{902A9591-5326-47CF-8656-A722505A4854}" destId="{7C1A53EB-0168-4DF3-93DA-6A4E5CEE219B}" srcOrd="4" destOrd="0" parTransId="{86588FCF-49A7-4DC2-A99B-6D59093E7E58}" sibTransId="{643A48E8-030B-4877-A04D-3381B5280962}"/>
    <dgm:cxn modelId="{F71A39DC-7737-0149-B84C-4766AE1133B8}" type="presOf" srcId="{3723448A-57C6-4F03-8B32-EFF4A0C32670}" destId="{D39BAE7E-6D3B-1049-A342-7BE498A61505}" srcOrd="0" destOrd="0" presId="urn:microsoft.com/office/officeart/2008/layout/LinedList"/>
    <dgm:cxn modelId="{2ABF2E59-5BB6-4BB5-BE43-13AEE7596222}" srcId="{902A9591-5326-47CF-8656-A722505A4854}" destId="{795C9DC1-127E-43E2-BCAB-CA0F70365BAA}" srcOrd="6" destOrd="0" parTransId="{C48806DB-5F5E-4C9B-9606-DAC3499330C7}" sibTransId="{8815C012-3592-4022-A24F-208A8BD0972A}"/>
    <dgm:cxn modelId="{8CE53E40-2C2A-4C8D-B957-0A244EFF6662}" srcId="{902A9591-5326-47CF-8656-A722505A4854}" destId="{3723448A-57C6-4F03-8B32-EFF4A0C32670}" srcOrd="7" destOrd="0" parTransId="{52D91793-12E9-4980-90E7-49AC52479399}" sibTransId="{6C673555-F0F4-4E52-BEA7-2DE55917557F}"/>
    <dgm:cxn modelId="{4EAFC00D-78F4-6F4C-8971-8345EF896CBE}" type="presOf" srcId="{902A9591-5326-47CF-8656-A722505A4854}" destId="{662F11C3-0973-AA49-BB30-173E5C3CB134}" srcOrd="0" destOrd="0" presId="urn:microsoft.com/office/officeart/2008/layout/LinedList"/>
    <dgm:cxn modelId="{30190133-D7C4-CF4A-8286-83236DEDC404}" type="presOf" srcId="{795C9DC1-127E-43E2-BCAB-CA0F70365BAA}" destId="{42448FF7-885E-E64D-BB73-B745F3E6D52F}" srcOrd="0" destOrd="0" presId="urn:microsoft.com/office/officeart/2008/layout/LinedList"/>
    <dgm:cxn modelId="{FE99F06B-E05F-804A-901D-EB988AAD3E21}" type="presOf" srcId="{8ED65B3C-5C51-4D11-A4AD-F4A545905261}" destId="{AA38835A-4828-3544-9C8D-512924D342EB}" srcOrd="0" destOrd="0" presId="urn:microsoft.com/office/officeart/2008/layout/LinedList"/>
    <dgm:cxn modelId="{5C99701A-8CF6-4184-97C1-E09142437BBE}" srcId="{902A9591-5326-47CF-8656-A722505A4854}" destId="{52A81CFC-B826-47BD-8043-98CA63A3965A}" srcOrd="3" destOrd="0" parTransId="{7184BA01-705E-48A8-90D2-AF70BF077763}" sibTransId="{734A3D69-3E57-46DE-AAB9-7D7BC684C0C3}"/>
    <dgm:cxn modelId="{6379FCEF-8119-0945-8EC6-B1AEC3864696}" type="presOf" srcId="{52A81CFC-B826-47BD-8043-98CA63A3965A}" destId="{932CF14C-6DB1-AD4F-BAFF-7D432B8C39B2}" srcOrd="0" destOrd="0" presId="urn:microsoft.com/office/officeart/2008/layout/LinedList"/>
    <dgm:cxn modelId="{632C9D0C-1583-7641-8AD7-EEA40387F8C0}" type="presOf" srcId="{31F38F2E-2543-42F3-A14D-973D38DECD69}" destId="{98B7647A-C195-FE48-8815-2CA64D3FF641}" srcOrd="0" destOrd="0" presId="urn:microsoft.com/office/officeart/2008/layout/LinedList"/>
    <dgm:cxn modelId="{67F7D77F-4083-9341-AFE3-7DBBF4E4BB11}" type="presParOf" srcId="{662F11C3-0973-AA49-BB30-173E5C3CB134}" destId="{BAEE25FE-A128-A54C-9707-1DF1CE1CB63D}" srcOrd="0" destOrd="0" presId="urn:microsoft.com/office/officeart/2008/layout/LinedList"/>
    <dgm:cxn modelId="{A7973D81-0E30-2B44-A33C-A9D553DD5AEA}" type="presParOf" srcId="{662F11C3-0973-AA49-BB30-173E5C3CB134}" destId="{6C69829E-64DD-BC46-BFC6-BB78173AAFA5}" srcOrd="1" destOrd="0" presId="urn:microsoft.com/office/officeart/2008/layout/LinedList"/>
    <dgm:cxn modelId="{CBC9CDCD-5761-E442-A848-4908B767957D}" type="presParOf" srcId="{6C69829E-64DD-BC46-BFC6-BB78173AAFA5}" destId="{98B7647A-C195-FE48-8815-2CA64D3FF641}" srcOrd="0" destOrd="0" presId="urn:microsoft.com/office/officeart/2008/layout/LinedList"/>
    <dgm:cxn modelId="{E61CBB49-4D23-744C-B7E8-513EE3244398}" type="presParOf" srcId="{6C69829E-64DD-BC46-BFC6-BB78173AAFA5}" destId="{B499EC49-2EDD-E243-95D3-D5ECE28AB92F}" srcOrd="1" destOrd="0" presId="urn:microsoft.com/office/officeart/2008/layout/LinedList"/>
    <dgm:cxn modelId="{24A192CC-C59C-6D41-A841-D16FE47D91E5}" type="presParOf" srcId="{662F11C3-0973-AA49-BB30-173E5C3CB134}" destId="{D3E8ADDC-EEEB-3744-AC95-E0404EFC6A45}" srcOrd="2" destOrd="0" presId="urn:microsoft.com/office/officeart/2008/layout/LinedList"/>
    <dgm:cxn modelId="{B718FB9F-561A-F544-AF25-3EF4BEAAE2AF}" type="presParOf" srcId="{662F11C3-0973-AA49-BB30-173E5C3CB134}" destId="{122CF67D-8A82-C946-9B0C-B3FDAF5AF21E}" srcOrd="3" destOrd="0" presId="urn:microsoft.com/office/officeart/2008/layout/LinedList"/>
    <dgm:cxn modelId="{8A1A3190-69FC-094F-BF1D-FCD17893F971}" type="presParOf" srcId="{122CF67D-8A82-C946-9B0C-B3FDAF5AF21E}" destId="{389CED03-CA5D-2045-8878-73941A0E5AF2}" srcOrd="0" destOrd="0" presId="urn:microsoft.com/office/officeart/2008/layout/LinedList"/>
    <dgm:cxn modelId="{8BC5DAB0-6964-0B46-83FE-D39CF3B44B86}" type="presParOf" srcId="{122CF67D-8A82-C946-9B0C-B3FDAF5AF21E}" destId="{56224D5F-F45E-B044-9CE1-35B49C335E42}" srcOrd="1" destOrd="0" presId="urn:microsoft.com/office/officeart/2008/layout/LinedList"/>
    <dgm:cxn modelId="{1349F83D-BEA6-E743-8AF1-2848A7CE287A}" type="presParOf" srcId="{662F11C3-0973-AA49-BB30-173E5C3CB134}" destId="{5E64B677-5AEA-F844-A6CB-F6C2174C296C}" srcOrd="4" destOrd="0" presId="urn:microsoft.com/office/officeart/2008/layout/LinedList"/>
    <dgm:cxn modelId="{777230F0-A0C1-744B-9B11-14CDB28AB025}" type="presParOf" srcId="{662F11C3-0973-AA49-BB30-173E5C3CB134}" destId="{5443B79A-DF68-764B-B572-08FA6ADE609F}" srcOrd="5" destOrd="0" presId="urn:microsoft.com/office/officeart/2008/layout/LinedList"/>
    <dgm:cxn modelId="{2C994213-534F-4240-9469-A8CA3E36DA14}" type="presParOf" srcId="{5443B79A-DF68-764B-B572-08FA6ADE609F}" destId="{AA38835A-4828-3544-9C8D-512924D342EB}" srcOrd="0" destOrd="0" presId="urn:microsoft.com/office/officeart/2008/layout/LinedList"/>
    <dgm:cxn modelId="{950855F2-8D8E-2B45-912E-E8C8B29B39EF}" type="presParOf" srcId="{5443B79A-DF68-764B-B572-08FA6ADE609F}" destId="{F0798898-87C0-B044-B61C-6B68956D385E}" srcOrd="1" destOrd="0" presId="urn:microsoft.com/office/officeart/2008/layout/LinedList"/>
    <dgm:cxn modelId="{C07CD314-69F5-4646-90A7-28AC5A00987D}" type="presParOf" srcId="{662F11C3-0973-AA49-BB30-173E5C3CB134}" destId="{82410633-8093-DC41-8E24-67213010BA61}" srcOrd="6" destOrd="0" presId="urn:microsoft.com/office/officeart/2008/layout/LinedList"/>
    <dgm:cxn modelId="{3F1B257B-9515-4645-ABA0-D00C37CB957B}" type="presParOf" srcId="{662F11C3-0973-AA49-BB30-173E5C3CB134}" destId="{7C4E476C-4062-614D-8429-72FBB01E0BD1}" srcOrd="7" destOrd="0" presId="urn:microsoft.com/office/officeart/2008/layout/LinedList"/>
    <dgm:cxn modelId="{4DBD567F-79A7-9648-8904-36F4E7F9E872}" type="presParOf" srcId="{7C4E476C-4062-614D-8429-72FBB01E0BD1}" destId="{932CF14C-6DB1-AD4F-BAFF-7D432B8C39B2}" srcOrd="0" destOrd="0" presId="urn:microsoft.com/office/officeart/2008/layout/LinedList"/>
    <dgm:cxn modelId="{1A671614-7D8B-B049-AB70-00D3F408C18B}" type="presParOf" srcId="{7C4E476C-4062-614D-8429-72FBB01E0BD1}" destId="{5A53A9E2-9DE7-E743-87E9-21F28A93DD5E}" srcOrd="1" destOrd="0" presId="urn:microsoft.com/office/officeart/2008/layout/LinedList"/>
    <dgm:cxn modelId="{C54BFC7D-15F8-A744-B0CB-1E084774A0EE}" type="presParOf" srcId="{662F11C3-0973-AA49-BB30-173E5C3CB134}" destId="{96D68254-47A9-6F41-85D3-58B11949E47F}" srcOrd="8" destOrd="0" presId="urn:microsoft.com/office/officeart/2008/layout/LinedList"/>
    <dgm:cxn modelId="{DAE23F6C-4293-8345-B17F-2DF7CF23A65A}" type="presParOf" srcId="{662F11C3-0973-AA49-BB30-173E5C3CB134}" destId="{B8DE167E-A57E-E449-98CA-B680AF85388E}" srcOrd="9" destOrd="0" presId="urn:microsoft.com/office/officeart/2008/layout/LinedList"/>
    <dgm:cxn modelId="{FA49B8C8-3BCD-074C-9CFC-D118773AA474}" type="presParOf" srcId="{B8DE167E-A57E-E449-98CA-B680AF85388E}" destId="{331DDC42-9304-0F4B-B13F-9E7E3D9F8E55}" srcOrd="0" destOrd="0" presId="urn:microsoft.com/office/officeart/2008/layout/LinedList"/>
    <dgm:cxn modelId="{9286BE69-4FE3-D447-A494-F3D3A4905E38}" type="presParOf" srcId="{B8DE167E-A57E-E449-98CA-B680AF85388E}" destId="{264F58A5-E8F4-6544-B8D5-314B7883C0A0}" srcOrd="1" destOrd="0" presId="urn:microsoft.com/office/officeart/2008/layout/LinedList"/>
    <dgm:cxn modelId="{68905A43-0FE7-B049-81CA-1DC9CE24F244}" type="presParOf" srcId="{662F11C3-0973-AA49-BB30-173E5C3CB134}" destId="{CE5511BB-C096-7C4D-9143-9C4A2330AA6E}" srcOrd="10" destOrd="0" presId="urn:microsoft.com/office/officeart/2008/layout/LinedList"/>
    <dgm:cxn modelId="{BFA0B169-7948-A848-949E-FFBE43B0D09D}" type="presParOf" srcId="{662F11C3-0973-AA49-BB30-173E5C3CB134}" destId="{6EE02E66-9DC3-764D-9A96-861542117FE4}" srcOrd="11" destOrd="0" presId="urn:microsoft.com/office/officeart/2008/layout/LinedList"/>
    <dgm:cxn modelId="{2B17CA34-26A3-C448-B196-27F6CD55A5CA}" type="presParOf" srcId="{6EE02E66-9DC3-764D-9A96-861542117FE4}" destId="{0ADA7828-6E40-6245-83FA-E27AD84B98DE}" srcOrd="0" destOrd="0" presId="urn:microsoft.com/office/officeart/2008/layout/LinedList"/>
    <dgm:cxn modelId="{ED5BD220-99EF-BD49-94EF-EE9C374C39E7}" type="presParOf" srcId="{6EE02E66-9DC3-764D-9A96-861542117FE4}" destId="{8F2ABF2D-02A7-1F40-ADCA-515DA9BE42DC}" srcOrd="1" destOrd="0" presId="urn:microsoft.com/office/officeart/2008/layout/LinedList"/>
    <dgm:cxn modelId="{5BE7576C-8395-2F4A-BB52-C4E44A8E1CE7}" type="presParOf" srcId="{662F11C3-0973-AA49-BB30-173E5C3CB134}" destId="{B7416709-54E1-0649-AA05-949559D334B4}" srcOrd="12" destOrd="0" presId="urn:microsoft.com/office/officeart/2008/layout/LinedList"/>
    <dgm:cxn modelId="{A75119D7-5507-8946-8B52-7A637BDE087D}" type="presParOf" srcId="{662F11C3-0973-AA49-BB30-173E5C3CB134}" destId="{95C98C2C-AB70-A147-9158-A8159E4AAEE5}" srcOrd="13" destOrd="0" presId="urn:microsoft.com/office/officeart/2008/layout/LinedList"/>
    <dgm:cxn modelId="{0CFDE134-3AAC-0441-913F-519ED3D32FA3}" type="presParOf" srcId="{95C98C2C-AB70-A147-9158-A8159E4AAEE5}" destId="{42448FF7-885E-E64D-BB73-B745F3E6D52F}" srcOrd="0" destOrd="0" presId="urn:microsoft.com/office/officeart/2008/layout/LinedList"/>
    <dgm:cxn modelId="{F9228E41-DB1F-8142-BF89-44B7AC1F292D}" type="presParOf" srcId="{95C98C2C-AB70-A147-9158-A8159E4AAEE5}" destId="{B8819DE9-4AC6-FB4B-BB83-053448BA2184}" srcOrd="1" destOrd="0" presId="urn:microsoft.com/office/officeart/2008/layout/LinedList"/>
    <dgm:cxn modelId="{77BE507B-8752-A74C-9731-20AF36763309}" type="presParOf" srcId="{662F11C3-0973-AA49-BB30-173E5C3CB134}" destId="{AE7CB2E2-F58F-9B4B-A092-F4501C8F5224}" srcOrd="14" destOrd="0" presId="urn:microsoft.com/office/officeart/2008/layout/LinedList"/>
    <dgm:cxn modelId="{21D8071E-10EB-1140-A0FD-4FEB2AE55CE7}" type="presParOf" srcId="{662F11C3-0973-AA49-BB30-173E5C3CB134}" destId="{DB8F0152-0D6E-E24D-96D5-63E2340071F3}" srcOrd="15" destOrd="0" presId="urn:microsoft.com/office/officeart/2008/layout/LinedList"/>
    <dgm:cxn modelId="{466C01E6-F654-8043-9512-DCB80C5104CA}" type="presParOf" srcId="{DB8F0152-0D6E-E24D-96D5-63E2340071F3}" destId="{D39BAE7E-6D3B-1049-A342-7BE498A61505}" srcOrd="0" destOrd="0" presId="urn:microsoft.com/office/officeart/2008/layout/LinedList"/>
    <dgm:cxn modelId="{116A8B16-30EE-224C-94FD-11D6B353F976}" type="presParOf" srcId="{DB8F0152-0D6E-E24D-96D5-63E2340071F3}" destId="{10934AA1-2880-954D-B233-DD128EC62DA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48681B-38E2-4721-86E5-9497C4D01B25}"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4B7636C8-53E2-4805-A367-122FA89B9B16}">
      <dgm:prSet/>
      <dgm:spPr/>
      <dgm:t>
        <a:bodyPr/>
        <a:lstStyle/>
        <a:p>
          <a:r>
            <a:rPr lang="en-US" dirty="0"/>
            <a:t>A noteworthy features of Chadic auxiliary constructions are the  presence of fused auxiliary and subject markers, sometimes called tensed pronouns, IPAM(“</a:t>
          </a:r>
          <a:r>
            <a:rPr lang="en-US" dirty="0" err="1"/>
            <a:t>l’indice</a:t>
          </a:r>
          <a:r>
            <a:rPr lang="en-US" dirty="0"/>
            <a:t> de  </a:t>
          </a:r>
          <a:r>
            <a:rPr lang="en-US" dirty="0" err="1"/>
            <a:t>personne</a:t>
          </a:r>
          <a:r>
            <a:rPr lang="en-US" dirty="0"/>
            <a:t> </a:t>
          </a:r>
          <a:r>
            <a:rPr lang="en-US" dirty="0" err="1"/>
            <a:t>aspecto</a:t>
          </a:r>
          <a:r>
            <a:rPr lang="en-US" dirty="0"/>
            <a:t> modal” –Caron 1980: 15), the tense-person complex (</a:t>
          </a:r>
          <a:r>
            <a:rPr lang="en-US" dirty="0" err="1"/>
            <a:t>Creissels</a:t>
          </a:r>
          <a:r>
            <a:rPr lang="en-US" dirty="0"/>
            <a:t> 2005), etc., also fused Subj/AUX forms (Anderson 2006), S/TAM/P forms (Anderson 2011) or STAMP  morphs (Anderson 2015), for Subject-Tense-Aspect-Mood-Polarity. These elements occur relatively commonly across the Macro-Sudan Belt (</a:t>
          </a:r>
          <a:r>
            <a:rPr lang="en-US" dirty="0" err="1"/>
            <a:t>Güldemann</a:t>
          </a:r>
          <a:r>
            <a:rPr lang="en-US" dirty="0"/>
            <a:t> 2008, Anderson 2015, 2017) not just Chadic. </a:t>
          </a:r>
        </a:p>
      </dgm:t>
    </dgm:pt>
    <dgm:pt modelId="{6CAA37D3-6AB7-429C-B76E-A3FE370CE27D}" type="parTrans" cxnId="{CDFE788F-CFFA-4740-AAF1-C40B307D9E90}">
      <dgm:prSet/>
      <dgm:spPr/>
      <dgm:t>
        <a:bodyPr/>
        <a:lstStyle/>
        <a:p>
          <a:endParaRPr lang="en-US"/>
        </a:p>
      </dgm:t>
    </dgm:pt>
    <dgm:pt modelId="{9FA67DA8-B176-4718-8391-ED0853BCCBB7}" type="sibTrans" cxnId="{CDFE788F-CFFA-4740-AAF1-C40B307D9E90}">
      <dgm:prSet/>
      <dgm:spPr/>
      <dgm:t>
        <a:bodyPr/>
        <a:lstStyle/>
        <a:p>
          <a:endParaRPr lang="en-US"/>
        </a:p>
      </dgm:t>
    </dgm:pt>
    <dgm:pt modelId="{76C27D47-F3D9-48FA-82C1-0ABB98BAB2CE}">
      <dgm:prSet/>
      <dgm:spPr/>
      <dgm:t>
        <a:bodyPr/>
        <a:lstStyle/>
        <a:p>
          <a:r>
            <a:rPr lang="en-US"/>
            <a:t>STAMP morphs show considerable intra- and inter-group variation. Whether these formations are old or can be attributed to earlier stages in the history of Chadic is the subject of current research. They occur in East Chadic, West Chadic, Masa Chadic and Biu-Mandara Chadic and across several subgroups within these. </a:t>
          </a:r>
        </a:p>
      </dgm:t>
    </dgm:pt>
    <dgm:pt modelId="{FC536648-F69F-433F-B401-1DA5D3D2C8C9}" type="parTrans" cxnId="{31CB3F26-F2F2-43E2-A1E7-469D994C6A47}">
      <dgm:prSet/>
      <dgm:spPr/>
      <dgm:t>
        <a:bodyPr/>
        <a:lstStyle/>
        <a:p>
          <a:endParaRPr lang="en-US"/>
        </a:p>
      </dgm:t>
    </dgm:pt>
    <dgm:pt modelId="{201B3BE8-9CBD-43F4-B7B8-F24447788C3E}" type="sibTrans" cxnId="{31CB3F26-F2F2-43E2-A1E7-469D994C6A47}">
      <dgm:prSet/>
      <dgm:spPr/>
      <dgm:t>
        <a:bodyPr/>
        <a:lstStyle/>
        <a:p>
          <a:endParaRPr lang="en-US"/>
        </a:p>
      </dgm:t>
    </dgm:pt>
    <dgm:pt modelId="{A3C487C9-7306-41BB-912F-3551EC251E9E}">
      <dgm:prSet/>
      <dgm:spPr/>
      <dgm:t>
        <a:bodyPr/>
        <a:lstStyle/>
        <a:p>
          <a:r>
            <a:rPr lang="en-US"/>
            <a:t>The simplest systems are probably found in languages like Migama and Mbara of the East  Chadic branch, or Mpade of the Biu-Mandara branch. Here  STAMP morphs occur contrasting either conditional vs. indicative (Migama) or perfective and  imperfective series (Mbara, Mpade) and take unmarked verb stem forms.</a:t>
          </a:r>
        </a:p>
      </dgm:t>
    </dgm:pt>
    <dgm:pt modelId="{6BF32FD2-B683-459E-AB15-BA104555B651}" type="parTrans" cxnId="{1B109D7F-DC69-47A3-8886-6236A0ED122F}">
      <dgm:prSet/>
      <dgm:spPr/>
      <dgm:t>
        <a:bodyPr/>
        <a:lstStyle/>
        <a:p>
          <a:endParaRPr lang="en-US"/>
        </a:p>
      </dgm:t>
    </dgm:pt>
    <dgm:pt modelId="{9BD22D99-AEAB-4A63-831A-8D05C79FC943}" type="sibTrans" cxnId="{1B109D7F-DC69-47A3-8886-6236A0ED122F}">
      <dgm:prSet/>
      <dgm:spPr/>
      <dgm:t>
        <a:bodyPr/>
        <a:lstStyle/>
        <a:p>
          <a:endParaRPr lang="en-US"/>
        </a:p>
      </dgm:t>
    </dgm:pt>
    <dgm:pt modelId="{15EDF7A7-DBB7-BA45-BC18-6EFA90A6CB9E}" type="pres">
      <dgm:prSet presAssocID="{1B48681B-38E2-4721-86E5-9497C4D01B25}" presName="vert0" presStyleCnt="0">
        <dgm:presLayoutVars>
          <dgm:dir/>
          <dgm:animOne val="branch"/>
          <dgm:animLvl val="lvl"/>
        </dgm:presLayoutVars>
      </dgm:prSet>
      <dgm:spPr/>
      <dgm:t>
        <a:bodyPr/>
        <a:lstStyle/>
        <a:p>
          <a:endParaRPr lang="de-DE"/>
        </a:p>
      </dgm:t>
    </dgm:pt>
    <dgm:pt modelId="{AAAFDB13-2BA3-DF48-A8E9-29C16D7769EC}" type="pres">
      <dgm:prSet presAssocID="{4B7636C8-53E2-4805-A367-122FA89B9B16}" presName="thickLine" presStyleLbl="alignNode1" presStyleIdx="0" presStyleCnt="3"/>
      <dgm:spPr/>
    </dgm:pt>
    <dgm:pt modelId="{87495634-6910-4445-B151-D46F8B32F644}" type="pres">
      <dgm:prSet presAssocID="{4B7636C8-53E2-4805-A367-122FA89B9B16}" presName="horz1" presStyleCnt="0"/>
      <dgm:spPr/>
    </dgm:pt>
    <dgm:pt modelId="{5F1F977C-5215-684D-B47C-F527E7642410}" type="pres">
      <dgm:prSet presAssocID="{4B7636C8-53E2-4805-A367-122FA89B9B16}" presName="tx1" presStyleLbl="revTx" presStyleIdx="0" presStyleCnt="3"/>
      <dgm:spPr/>
      <dgm:t>
        <a:bodyPr/>
        <a:lstStyle/>
        <a:p>
          <a:endParaRPr lang="de-DE"/>
        </a:p>
      </dgm:t>
    </dgm:pt>
    <dgm:pt modelId="{4E613A58-3909-9C47-B816-1680308BAF99}" type="pres">
      <dgm:prSet presAssocID="{4B7636C8-53E2-4805-A367-122FA89B9B16}" presName="vert1" presStyleCnt="0"/>
      <dgm:spPr/>
    </dgm:pt>
    <dgm:pt modelId="{2BAAEC48-9F51-2948-9B32-FCC6ADA9F3BA}" type="pres">
      <dgm:prSet presAssocID="{76C27D47-F3D9-48FA-82C1-0ABB98BAB2CE}" presName="thickLine" presStyleLbl="alignNode1" presStyleIdx="1" presStyleCnt="3"/>
      <dgm:spPr/>
    </dgm:pt>
    <dgm:pt modelId="{093948A3-D0DF-8D47-A972-01433FEE8512}" type="pres">
      <dgm:prSet presAssocID="{76C27D47-F3D9-48FA-82C1-0ABB98BAB2CE}" presName="horz1" presStyleCnt="0"/>
      <dgm:spPr/>
    </dgm:pt>
    <dgm:pt modelId="{00B2EF55-B873-D541-8175-802E6F9470A9}" type="pres">
      <dgm:prSet presAssocID="{76C27D47-F3D9-48FA-82C1-0ABB98BAB2CE}" presName="tx1" presStyleLbl="revTx" presStyleIdx="1" presStyleCnt="3"/>
      <dgm:spPr/>
      <dgm:t>
        <a:bodyPr/>
        <a:lstStyle/>
        <a:p>
          <a:endParaRPr lang="de-DE"/>
        </a:p>
      </dgm:t>
    </dgm:pt>
    <dgm:pt modelId="{1A853A4D-582C-6044-AA8D-9F1B2DBAF8B4}" type="pres">
      <dgm:prSet presAssocID="{76C27D47-F3D9-48FA-82C1-0ABB98BAB2CE}" presName="vert1" presStyleCnt="0"/>
      <dgm:spPr/>
    </dgm:pt>
    <dgm:pt modelId="{37DF0007-B89F-A04B-9AE6-22650FC02FF1}" type="pres">
      <dgm:prSet presAssocID="{A3C487C9-7306-41BB-912F-3551EC251E9E}" presName="thickLine" presStyleLbl="alignNode1" presStyleIdx="2" presStyleCnt="3"/>
      <dgm:spPr/>
    </dgm:pt>
    <dgm:pt modelId="{33D5162A-4A98-E848-979A-BDC6167FBDBB}" type="pres">
      <dgm:prSet presAssocID="{A3C487C9-7306-41BB-912F-3551EC251E9E}" presName="horz1" presStyleCnt="0"/>
      <dgm:spPr/>
    </dgm:pt>
    <dgm:pt modelId="{C55A81DE-5727-B249-BB9E-B5C495B647A7}" type="pres">
      <dgm:prSet presAssocID="{A3C487C9-7306-41BB-912F-3551EC251E9E}" presName="tx1" presStyleLbl="revTx" presStyleIdx="2" presStyleCnt="3"/>
      <dgm:spPr/>
      <dgm:t>
        <a:bodyPr/>
        <a:lstStyle/>
        <a:p>
          <a:endParaRPr lang="de-DE"/>
        </a:p>
      </dgm:t>
    </dgm:pt>
    <dgm:pt modelId="{DF599F7B-5B20-E944-A7A4-D5F725C5049E}" type="pres">
      <dgm:prSet presAssocID="{A3C487C9-7306-41BB-912F-3551EC251E9E}" presName="vert1" presStyleCnt="0"/>
      <dgm:spPr/>
    </dgm:pt>
  </dgm:ptLst>
  <dgm:cxnLst>
    <dgm:cxn modelId="{20C9C9C7-A16F-6F4C-970F-F36CC16FE738}" type="presOf" srcId="{A3C487C9-7306-41BB-912F-3551EC251E9E}" destId="{C55A81DE-5727-B249-BB9E-B5C495B647A7}" srcOrd="0" destOrd="0" presId="urn:microsoft.com/office/officeart/2008/layout/LinedList"/>
    <dgm:cxn modelId="{1B109D7F-DC69-47A3-8886-6236A0ED122F}" srcId="{1B48681B-38E2-4721-86E5-9497C4D01B25}" destId="{A3C487C9-7306-41BB-912F-3551EC251E9E}" srcOrd="2" destOrd="0" parTransId="{6BF32FD2-B683-459E-AB15-BA104555B651}" sibTransId="{9BD22D99-AEAB-4A63-831A-8D05C79FC943}"/>
    <dgm:cxn modelId="{CDFE788F-CFFA-4740-AAF1-C40B307D9E90}" srcId="{1B48681B-38E2-4721-86E5-9497C4D01B25}" destId="{4B7636C8-53E2-4805-A367-122FA89B9B16}" srcOrd="0" destOrd="0" parTransId="{6CAA37D3-6AB7-429C-B76E-A3FE370CE27D}" sibTransId="{9FA67DA8-B176-4718-8391-ED0853BCCBB7}"/>
    <dgm:cxn modelId="{B378DFD0-B4EB-FF44-B418-9F9B4A5F6ECD}" type="presOf" srcId="{4B7636C8-53E2-4805-A367-122FA89B9B16}" destId="{5F1F977C-5215-684D-B47C-F527E7642410}" srcOrd="0" destOrd="0" presId="urn:microsoft.com/office/officeart/2008/layout/LinedList"/>
    <dgm:cxn modelId="{B028409D-2CB9-5B4F-BCF3-8B62C4385A4F}" type="presOf" srcId="{1B48681B-38E2-4721-86E5-9497C4D01B25}" destId="{15EDF7A7-DBB7-BA45-BC18-6EFA90A6CB9E}" srcOrd="0" destOrd="0" presId="urn:microsoft.com/office/officeart/2008/layout/LinedList"/>
    <dgm:cxn modelId="{31CB3F26-F2F2-43E2-A1E7-469D994C6A47}" srcId="{1B48681B-38E2-4721-86E5-9497C4D01B25}" destId="{76C27D47-F3D9-48FA-82C1-0ABB98BAB2CE}" srcOrd="1" destOrd="0" parTransId="{FC536648-F69F-433F-B401-1DA5D3D2C8C9}" sibTransId="{201B3BE8-9CBD-43F4-B7B8-F24447788C3E}"/>
    <dgm:cxn modelId="{35B28F1F-1729-404A-98F4-98C7013FDC81}" type="presOf" srcId="{76C27D47-F3D9-48FA-82C1-0ABB98BAB2CE}" destId="{00B2EF55-B873-D541-8175-802E6F9470A9}" srcOrd="0" destOrd="0" presId="urn:microsoft.com/office/officeart/2008/layout/LinedList"/>
    <dgm:cxn modelId="{A4F9D4CB-F071-8048-9E3B-05DFF4263D0A}" type="presParOf" srcId="{15EDF7A7-DBB7-BA45-BC18-6EFA90A6CB9E}" destId="{AAAFDB13-2BA3-DF48-A8E9-29C16D7769EC}" srcOrd="0" destOrd="0" presId="urn:microsoft.com/office/officeart/2008/layout/LinedList"/>
    <dgm:cxn modelId="{4F417F7B-6EF3-C54B-8C1D-75FAB9F137BC}" type="presParOf" srcId="{15EDF7A7-DBB7-BA45-BC18-6EFA90A6CB9E}" destId="{87495634-6910-4445-B151-D46F8B32F644}" srcOrd="1" destOrd="0" presId="urn:microsoft.com/office/officeart/2008/layout/LinedList"/>
    <dgm:cxn modelId="{66511E28-8DB9-5840-AA5F-D166F3051480}" type="presParOf" srcId="{87495634-6910-4445-B151-D46F8B32F644}" destId="{5F1F977C-5215-684D-B47C-F527E7642410}" srcOrd="0" destOrd="0" presId="urn:microsoft.com/office/officeart/2008/layout/LinedList"/>
    <dgm:cxn modelId="{9978E4D3-E060-A745-9418-C39B4330EB6C}" type="presParOf" srcId="{87495634-6910-4445-B151-D46F8B32F644}" destId="{4E613A58-3909-9C47-B816-1680308BAF99}" srcOrd="1" destOrd="0" presId="urn:microsoft.com/office/officeart/2008/layout/LinedList"/>
    <dgm:cxn modelId="{40551679-518F-F84C-99A4-CA6ECD8A6C55}" type="presParOf" srcId="{15EDF7A7-DBB7-BA45-BC18-6EFA90A6CB9E}" destId="{2BAAEC48-9F51-2948-9B32-FCC6ADA9F3BA}" srcOrd="2" destOrd="0" presId="urn:microsoft.com/office/officeart/2008/layout/LinedList"/>
    <dgm:cxn modelId="{855608FC-1AAB-E242-8D11-BAD3767D6DD4}" type="presParOf" srcId="{15EDF7A7-DBB7-BA45-BC18-6EFA90A6CB9E}" destId="{093948A3-D0DF-8D47-A972-01433FEE8512}" srcOrd="3" destOrd="0" presId="urn:microsoft.com/office/officeart/2008/layout/LinedList"/>
    <dgm:cxn modelId="{0DC48FB6-741F-E04B-9238-DB089711A2BF}" type="presParOf" srcId="{093948A3-D0DF-8D47-A972-01433FEE8512}" destId="{00B2EF55-B873-D541-8175-802E6F9470A9}" srcOrd="0" destOrd="0" presId="urn:microsoft.com/office/officeart/2008/layout/LinedList"/>
    <dgm:cxn modelId="{DBE4FFF4-892D-9B4D-9AAF-A6DD3CF8E599}" type="presParOf" srcId="{093948A3-D0DF-8D47-A972-01433FEE8512}" destId="{1A853A4D-582C-6044-AA8D-9F1B2DBAF8B4}" srcOrd="1" destOrd="0" presId="urn:microsoft.com/office/officeart/2008/layout/LinedList"/>
    <dgm:cxn modelId="{B4977237-D439-4B47-8050-9200F4FDFC30}" type="presParOf" srcId="{15EDF7A7-DBB7-BA45-BC18-6EFA90A6CB9E}" destId="{37DF0007-B89F-A04B-9AE6-22650FC02FF1}" srcOrd="4" destOrd="0" presId="urn:microsoft.com/office/officeart/2008/layout/LinedList"/>
    <dgm:cxn modelId="{2714B731-C288-B945-9E24-E1867339E168}" type="presParOf" srcId="{15EDF7A7-DBB7-BA45-BC18-6EFA90A6CB9E}" destId="{33D5162A-4A98-E848-979A-BDC6167FBDBB}" srcOrd="5" destOrd="0" presId="urn:microsoft.com/office/officeart/2008/layout/LinedList"/>
    <dgm:cxn modelId="{1267E690-233F-1044-BD2D-482C41C3BCFD}" type="presParOf" srcId="{33D5162A-4A98-E848-979A-BDC6167FBDBB}" destId="{C55A81DE-5727-B249-BB9E-B5C495B647A7}" srcOrd="0" destOrd="0" presId="urn:microsoft.com/office/officeart/2008/layout/LinedList"/>
    <dgm:cxn modelId="{C39F7F5F-1499-E244-90BF-344B7C9D4F26}" type="presParOf" srcId="{33D5162A-4A98-E848-979A-BDC6167FBDBB}" destId="{DF599F7B-5B20-E944-A7A4-D5F725C5049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176F6E-9EE5-3C4E-8B8C-E0D68E668568}">
      <dsp:nvSpPr>
        <dsp:cNvPr id="0" name=""/>
        <dsp:cNvSpPr/>
      </dsp:nvSpPr>
      <dsp:spPr>
        <a:xfrm>
          <a:off x="0" y="2687"/>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3E9CC6-F7CA-9E49-8A0E-9DED4E32D7C0}">
      <dsp:nvSpPr>
        <dsp:cNvPr id="0" name=""/>
        <dsp:cNvSpPr/>
      </dsp:nvSpPr>
      <dsp:spPr>
        <a:xfrm>
          <a:off x="0" y="2687"/>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a:t>Direct and indirect objects markers almost invariably follow the verb and are variably described morphotactically as suffixes or clitics</a:t>
          </a:r>
        </a:p>
      </dsp:txBody>
      <dsp:txXfrm>
        <a:off x="0" y="2687"/>
        <a:ext cx="6263640" cy="1833104"/>
      </dsp:txXfrm>
    </dsp:sp>
    <dsp:sp modelId="{D432B96C-6FAE-7E4E-821E-87E6D236F33D}">
      <dsp:nvSpPr>
        <dsp:cNvPr id="0" name=""/>
        <dsp:cNvSpPr/>
      </dsp:nvSpPr>
      <dsp:spPr>
        <a:xfrm>
          <a:off x="0" y="1835791"/>
          <a:ext cx="6263640"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6EB9B1-2057-3C48-9253-544432F4C7BB}">
      <dsp:nvSpPr>
        <dsp:cNvPr id="0" name=""/>
        <dsp:cNvSpPr/>
      </dsp:nvSpPr>
      <dsp:spPr>
        <a:xfrm>
          <a:off x="0" y="1835791"/>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a:t>Orthographic conventions vs. phono-/morphotactic realities permeate descriptions of these languages</a:t>
          </a:r>
        </a:p>
      </dsp:txBody>
      <dsp:txXfrm>
        <a:off x="0" y="1835791"/>
        <a:ext cx="6263640" cy="1833104"/>
      </dsp:txXfrm>
    </dsp:sp>
    <dsp:sp modelId="{D0276861-825D-0C47-94DB-7EE417ABEC2A}">
      <dsp:nvSpPr>
        <dsp:cNvPr id="0" name=""/>
        <dsp:cNvSpPr/>
      </dsp:nvSpPr>
      <dsp:spPr>
        <a:xfrm>
          <a:off x="0" y="3668896"/>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0AE135-3AA2-1643-B7BB-A9BAE94AECFA}">
      <dsp:nvSpPr>
        <dsp:cNvPr id="0" name=""/>
        <dsp:cNvSpPr/>
      </dsp:nvSpPr>
      <dsp:spPr>
        <a:xfrm>
          <a:off x="0" y="3668896"/>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a:t>From what can be determined based on tonological and other phonological processes, some subject pronominals are independent words, some genuinely appear to be proclitic attaching to the word that follows, some appear to be prefixes. </a:t>
          </a:r>
        </a:p>
      </dsp:txBody>
      <dsp:txXfrm>
        <a:off x="0" y="3668896"/>
        <a:ext cx="6263640" cy="18331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C7FFE-44F1-DF4D-A192-C85F62B1859C}">
      <dsp:nvSpPr>
        <dsp:cNvPr id="0" name=""/>
        <dsp:cNvSpPr/>
      </dsp:nvSpPr>
      <dsp:spPr>
        <a:xfrm>
          <a:off x="0" y="0"/>
          <a:ext cx="673544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889373-0B20-6341-AF03-F6B5446C7385}">
      <dsp:nvSpPr>
        <dsp:cNvPr id="0" name=""/>
        <dsp:cNvSpPr/>
      </dsp:nvSpPr>
      <dsp:spPr>
        <a:xfrm>
          <a:off x="0" y="0"/>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(6) a. </a:t>
          </a:r>
          <a:r>
            <a:rPr lang="en-US" sz="3200" u="sng" kern="1200"/>
            <a:t>Eleme </a:t>
          </a:r>
          <a:r>
            <a:rPr lang="en-US" sz="3200" kern="1200"/>
            <a:t>[Ogonoid; Nigeria] </a:t>
          </a:r>
        </a:p>
      </dsp:txBody>
      <dsp:txXfrm>
        <a:off x="0" y="0"/>
        <a:ext cx="6735443" cy="695575"/>
      </dsp:txXfrm>
    </dsp:sp>
    <dsp:sp modelId="{36CD5E54-44C9-254A-AF45-BD4DAF6346DC}">
      <dsp:nvSpPr>
        <dsp:cNvPr id="0" name=""/>
        <dsp:cNvSpPr/>
      </dsp:nvSpPr>
      <dsp:spPr>
        <a:xfrm>
          <a:off x="0" y="695575"/>
          <a:ext cx="6735443" cy="0"/>
        </a:xfrm>
        <a:prstGeom prst="line">
          <a:avLst/>
        </a:prstGeom>
        <a:solidFill>
          <a:schemeClr val="accent2">
            <a:hueOff val="-207909"/>
            <a:satOff val="-11990"/>
            <a:lumOff val="1233"/>
            <a:alphaOff val="0"/>
          </a:schemeClr>
        </a:solidFill>
        <a:ln w="12700" cap="flat" cmpd="sng" algn="ctr">
          <a:solidFill>
            <a:schemeClr val="accent2">
              <a:hueOff val="-207909"/>
              <a:satOff val="-11990"/>
              <a:lumOff val="12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19FB8F-31ED-CE41-9B01-62D20335EE1F}">
      <dsp:nvSpPr>
        <dsp:cNvPr id="0" name=""/>
        <dsp:cNvSpPr/>
      </dsp:nvSpPr>
      <dsp:spPr>
        <a:xfrm>
          <a:off x="0" y="695575"/>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i="1" kern="1200"/>
            <a:t>ɔ-ʔɔtɔ 	tʃá-î 	ɛpɔ́ </a:t>
          </a:r>
          <a:endParaRPr lang="en-US" sz="3200" kern="1200"/>
        </a:p>
      </dsp:txBody>
      <dsp:txXfrm>
        <a:off x="0" y="695575"/>
        <a:ext cx="6735443" cy="695575"/>
      </dsp:txXfrm>
    </dsp:sp>
    <dsp:sp modelId="{BCACAB2D-3507-4E4C-915A-B9164DB3E2C6}">
      <dsp:nvSpPr>
        <dsp:cNvPr id="0" name=""/>
        <dsp:cNvSpPr/>
      </dsp:nvSpPr>
      <dsp:spPr>
        <a:xfrm>
          <a:off x="0" y="1391150"/>
          <a:ext cx="6735443" cy="0"/>
        </a:xfrm>
        <a:prstGeom prst="line">
          <a:avLst/>
        </a:prstGeom>
        <a:solidFill>
          <a:schemeClr val="accent2">
            <a:hueOff val="-415818"/>
            <a:satOff val="-23979"/>
            <a:lumOff val="2465"/>
            <a:alphaOff val="0"/>
          </a:schemeClr>
        </a:solidFill>
        <a:ln w="12700" cap="flat" cmpd="sng" algn="ctr">
          <a:solidFill>
            <a:schemeClr val="accent2">
              <a:hueOff val="-415818"/>
              <a:satOff val="-23979"/>
              <a:lumOff val="24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7E749B-B409-E344-85B2-4C20EAA1802D}">
      <dsp:nvSpPr>
        <dsp:cNvPr id="0" name=""/>
        <dsp:cNvSpPr/>
      </dsp:nvSpPr>
      <dsp:spPr>
        <a:xfrm>
          <a:off x="0" y="1391150"/>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baseline="-25000" dirty="0"/>
            <a:t>2-AUX 	run-2PL 	afraid</a:t>
          </a:r>
          <a:endParaRPr lang="en-US" sz="3200" kern="1200" dirty="0"/>
        </a:p>
      </dsp:txBody>
      <dsp:txXfrm>
        <a:off x="0" y="1391150"/>
        <a:ext cx="6735443" cy="695575"/>
      </dsp:txXfrm>
    </dsp:sp>
    <dsp:sp modelId="{9B5EC0CB-92D4-3B43-8D08-9C3358544100}">
      <dsp:nvSpPr>
        <dsp:cNvPr id="0" name=""/>
        <dsp:cNvSpPr/>
      </dsp:nvSpPr>
      <dsp:spPr>
        <a:xfrm>
          <a:off x="0" y="2086725"/>
          <a:ext cx="6735443" cy="0"/>
        </a:xfrm>
        <a:prstGeom prst="line">
          <a:avLst/>
        </a:prstGeom>
        <a:solidFill>
          <a:schemeClr val="accent2">
            <a:hueOff val="-623727"/>
            <a:satOff val="-35969"/>
            <a:lumOff val="3698"/>
            <a:alphaOff val="0"/>
          </a:schemeClr>
        </a:solidFill>
        <a:ln w="12700" cap="flat" cmpd="sng" algn="ctr">
          <a:solidFill>
            <a:schemeClr val="accent2">
              <a:hueOff val="-623727"/>
              <a:satOff val="-35969"/>
              <a:lumOff val="369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E4B362-5C8F-8C40-9D6D-AB0C2E5987AE}">
      <dsp:nvSpPr>
        <dsp:cNvPr id="0" name=""/>
        <dsp:cNvSpPr/>
      </dsp:nvSpPr>
      <dsp:spPr>
        <a:xfrm>
          <a:off x="0" y="2086725"/>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‘you became very afraid’</a:t>
          </a:r>
        </a:p>
      </dsp:txBody>
      <dsp:txXfrm>
        <a:off x="0" y="2086725"/>
        <a:ext cx="6735443" cy="695575"/>
      </dsp:txXfrm>
    </dsp:sp>
    <dsp:sp modelId="{8E10A72C-23BA-264B-8FE8-6B3A9DA64CFD}">
      <dsp:nvSpPr>
        <dsp:cNvPr id="0" name=""/>
        <dsp:cNvSpPr/>
      </dsp:nvSpPr>
      <dsp:spPr>
        <a:xfrm>
          <a:off x="0" y="2782301"/>
          <a:ext cx="6735443" cy="0"/>
        </a:xfrm>
        <a:prstGeom prst="line">
          <a:avLst/>
        </a:prstGeom>
        <a:solidFill>
          <a:schemeClr val="accent2">
            <a:hueOff val="-831636"/>
            <a:satOff val="-47959"/>
            <a:lumOff val="4930"/>
            <a:alphaOff val="0"/>
          </a:schemeClr>
        </a:solidFill>
        <a:ln w="12700" cap="flat" cmpd="sng" algn="ctr">
          <a:solidFill>
            <a:schemeClr val="accent2">
              <a:hueOff val="-831636"/>
              <a:satOff val="-47959"/>
              <a:lumOff val="49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8E422-1EB3-DD49-BDB2-8F2F09E5C954}">
      <dsp:nvSpPr>
        <dsp:cNvPr id="0" name=""/>
        <dsp:cNvSpPr/>
      </dsp:nvSpPr>
      <dsp:spPr>
        <a:xfrm>
          <a:off x="0" y="2782301"/>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b. </a:t>
          </a:r>
          <a:r>
            <a:rPr lang="en-US" sz="3200" u="sng" kern="1200"/>
            <a:t>Eleme</a:t>
          </a:r>
          <a:endParaRPr lang="en-US" sz="3200" kern="1200"/>
        </a:p>
      </dsp:txBody>
      <dsp:txXfrm>
        <a:off x="0" y="2782301"/>
        <a:ext cx="6735443" cy="695575"/>
      </dsp:txXfrm>
    </dsp:sp>
    <dsp:sp modelId="{D500F821-D5FF-1C48-B915-22611113E567}">
      <dsp:nvSpPr>
        <dsp:cNvPr id="0" name=""/>
        <dsp:cNvSpPr/>
      </dsp:nvSpPr>
      <dsp:spPr>
        <a:xfrm>
          <a:off x="0" y="3477876"/>
          <a:ext cx="6735443" cy="0"/>
        </a:xfrm>
        <a:prstGeom prst="line">
          <a:avLst/>
        </a:prstGeom>
        <a:solidFill>
          <a:schemeClr val="accent2">
            <a:hueOff val="-1039545"/>
            <a:satOff val="-59949"/>
            <a:lumOff val="6163"/>
            <a:alphaOff val="0"/>
          </a:schemeClr>
        </a:solidFill>
        <a:ln w="12700" cap="flat" cmpd="sng" algn="ctr">
          <a:solidFill>
            <a:schemeClr val="accent2">
              <a:hueOff val="-1039545"/>
              <a:satOff val="-59949"/>
              <a:lumOff val="61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A22E0E-9AC9-4D45-BD4B-2CC935437353}">
      <dsp:nvSpPr>
        <dsp:cNvPr id="0" name=""/>
        <dsp:cNvSpPr/>
      </dsp:nvSpPr>
      <dsp:spPr>
        <a:xfrm>
          <a:off x="0" y="3477876"/>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i="1" kern="1200"/>
            <a:t>`ɛ-ʔɔtɔ-rî 	tʃá 	ɛpɔ́ </a:t>
          </a:r>
          <a:endParaRPr lang="en-US" sz="3200" kern="1200"/>
        </a:p>
      </dsp:txBody>
      <dsp:txXfrm>
        <a:off x="0" y="3477876"/>
        <a:ext cx="6735443" cy="695575"/>
      </dsp:txXfrm>
    </dsp:sp>
    <dsp:sp modelId="{EDFF4B3A-528B-354C-888D-C4253518E87F}">
      <dsp:nvSpPr>
        <dsp:cNvPr id="0" name=""/>
        <dsp:cNvSpPr/>
      </dsp:nvSpPr>
      <dsp:spPr>
        <a:xfrm>
          <a:off x="0" y="4173451"/>
          <a:ext cx="6735443" cy="0"/>
        </a:xfrm>
        <a:prstGeom prst="line">
          <a:avLst/>
        </a:prstGeom>
        <a:solidFill>
          <a:schemeClr val="accent2">
            <a:hueOff val="-1247454"/>
            <a:satOff val="-71938"/>
            <a:lumOff val="7395"/>
            <a:alphaOff val="0"/>
          </a:schemeClr>
        </a:solidFill>
        <a:ln w="12700" cap="flat" cmpd="sng" algn="ctr">
          <a:solidFill>
            <a:schemeClr val="accent2">
              <a:hueOff val="-1247454"/>
              <a:satOff val="-71938"/>
              <a:lumOff val="73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64F0E0-8FAC-2D40-B166-302A85D97CD1}">
      <dsp:nvSpPr>
        <dsp:cNvPr id="0" name=""/>
        <dsp:cNvSpPr/>
      </dsp:nvSpPr>
      <dsp:spPr>
        <a:xfrm>
          <a:off x="0" y="4173451"/>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baseline="-25000" dirty="0"/>
            <a:t>3-AUX-3PL 		run 	afraid</a:t>
          </a:r>
          <a:r>
            <a:rPr lang="en-US" sz="3200" kern="1200" dirty="0"/>
            <a:t> </a:t>
          </a:r>
        </a:p>
      </dsp:txBody>
      <dsp:txXfrm>
        <a:off x="0" y="4173451"/>
        <a:ext cx="6735443" cy="695575"/>
      </dsp:txXfrm>
    </dsp:sp>
    <dsp:sp modelId="{94087120-6B76-B242-823A-FB5AC2667ADD}">
      <dsp:nvSpPr>
        <dsp:cNvPr id="0" name=""/>
        <dsp:cNvSpPr/>
      </dsp:nvSpPr>
      <dsp:spPr>
        <a:xfrm>
          <a:off x="0" y="4869026"/>
          <a:ext cx="6735443"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37B3B5-5223-BA45-AE44-EA62A3F3EF57}">
      <dsp:nvSpPr>
        <dsp:cNvPr id="0" name=""/>
        <dsp:cNvSpPr/>
      </dsp:nvSpPr>
      <dsp:spPr>
        <a:xfrm>
          <a:off x="0" y="4869026"/>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‘they became very afraid’ (Field notes) </a:t>
          </a:r>
        </a:p>
      </dsp:txBody>
      <dsp:txXfrm>
        <a:off x="0" y="4869026"/>
        <a:ext cx="6735443" cy="6955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029CC-CF63-8D49-A681-BC3A7083E3A6}">
      <dsp:nvSpPr>
        <dsp:cNvPr id="0" name=""/>
        <dsp:cNvSpPr/>
      </dsp:nvSpPr>
      <dsp:spPr>
        <a:xfrm>
          <a:off x="0" y="0"/>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AA4E12-D983-574E-BE82-B929DD5BA801}">
      <dsp:nvSpPr>
        <dsp:cNvPr id="0" name=""/>
        <dsp:cNvSpPr/>
      </dsp:nvSpPr>
      <dsp:spPr>
        <a:xfrm>
          <a:off x="0" y="0"/>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(14) </a:t>
          </a:r>
          <a:r>
            <a:rPr lang="en-US" sz="3200" u="sng" kern="1200"/>
            <a:t>Pero </a:t>
          </a:r>
          <a:r>
            <a:rPr lang="en-US" sz="3200" kern="1200"/>
            <a:t>(Frajzyngier 1989: 104)</a:t>
          </a:r>
        </a:p>
      </dsp:txBody>
      <dsp:txXfrm>
        <a:off x="0" y="0"/>
        <a:ext cx="6735443" cy="695575"/>
      </dsp:txXfrm>
    </dsp:sp>
    <dsp:sp modelId="{D4FE47A5-A0FA-EC45-AEC5-D8DE56E299AC}">
      <dsp:nvSpPr>
        <dsp:cNvPr id="0" name=""/>
        <dsp:cNvSpPr/>
      </dsp:nvSpPr>
      <dsp:spPr>
        <a:xfrm>
          <a:off x="0" y="695575"/>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F1B2C8-4C90-CC40-9D19-502FC197E101}">
      <dsp:nvSpPr>
        <dsp:cNvPr id="0" name=""/>
        <dsp:cNvSpPr/>
      </dsp:nvSpPr>
      <dsp:spPr>
        <a:xfrm>
          <a:off x="0" y="695575"/>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i="1" kern="1200"/>
            <a:t>nì-íkka 	có 	mín(a)</a:t>
          </a:r>
          <a:endParaRPr lang="en-US" sz="3200" kern="1200"/>
        </a:p>
      </dsp:txBody>
      <dsp:txXfrm>
        <a:off x="0" y="695575"/>
        <a:ext cx="6735443" cy="695575"/>
      </dsp:txXfrm>
    </dsp:sp>
    <dsp:sp modelId="{C75D552B-D37A-2845-8EC4-FC0E541B03B1}">
      <dsp:nvSpPr>
        <dsp:cNvPr id="0" name=""/>
        <dsp:cNvSpPr/>
      </dsp:nvSpPr>
      <dsp:spPr>
        <a:xfrm>
          <a:off x="0" y="1391150"/>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C73D75-5351-9344-A368-12ECEC983407}">
      <dsp:nvSpPr>
        <dsp:cNvPr id="0" name=""/>
        <dsp:cNvSpPr/>
      </dsp:nvSpPr>
      <dsp:spPr>
        <a:xfrm>
          <a:off x="0" y="1391150"/>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1-PROG 	drink 	beer</a:t>
          </a:r>
        </a:p>
      </dsp:txBody>
      <dsp:txXfrm>
        <a:off x="0" y="1391150"/>
        <a:ext cx="6735443" cy="695575"/>
      </dsp:txXfrm>
    </dsp:sp>
    <dsp:sp modelId="{D2B59384-113D-E34C-B4FD-7AAC4493FA37}">
      <dsp:nvSpPr>
        <dsp:cNvPr id="0" name=""/>
        <dsp:cNvSpPr/>
      </dsp:nvSpPr>
      <dsp:spPr>
        <a:xfrm>
          <a:off x="0" y="2086725"/>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C65BE6-0CCE-E74D-A644-7DE1EB42553C}">
      <dsp:nvSpPr>
        <dsp:cNvPr id="0" name=""/>
        <dsp:cNvSpPr/>
      </dsp:nvSpPr>
      <dsp:spPr>
        <a:xfrm>
          <a:off x="0" y="2086725"/>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‘I am drinking beer’</a:t>
          </a:r>
        </a:p>
      </dsp:txBody>
      <dsp:txXfrm>
        <a:off x="0" y="2086725"/>
        <a:ext cx="6735443" cy="695575"/>
      </dsp:txXfrm>
    </dsp:sp>
    <dsp:sp modelId="{9B377100-E706-1441-AAA1-EC57AE92C334}">
      <dsp:nvSpPr>
        <dsp:cNvPr id="0" name=""/>
        <dsp:cNvSpPr/>
      </dsp:nvSpPr>
      <dsp:spPr>
        <a:xfrm>
          <a:off x="0" y="2782301"/>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E91D31-BCDF-8E4E-824F-3F3C1728815D}">
      <dsp:nvSpPr>
        <dsp:cNvPr id="0" name=""/>
        <dsp:cNvSpPr/>
      </dsp:nvSpPr>
      <dsp:spPr>
        <a:xfrm>
          <a:off x="0" y="2782301"/>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(15) </a:t>
          </a:r>
          <a:r>
            <a:rPr lang="en-US" sz="3200" u="sng" kern="1200"/>
            <a:t>Mpade </a:t>
          </a:r>
          <a:r>
            <a:rPr lang="en-US" sz="3200" kern="1200"/>
            <a:t>(Mahamat 2005: 91)</a:t>
          </a:r>
        </a:p>
      </dsp:txBody>
      <dsp:txXfrm>
        <a:off x="0" y="2782301"/>
        <a:ext cx="6735443" cy="695575"/>
      </dsp:txXfrm>
    </dsp:sp>
    <dsp:sp modelId="{B40EC757-A0A8-334A-A574-E5476D750276}">
      <dsp:nvSpPr>
        <dsp:cNvPr id="0" name=""/>
        <dsp:cNvSpPr/>
      </dsp:nvSpPr>
      <dsp:spPr>
        <a:xfrm>
          <a:off x="0" y="3477876"/>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418901-BA0D-7146-8AC6-7BBEB9A57C3F}">
      <dsp:nvSpPr>
        <dsp:cNvPr id="0" name=""/>
        <dsp:cNvSpPr/>
      </dsp:nvSpPr>
      <dsp:spPr>
        <a:xfrm>
          <a:off x="0" y="3477876"/>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i="1" kern="1200"/>
            <a:t>ndá-nè 		tò</a:t>
          </a:r>
          <a:endParaRPr lang="en-US" sz="3200" kern="1200"/>
        </a:p>
      </dsp:txBody>
      <dsp:txXfrm>
        <a:off x="0" y="3477876"/>
        <a:ext cx="6735443" cy="695575"/>
      </dsp:txXfrm>
    </dsp:sp>
    <dsp:sp modelId="{D62DF73E-C4F6-444A-911F-8AC1C8278B1F}">
      <dsp:nvSpPr>
        <dsp:cNvPr id="0" name=""/>
        <dsp:cNvSpPr/>
      </dsp:nvSpPr>
      <dsp:spPr>
        <a:xfrm>
          <a:off x="0" y="4173451"/>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82E510-CB2D-5C40-AEFF-EF919FA13092}">
      <dsp:nvSpPr>
        <dsp:cNvPr id="0" name=""/>
        <dsp:cNvSpPr/>
      </dsp:nvSpPr>
      <dsp:spPr>
        <a:xfrm>
          <a:off x="0" y="4173451"/>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PROG-1PL.EX 	return</a:t>
          </a:r>
        </a:p>
      </dsp:txBody>
      <dsp:txXfrm>
        <a:off x="0" y="4173451"/>
        <a:ext cx="6735443" cy="695575"/>
      </dsp:txXfrm>
    </dsp:sp>
    <dsp:sp modelId="{2D1F24FF-87C6-E34D-B854-64D0A1DCEB2D}">
      <dsp:nvSpPr>
        <dsp:cNvPr id="0" name=""/>
        <dsp:cNvSpPr/>
      </dsp:nvSpPr>
      <dsp:spPr>
        <a:xfrm>
          <a:off x="0" y="4869026"/>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E1D594-BBF5-0C4C-8EAE-4C929A34D246}">
      <dsp:nvSpPr>
        <dsp:cNvPr id="0" name=""/>
        <dsp:cNvSpPr/>
      </dsp:nvSpPr>
      <dsp:spPr>
        <a:xfrm>
          <a:off x="0" y="4869026"/>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lvl="0" algn="l" defTabSz="1422400">
            <a:lnSpc>
              <a:spcPct val="90000"/>
            </a:lnSpc>
            <a:spcBef>
              <a:spcPct val="0"/>
            </a:spcBef>
            <a:spcAft>
              <a:spcPct val="35000"/>
            </a:spcAft>
          </a:pPr>
          <a:r>
            <a:rPr lang="en-US" sz="3200" kern="1200"/>
            <a:t>‘we are returning’</a:t>
          </a:r>
        </a:p>
      </dsp:txBody>
      <dsp:txXfrm>
        <a:off x="0" y="4869026"/>
        <a:ext cx="6735443" cy="6955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E25FE-A128-A54C-9707-1DF1CE1CB63D}">
      <dsp:nvSpPr>
        <dsp:cNvPr id="0" name=""/>
        <dsp:cNvSpPr/>
      </dsp:nvSpPr>
      <dsp:spPr>
        <a:xfrm>
          <a:off x="0" y="0"/>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B7647A-C195-FE48-8815-2CA64D3FF641}">
      <dsp:nvSpPr>
        <dsp:cNvPr id="0" name=""/>
        <dsp:cNvSpPr/>
      </dsp:nvSpPr>
      <dsp:spPr>
        <a:xfrm>
          <a:off x="0" y="0"/>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a:t>(17)  </a:t>
          </a:r>
          <a:r>
            <a:rPr lang="en-US" sz="1900" u="sng" kern="1200"/>
            <a:t>Gidar</a:t>
          </a:r>
          <a:r>
            <a:rPr lang="en-US" sz="1900" kern="1200"/>
            <a:t> (Frajzyngier 2008: 263)</a:t>
          </a:r>
        </a:p>
      </dsp:txBody>
      <dsp:txXfrm>
        <a:off x="0" y="0"/>
        <a:ext cx="6735443" cy="695575"/>
      </dsp:txXfrm>
    </dsp:sp>
    <dsp:sp modelId="{D3E8ADDC-EEEB-3744-AC95-E0404EFC6A45}">
      <dsp:nvSpPr>
        <dsp:cNvPr id="0" name=""/>
        <dsp:cNvSpPr/>
      </dsp:nvSpPr>
      <dsp:spPr>
        <a:xfrm>
          <a:off x="0" y="695575"/>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9CED03-CA5D-2045-8878-73941A0E5AF2}">
      <dsp:nvSpPr>
        <dsp:cNvPr id="0" name=""/>
        <dsp:cNvSpPr/>
      </dsp:nvSpPr>
      <dsp:spPr>
        <a:xfrm>
          <a:off x="0" y="695575"/>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i="1" kern="1200"/>
            <a:t>wá-nə̀ 	mpə̀r-kó 			</a:t>
          </a:r>
          <a:endParaRPr lang="en-US" sz="1900" kern="1200"/>
        </a:p>
      </dsp:txBody>
      <dsp:txXfrm>
        <a:off x="0" y="695575"/>
        <a:ext cx="6735443" cy="695575"/>
      </dsp:txXfrm>
    </dsp:sp>
    <dsp:sp modelId="{5E64B677-5AEA-F844-A6CB-F6C2174C296C}">
      <dsp:nvSpPr>
        <dsp:cNvPr id="0" name=""/>
        <dsp:cNvSpPr/>
      </dsp:nvSpPr>
      <dsp:spPr>
        <a:xfrm>
          <a:off x="0" y="1391150"/>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38835A-4828-3544-9C8D-512924D342EB}">
      <dsp:nvSpPr>
        <dsp:cNvPr id="0" name=""/>
        <dsp:cNvSpPr/>
      </dsp:nvSpPr>
      <dsp:spPr>
        <a:xfrm>
          <a:off x="0" y="1391150"/>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a:t>FUT-1 	chew-2 			</a:t>
          </a:r>
        </a:p>
      </dsp:txBody>
      <dsp:txXfrm>
        <a:off x="0" y="1391150"/>
        <a:ext cx="6735443" cy="695575"/>
      </dsp:txXfrm>
    </dsp:sp>
    <dsp:sp modelId="{82410633-8093-DC41-8E24-67213010BA61}">
      <dsp:nvSpPr>
        <dsp:cNvPr id="0" name=""/>
        <dsp:cNvSpPr/>
      </dsp:nvSpPr>
      <dsp:spPr>
        <a:xfrm>
          <a:off x="0" y="2086725"/>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2CF14C-6DB1-AD4F-BAFF-7D432B8C39B2}">
      <dsp:nvSpPr>
        <dsp:cNvPr id="0" name=""/>
        <dsp:cNvSpPr/>
      </dsp:nvSpPr>
      <dsp:spPr>
        <a:xfrm>
          <a:off x="0" y="2086725"/>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a:t>‘I will eat you’ 	</a:t>
          </a:r>
        </a:p>
      </dsp:txBody>
      <dsp:txXfrm>
        <a:off x="0" y="2086725"/>
        <a:ext cx="6735443" cy="695575"/>
      </dsp:txXfrm>
    </dsp:sp>
    <dsp:sp modelId="{96D68254-47A9-6F41-85D3-58B11949E47F}">
      <dsp:nvSpPr>
        <dsp:cNvPr id="0" name=""/>
        <dsp:cNvSpPr/>
      </dsp:nvSpPr>
      <dsp:spPr>
        <a:xfrm>
          <a:off x="0" y="2782301"/>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1DDC42-9304-0F4B-B13F-9E7E3D9F8E55}">
      <dsp:nvSpPr>
        <dsp:cNvPr id="0" name=""/>
        <dsp:cNvSpPr/>
      </dsp:nvSpPr>
      <dsp:spPr>
        <a:xfrm>
          <a:off x="0" y="2782301"/>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a:t>(18) </a:t>
          </a:r>
          <a:r>
            <a:rPr lang="en-US" sz="1900" u="sng" kern="1200"/>
            <a:t>Gidar </a:t>
          </a:r>
          <a:r>
            <a:rPr lang="en-US" sz="1900" kern="1200"/>
            <a:t>(Frajzyngier 2008: 154)</a:t>
          </a:r>
        </a:p>
      </dsp:txBody>
      <dsp:txXfrm>
        <a:off x="0" y="2782301"/>
        <a:ext cx="6735443" cy="695575"/>
      </dsp:txXfrm>
    </dsp:sp>
    <dsp:sp modelId="{CE5511BB-C096-7C4D-9143-9C4A2330AA6E}">
      <dsp:nvSpPr>
        <dsp:cNvPr id="0" name=""/>
        <dsp:cNvSpPr/>
      </dsp:nvSpPr>
      <dsp:spPr>
        <a:xfrm>
          <a:off x="0" y="3477876"/>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DA7828-6E40-6245-83FA-E27AD84B98DE}">
      <dsp:nvSpPr>
        <dsp:cNvPr id="0" name=""/>
        <dsp:cNvSpPr/>
      </dsp:nvSpPr>
      <dsp:spPr>
        <a:xfrm>
          <a:off x="0" y="3477876"/>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i="1" kern="1200"/>
            <a:t>mà 		wín 	tà-t 		ə́zgə́l-nì</a:t>
          </a:r>
          <a:endParaRPr lang="en-US" sz="1900" kern="1200"/>
        </a:p>
      </dsp:txBody>
      <dsp:txXfrm>
        <a:off x="0" y="3477876"/>
        <a:ext cx="6735443" cy="695575"/>
      </dsp:txXfrm>
    </dsp:sp>
    <dsp:sp modelId="{B7416709-54E1-0649-AA05-949559D334B4}">
      <dsp:nvSpPr>
        <dsp:cNvPr id="0" name=""/>
        <dsp:cNvSpPr/>
      </dsp:nvSpPr>
      <dsp:spPr>
        <a:xfrm>
          <a:off x="0" y="4173451"/>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448FF7-885E-E64D-BB73-B745F3E6D52F}">
      <dsp:nvSpPr>
        <dsp:cNvPr id="0" name=""/>
        <dsp:cNvSpPr/>
      </dsp:nvSpPr>
      <dsp:spPr>
        <a:xfrm>
          <a:off x="0" y="4173451"/>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a:t>mother 		child 	PROG-F 		feed-3M 			</a:t>
          </a:r>
        </a:p>
      </dsp:txBody>
      <dsp:txXfrm>
        <a:off x="0" y="4173451"/>
        <a:ext cx="6735443" cy="695575"/>
      </dsp:txXfrm>
    </dsp:sp>
    <dsp:sp modelId="{AE7CB2E2-F58F-9B4B-A092-F4501C8F5224}">
      <dsp:nvSpPr>
        <dsp:cNvPr id="0" name=""/>
        <dsp:cNvSpPr/>
      </dsp:nvSpPr>
      <dsp:spPr>
        <a:xfrm>
          <a:off x="0" y="4869026"/>
          <a:ext cx="6735443"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9BAE7E-6D3B-1049-A342-7BE498A61505}">
      <dsp:nvSpPr>
        <dsp:cNvPr id="0" name=""/>
        <dsp:cNvSpPr/>
      </dsp:nvSpPr>
      <dsp:spPr>
        <a:xfrm>
          <a:off x="0" y="4869026"/>
          <a:ext cx="6735443" cy="695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a:t>‘the mother is feeding the baby’</a:t>
          </a:r>
        </a:p>
      </dsp:txBody>
      <dsp:txXfrm>
        <a:off x="0" y="4869026"/>
        <a:ext cx="6735443" cy="6955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AFDB13-2BA3-DF48-A8E9-29C16D7769EC}">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1F977C-5215-684D-B47C-F527E7642410}">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dirty="0"/>
            <a:t>A noteworthy features of Chadic auxiliary constructions are the  presence of fused auxiliary and subject markers, sometimes called tensed pronouns, IPAM(“</a:t>
          </a:r>
          <a:r>
            <a:rPr lang="en-US" sz="1500" kern="1200" dirty="0" err="1"/>
            <a:t>l’indice</a:t>
          </a:r>
          <a:r>
            <a:rPr lang="en-US" sz="1500" kern="1200" dirty="0"/>
            <a:t> de  </a:t>
          </a:r>
          <a:r>
            <a:rPr lang="en-US" sz="1500" kern="1200" dirty="0" err="1"/>
            <a:t>personne</a:t>
          </a:r>
          <a:r>
            <a:rPr lang="en-US" sz="1500" kern="1200" dirty="0"/>
            <a:t> </a:t>
          </a:r>
          <a:r>
            <a:rPr lang="en-US" sz="1500" kern="1200" dirty="0" err="1"/>
            <a:t>aspecto</a:t>
          </a:r>
          <a:r>
            <a:rPr lang="en-US" sz="1500" kern="1200" dirty="0"/>
            <a:t> modal” –Caron 1980: 15), the tense-person complex (</a:t>
          </a:r>
          <a:r>
            <a:rPr lang="en-US" sz="1500" kern="1200" dirty="0" err="1"/>
            <a:t>Creissels</a:t>
          </a:r>
          <a:r>
            <a:rPr lang="en-US" sz="1500" kern="1200" dirty="0"/>
            <a:t> 2005), etc., also fused Subj/AUX forms (Anderson 2006), S/TAM/P forms (Anderson 2011) or STAMP  morphs (Anderson 2015), for Subject-Tense-Aspect-Mood-Polarity. These elements occur relatively commonly across the Macro-Sudan Belt (</a:t>
          </a:r>
          <a:r>
            <a:rPr lang="en-US" sz="1500" kern="1200" dirty="0" err="1"/>
            <a:t>Güldemann</a:t>
          </a:r>
          <a:r>
            <a:rPr lang="en-US" sz="1500" kern="1200" dirty="0"/>
            <a:t> 2008, Anderson 2015, 2017) not just Chadic. </a:t>
          </a:r>
        </a:p>
      </dsp:txBody>
      <dsp:txXfrm>
        <a:off x="0" y="2492"/>
        <a:ext cx="6492875" cy="1700138"/>
      </dsp:txXfrm>
    </dsp:sp>
    <dsp:sp modelId="{2BAAEC48-9F51-2948-9B32-FCC6ADA9F3BA}">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B2EF55-B873-D541-8175-802E6F9470A9}">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STAMP morphs show considerable intra- and inter-group variation. Whether these formations are old or can be attributed to earlier stages in the history of Chadic is the subject of current research. They occur in East Chadic, West Chadic, Masa Chadic and Biu-Mandara Chadic and across several subgroups within these. </a:t>
          </a:r>
        </a:p>
      </dsp:txBody>
      <dsp:txXfrm>
        <a:off x="0" y="1702630"/>
        <a:ext cx="6492875" cy="1700138"/>
      </dsp:txXfrm>
    </dsp:sp>
    <dsp:sp modelId="{37DF0007-B89F-A04B-9AE6-22650FC02FF1}">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5A81DE-5727-B249-BB9E-B5C495B647A7}">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The simplest systems are probably found in languages like Migama and Mbara of the East  Chadic branch, or Mpade of the Biu-Mandara branch. Here  STAMP morphs occur contrasting either conditional vs. indicative (Migama) or perfective and  imperfective series (Mbara, Mpade) and take unmarked verb stem forms.</a:t>
          </a:r>
        </a:p>
      </dsp:txBody>
      <dsp:txXfrm>
        <a:off x="0" y="3402769"/>
        <a:ext cx="6492875" cy="170013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BF16EB-2FD0-C14E-98B7-39F6E57DE0C2}"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9D20DA-7B98-3B4B-8C42-57EBD2F4DF1C}" type="slidenum">
              <a:rPr lang="en-US" smtClean="0"/>
              <a:t>‹Nr.›</a:t>
            </a:fld>
            <a:endParaRPr lang="en-US"/>
          </a:p>
        </p:txBody>
      </p:sp>
    </p:spTree>
    <p:extLst>
      <p:ext uri="{BB962C8B-B14F-4D97-AF65-F5344CB8AC3E}">
        <p14:creationId xmlns:p14="http://schemas.microsoft.com/office/powerpoint/2010/main" val="3167406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99E9291-F170-1049-B5B5-D6E1DA235292}" type="slidenum">
              <a:rPr lang="en-US"/>
              <a:pPr/>
              <a:t>2</a:t>
            </a:fld>
            <a:endParaRPr lang="en-US"/>
          </a:p>
        </p:txBody>
      </p:sp>
      <p:sp>
        <p:nvSpPr>
          <p:cNvPr id="6146" name="Rectangle 7"/>
          <p:cNvSpPr txBox="1">
            <a:spLocks noGrp="1" noChangeArrowheads="1"/>
          </p:cNvSpPr>
          <p:nvPr/>
        </p:nvSpPr>
        <p:spPr bwMode="auto">
          <a:xfrm>
            <a:off x="3970938" y="8829967"/>
            <a:ext cx="3037840" cy="4648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177" tIns="46589" rIns="93177" bIns="46589" anchor="b"/>
          <a:lstStyle>
            <a:lvl1pPr defTabSz="457200">
              <a:defRPr sz="2400">
                <a:solidFill>
                  <a:schemeClr val="tx1"/>
                </a:solidFill>
                <a:latin typeface="Times" charset="0"/>
                <a:ea typeface="ＭＳ Ｐゴシック" charset="0"/>
              </a:defRPr>
            </a:lvl1pPr>
            <a:lvl2pPr marL="37931725" indent="-37474525" defTabSz="457200">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r" eaLnBrk="1" hangingPunct="1"/>
            <a:fld id="{D58F931C-8DE5-9947-B4A0-83C793CD519F}" type="slidenum">
              <a:rPr lang="en-US" sz="1200">
                <a:latin typeface="Calibri" charset="0"/>
                <a:cs typeface="ＭＳ Ｐゴシック" charset="0"/>
              </a:rPr>
              <a:pPr algn="r" eaLnBrk="1" hangingPunct="1"/>
              <a:t>2</a:t>
            </a:fld>
            <a:endParaRPr lang="en-US" sz="1200">
              <a:latin typeface="Calibri" charset="0"/>
              <a:cs typeface="ＭＳ Ｐゴシック" charset="0"/>
            </a:endParaRPr>
          </a:p>
        </p:txBody>
      </p:sp>
      <p:sp>
        <p:nvSpPr>
          <p:cNvPr id="6147" name="Rectangle 2"/>
          <p:cNvSpPr>
            <a:spLocks noGrp="1" noRot="1" noChangeAspect="1" noChangeArrowheads="1"/>
          </p:cNvSpPr>
          <p:nvPr>
            <p:ph type="sldImg"/>
          </p:nvPr>
        </p:nvSpPr>
        <p:spPr bwMode="auto">
          <a:xfrm>
            <a:off x="406400" y="696913"/>
            <a:ext cx="6197600" cy="348615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6148" name="Rectangle 3"/>
          <p:cNvSpPr>
            <a:spLocks noGrp="1" noChangeArrowheads="1"/>
          </p:cNvSpPr>
          <p:nvPr>
            <p:ph type="body" idx="1"/>
          </p:nvPr>
        </p:nvSpPr>
        <p:spPr bwMode="auto">
          <a:xfrm>
            <a:off x="934720" y="4415790"/>
            <a:ext cx="5140960" cy="418338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pPr defTabSz="465887">
              <a:spcBef>
                <a:spcPct val="0"/>
              </a:spcBef>
            </a:pPr>
            <a:endParaRPr lang="en-US"/>
          </a:p>
        </p:txBody>
      </p:sp>
    </p:spTree>
    <p:extLst>
      <p:ext uri="{BB962C8B-B14F-4D97-AF65-F5344CB8AC3E}">
        <p14:creationId xmlns:p14="http://schemas.microsoft.com/office/powerpoint/2010/main" val="1334728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9D20DA-7B98-3B4B-8C42-57EBD2F4DF1C}" type="slidenum">
              <a:rPr lang="en-US" smtClean="0"/>
              <a:t>37</a:t>
            </a:fld>
            <a:endParaRPr lang="en-US"/>
          </a:p>
        </p:txBody>
      </p:sp>
    </p:spTree>
    <p:extLst>
      <p:ext uri="{BB962C8B-B14F-4D97-AF65-F5344CB8AC3E}">
        <p14:creationId xmlns:p14="http://schemas.microsoft.com/office/powerpoint/2010/main" val="3518568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03655-CC44-4141-A1E6-DE04C8EEF6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E2D06BF-F309-944A-9AF9-39B65866DA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98B4C9-0A1B-B943-9266-98C49696782B}"/>
              </a:ext>
            </a:extLst>
          </p:cNvPr>
          <p:cNvSpPr>
            <a:spLocks noGrp="1"/>
          </p:cNvSpPr>
          <p:nvPr>
            <p:ph type="dt" sz="half" idx="10"/>
          </p:nvPr>
        </p:nvSpPr>
        <p:spPr/>
        <p:txBody>
          <a:bodyPr/>
          <a:lstStyle/>
          <a:p>
            <a:fld id="{0E589D86-496C-BE41-9024-17CE79098BA2}" type="datetime1">
              <a:rPr lang="en-US" smtClean="0"/>
              <a:t>11/4/2021</a:t>
            </a:fld>
            <a:endParaRPr lang="en-US"/>
          </a:p>
        </p:txBody>
      </p:sp>
      <p:sp>
        <p:nvSpPr>
          <p:cNvPr id="5" name="Footer Placeholder 4">
            <a:extLst>
              <a:ext uri="{FF2B5EF4-FFF2-40B4-BE49-F238E27FC236}">
                <a16:creationId xmlns:a16="http://schemas.microsoft.com/office/drawing/2014/main" id="{42297B3B-2F37-5947-8B1B-FD7D7B4C8A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113286-4EA9-3B40-A0FE-E3F62F1282DE}"/>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226245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94A3A-346F-234D-A64D-A786360115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2F1F01-E3E3-794D-BBD0-A6B46B213E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440A0-753B-5B48-A4FB-67A1D31BDF54}"/>
              </a:ext>
            </a:extLst>
          </p:cNvPr>
          <p:cNvSpPr>
            <a:spLocks noGrp="1"/>
          </p:cNvSpPr>
          <p:nvPr>
            <p:ph type="dt" sz="half" idx="10"/>
          </p:nvPr>
        </p:nvSpPr>
        <p:spPr/>
        <p:txBody>
          <a:bodyPr/>
          <a:lstStyle/>
          <a:p>
            <a:fld id="{D0398956-B817-A240-93A4-8FA2FC3C4C74}" type="datetime1">
              <a:rPr lang="en-US" smtClean="0"/>
              <a:t>11/4/2021</a:t>
            </a:fld>
            <a:endParaRPr lang="en-US"/>
          </a:p>
        </p:txBody>
      </p:sp>
      <p:sp>
        <p:nvSpPr>
          <p:cNvPr id="5" name="Footer Placeholder 4">
            <a:extLst>
              <a:ext uri="{FF2B5EF4-FFF2-40B4-BE49-F238E27FC236}">
                <a16:creationId xmlns:a16="http://schemas.microsoft.com/office/drawing/2014/main" id="{2F4D5FD6-8973-6B47-ABC9-373A2BD5E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FC7E19-2DCC-B147-BF63-B903586575CF}"/>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2647115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49D462-2704-484F-822A-570B219C1F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1BE058-5A04-1C45-BFA9-1D9F252D50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24FD04-79BB-534D-82FE-64BAA9E54DE2}"/>
              </a:ext>
            </a:extLst>
          </p:cNvPr>
          <p:cNvSpPr>
            <a:spLocks noGrp="1"/>
          </p:cNvSpPr>
          <p:nvPr>
            <p:ph type="dt" sz="half" idx="10"/>
          </p:nvPr>
        </p:nvSpPr>
        <p:spPr/>
        <p:txBody>
          <a:bodyPr/>
          <a:lstStyle/>
          <a:p>
            <a:fld id="{E1CCBCCC-3AA7-2843-AFC2-3A5C7DE4029F}" type="datetime1">
              <a:rPr lang="en-US" smtClean="0"/>
              <a:t>11/4/2021</a:t>
            </a:fld>
            <a:endParaRPr lang="en-US"/>
          </a:p>
        </p:txBody>
      </p:sp>
      <p:sp>
        <p:nvSpPr>
          <p:cNvPr id="5" name="Footer Placeholder 4">
            <a:extLst>
              <a:ext uri="{FF2B5EF4-FFF2-40B4-BE49-F238E27FC236}">
                <a16:creationId xmlns:a16="http://schemas.microsoft.com/office/drawing/2014/main" id="{467FA664-23E5-BA44-8DA0-488CEF4EF8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26569-886C-0043-99DF-D9738F3319B7}"/>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3926078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5BD0-3BE1-4343-B700-444250928A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AD78CB-E699-5C49-8EC5-A15827CA4D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156F74-3753-CE42-9D28-3285AAAC63E0}"/>
              </a:ext>
            </a:extLst>
          </p:cNvPr>
          <p:cNvSpPr>
            <a:spLocks noGrp="1"/>
          </p:cNvSpPr>
          <p:nvPr>
            <p:ph type="dt" sz="half" idx="10"/>
          </p:nvPr>
        </p:nvSpPr>
        <p:spPr/>
        <p:txBody>
          <a:bodyPr/>
          <a:lstStyle/>
          <a:p>
            <a:fld id="{7D7B48F1-F5FB-D24D-A19F-9762E8496EB5}" type="datetime1">
              <a:rPr lang="en-US" smtClean="0"/>
              <a:t>11/4/2021</a:t>
            </a:fld>
            <a:endParaRPr lang="en-US"/>
          </a:p>
        </p:txBody>
      </p:sp>
      <p:sp>
        <p:nvSpPr>
          <p:cNvPr id="5" name="Footer Placeholder 4">
            <a:extLst>
              <a:ext uri="{FF2B5EF4-FFF2-40B4-BE49-F238E27FC236}">
                <a16:creationId xmlns:a16="http://schemas.microsoft.com/office/drawing/2014/main" id="{263F92D3-D1B4-C742-866D-F8ABC9F246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8F5E6-2576-2A4D-8907-B6B86960A3DF}"/>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199750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86AD-A01A-7745-8467-2D8BCBCEC9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E54D93-9F6E-2E4C-8A85-F5C5203F17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F406A0-35FF-B64D-B785-59922167BB98}"/>
              </a:ext>
            </a:extLst>
          </p:cNvPr>
          <p:cNvSpPr>
            <a:spLocks noGrp="1"/>
          </p:cNvSpPr>
          <p:nvPr>
            <p:ph type="dt" sz="half" idx="10"/>
          </p:nvPr>
        </p:nvSpPr>
        <p:spPr/>
        <p:txBody>
          <a:bodyPr/>
          <a:lstStyle/>
          <a:p>
            <a:fld id="{92755CC1-FC45-9D47-8DE4-3DA730320EC6}" type="datetime1">
              <a:rPr lang="en-US" smtClean="0"/>
              <a:t>11/4/2021</a:t>
            </a:fld>
            <a:endParaRPr lang="en-US"/>
          </a:p>
        </p:txBody>
      </p:sp>
      <p:sp>
        <p:nvSpPr>
          <p:cNvPr id="5" name="Footer Placeholder 4">
            <a:extLst>
              <a:ext uri="{FF2B5EF4-FFF2-40B4-BE49-F238E27FC236}">
                <a16:creationId xmlns:a16="http://schemas.microsoft.com/office/drawing/2014/main" id="{2C4A2EBD-81BC-9241-AE13-920A698474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173E3-5A13-8A4E-AAF8-5AB62BC7D193}"/>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2707038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691BA-AC6D-C646-9392-4A4927D71D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5D1F27-208B-284C-9DB4-D95FD8EC93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4844B2-414D-0343-87B3-9E1E3CE40D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1FAADB-9FFB-2649-8CB0-C1A470BDA2EA}"/>
              </a:ext>
            </a:extLst>
          </p:cNvPr>
          <p:cNvSpPr>
            <a:spLocks noGrp="1"/>
          </p:cNvSpPr>
          <p:nvPr>
            <p:ph type="dt" sz="half" idx="10"/>
          </p:nvPr>
        </p:nvSpPr>
        <p:spPr/>
        <p:txBody>
          <a:bodyPr/>
          <a:lstStyle/>
          <a:p>
            <a:fld id="{A18CC463-13D8-A942-A1D7-5A14AD0FEC3B}" type="datetime1">
              <a:rPr lang="en-US" smtClean="0"/>
              <a:t>11/4/2021</a:t>
            </a:fld>
            <a:endParaRPr lang="en-US"/>
          </a:p>
        </p:txBody>
      </p:sp>
      <p:sp>
        <p:nvSpPr>
          <p:cNvPr id="6" name="Footer Placeholder 5">
            <a:extLst>
              <a:ext uri="{FF2B5EF4-FFF2-40B4-BE49-F238E27FC236}">
                <a16:creationId xmlns:a16="http://schemas.microsoft.com/office/drawing/2014/main" id="{6E685C80-E74B-AF4C-96CB-EC9B7A3994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A271CD-644B-5641-8DE2-ACA827EE8225}"/>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418371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EDE4D-0E41-6A4E-99C5-3854BD32E0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7CAD21-9E57-F247-A460-FAB120F5F2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DBAB4F-08D1-B841-900F-766CE392F5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89034D-7D0D-CF40-83BB-20DE3D01BA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992E5D-F3FA-6346-BE3D-34598A4E3D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0C1211-C917-E241-8980-12E52B0D2E4C}"/>
              </a:ext>
            </a:extLst>
          </p:cNvPr>
          <p:cNvSpPr>
            <a:spLocks noGrp="1"/>
          </p:cNvSpPr>
          <p:nvPr>
            <p:ph type="dt" sz="half" idx="10"/>
          </p:nvPr>
        </p:nvSpPr>
        <p:spPr/>
        <p:txBody>
          <a:bodyPr/>
          <a:lstStyle/>
          <a:p>
            <a:fld id="{1874D3A0-146B-1A41-A6F9-514836FDD22D}" type="datetime1">
              <a:rPr lang="en-US" smtClean="0"/>
              <a:t>11/4/2021</a:t>
            </a:fld>
            <a:endParaRPr lang="en-US"/>
          </a:p>
        </p:txBody>
      </p:sp>
      <p:sp>
        <p:nvSpPr>
          <p:cNvPr id="8" name="Footer Placeholder 7">
            <a:extLst>
              <a:ext uri="{FF2B5EF4-FFF2-40B4-BE49-F238E27FC236}">
                <a16:creationId xmlns:a16="http://schemas.microsoft.com/office/drawing/2014/main" id="{E045CB23-C761-EA44-9062-9FD3356C1F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082A98-022C-3844-8DF4-33C40B1D4179}"/>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3941477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CE9B-D382-9F43-9B6E-78DA0EF8AA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C0E2D5-50F3-0D48-81FB-62B54B8EB425}"/>
              </a:ext>
            </a:extLst>
          </p:cNvPr>
          <p:cNvSpPr>
            <a:spLocks noGrp="1"/>
          </p:cNvSpPr>
          <p:nvPr>
            <p:ph type="dt" sz="half" idx="10"/>
          </p:nvPr>
        </p:nvSpPr>
        <p:spPr/>
        <p:txBody>
          <a:bodyPr/>
          <a:lstStyle/>
          <a:p>
            <a:fld id="{1CCB84E9-4A2D-F548-8C31-AF507C9DD8C7}" type="datetime1">
              <a:rPr lang="en-US" smtClean="0"/>
              <a:t>11/4/2021</a:t>
            </a:fld>
            <a:endParaRPr lang="en-US"/>
          </a:p>
        </p:txBody>
      </p:sp>
      <p:sp>
        <p:nvSpPr>
          <p:cNvPr id="4" name="Footer Placeholder 3">
            <a:extLst>
              <a:ext uri="{FF2B5EF4-FFF2-40B4-BE49-F238E27FC236}">
                <a16:creationId xmlns:a16="http://schemas.microsoft.com/office/drawing/2014/main" id="{77A5D053-7238-F94F-8784-28F8047F6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B847C1-5F0D-7345-AE0C-546651C8B498}"/>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426865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9F70A7-D36E-454E-9145-F7DA010BDF43}"/>
              </a:ext>
            </a:extLst>
          </p:cNvPr>
          <p:cNvSpPr>
            <a:spLocks noGrp="1"/>
          </p:cNvSpPr>
          <p:nvPr>
            <p:ph type="dt" sz="half" idx="10"/>
          </p:nvPr>
        </p:nvSpPr>
        <p:spPr/>
        <p:txBody>
          <a:bodyPr/>
          <a:lstStyle/>
          <a:p>
            <a:fld id="{BCCA0694-C2DC-114A-BD17-1E7C86437C34}" type="datetime1">
              <a:rPr lang="en-US" smtClean="0"/>
              <a:t>11/4/2021</a:t>
            </a:fld>
            <a:endParaRPr lang="en-US"/>
          </a:p>
        </p:txBody>
      </p:sp>
      <p:sp>
        <p:nvSpPr>
          <p:cNvPr id="3" name="Footer Placeholder 2">
            <a:extLst>
              <a:ext uri="{FF2B5EF4-FFF2-40B4-BE49-F238E27FC236}">
                <a16:creationId xmlns:a16="http://schemas.microsoft.com/office/drawing/2014/main" id="{A18B7261-AD33-094B-A827-B042D76247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3CD3E7-CE20-A849-AB90-2EB1D74E21B0}"/>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94734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F65F4-03A7-BC47-9FF2-18B2C0DF9C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BFFA5E-0EE4-D343-8F43-0FECE06568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B0256D-EB0F-B441-911B-CF0EAE340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E70E5F-7F81-784B-A1A3-72C6F049E3DE}"/>
              </a:ext>
            </a:extLst>
          </p:cNvPr>
          <p:cNvSpPr>
            <a:spLocks noGrp="1"/>
          </p:cNvSpPr>
          <p:nvPr>
            <p:ph type="dt" sz="half" idx="10"/>
          </p:nvPr>
        </p:nvSpPr>
        <p:spPr/>
        <p:txBody>
          <a:bodyPr/>
          <a:lstStyle/>
          <a:p>
            <a:fld id="{7E9244FD-5B0C-5942-B3E5-3083C303BEDB}" type="datetime1">
              <a:rPr lang="en-US" smtClean="0"/>
              <a:t>11/4/2021</a:t>
            </a:fld>
            <a:endParaRPr lang="en-US"/>
          </a:p>
        </p:txBody>
      </p:sp>
      <p:sp>
        <p:nvSpPr>
          <p:cNvPr id="6" name="Footer Placeholder 5">
            <a:extLst>
              <a:ext uri="{FF2B5EF4-FFF2-40B4-BE49-F238E27FC236}">
                <a16:creationId xmlns:a16="http://schemas.microsoft.com/office/drawing/2014/main" id="{D164DC7C-39EF-AD4D-8697-2F24D3C885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203644-A963-0C46-B2A6-68B313BDD6EE}"/>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1587670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13137-E86B-664D-BD70-B9A2F19C0E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30F12A-1EED-9440-999C-3AD473609F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102DA4-D263-B742-AF07-B6261DA646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8F280B-05AB-1C49-A880-3CB52855C52F}"/>
              </a:ext>
            </a:extLst>
          </p:cNvPr>
          <p:cNvSpPr>
            <a:spLocks noGrp="1"/>
          </p:cNvSpPr>
          <p:nvPr>
            <p:ph type="dt" sz="half" idx="10"/>
          </p:nvPr>
        </p:nvSpPr>
        <p:spPr/>
        <p:txBody>
          <a:bodyPr/>
          <a:lstStyle/>
          <a:p>
            <a:fld id="{C2657A95-2601-154D-8053-1030B3AD30C4}" type="datetime1">
              <a:rPr lang="en-US" smtClean="0"/>
              <a:t>11/4/2021</a:t>
            </a:fld>
            <a:endParaRPr lang="en-US"/>
          </a:p>
        </p:txBody>
      </p:sp>
      <p:sp>
        <p:nvSpPr>
          <p:cNvPr id="6" name="Footer Placeholder 5">
            <a:extLst>
              <a:ext uri="{FF2B5EF4-FFF2-40B4-BE49-F238E27FC236}">
                <a16:creationId xmlns:a16="http://schemas.microsoft.com/office/drawing/2014/main" id="{E09607AA-8BD2-B14A-B424-7EA7C2A17A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603B84-6AEE-8C4F-848C-48493CD4CBEC}"/>
              </a:ext>
            </a:extLst>
          </p:cNvPr>
          <p:cNvSpPr>
            <a:spLocks noGrp="1"/>
          </p:cNvSpPr>
          <p:nvPr>
            <p:ph type="sldNum" sz="quarter" idx="12"/>
          </p:nvPr>
        </p:nvSpPr>
        <p:spPr/>
        <p:txBody>
          <a:bodyPr/>
          <a:lstStyle/>
          <a:p>
            <a:fld id="{2CCCBCE6-F95B-EE47-A646-438B070157D1}" type="slidenum">
              <a:rPr lang="en-US" smtClean="0"/>
              <a:t>‹Nr.›</a:t>
            </a:fld>
            <a:endParaRPr lang="en-US"/>
          </a:p>
        </p:txBody>
      </p:sp>
    </p:spTree>
    <p:extLst>
      <p:ext uri="{BB962C8B-B14F-4D97-AF65-F5344CB8AC3E}">
        <p14:creationId xmlns:p14="http://schemas.microsoft.com/office/powerpoint/2010/main" val="3714380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B6B270-6011-0444-AAA8-417B7378B8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33935B-A94B-8645-8A52-BDB8C32187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A90273-E0BF-5545-999C-FF22A45AC6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ACE60B-27D3-B84A-A7BD-87F5BD2A40D2}" type="datetime1">
              <a:rPr lang="en-US" smtClean="0"/>
              <a:t>11/4/2021</a:t>
            </a:fld>
            <a:endParaRPr lang="en-US"/>
          </a:p>
        </p:txBody>
      </p:sp>
      <p:sp>
        <p:nvSpPr>
          <p:cNvPr id="5" name="Footer Placeholder 4">
            <a:extLst>
              <a:ext uri="{FF2B5EF4-FFF2-40B4-BE49-F238E27FC236}">
                <a16:creationId xmlns:a16="http://schemas.microsoft.com/office/drawing/2014/main" id="{B97F2B24-B9F6-0C4C-8934-833D15037A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1C0E2F-BAE3-0D40-9297-A2F39B59F8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CCBCE6-F95B-EE47-A646-438B070157D1}" type="slidenum">
              <a:rPr lang="en-US" smtClean="0"/>
              <a:t>‹Nr.›</a:t>
            </a:fld>
            <a:endParaRPr lang="en-US"/>
          </a:p>
        </p:txBody>
      </p:sp>
    </p:spTree>
    <p:extLst>
      <p:ext uri="{BB962C8B-B14F-4D97-AF65-F5344CB8AC3E}">
        <p14:creationId xmlns:p14="http://schemas.microsoft.com/office/powerpoint/2010/main" val="1913631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8771B-0F27-7C41-8791-57E1E1C115CD}"/>
              </a:ext>
            </a:extLst>
          </p:cNvPr>
          <p:cNvSpPr>
            <a:spLocks noGrp="1"/>
          </p:cNvSpPr>
          <p:nvPr>
            <p:ph type="ctrTitle"/>
          </p:nvPr>
        </p:nvSpPr>
        <p:spPr>
          <a:xfrm>
            <a:off x="-1" y="351185"/>
            <a:ext cx="11953461" cy="3077816"/>
          </a:xfrm>
        </p:spPr>
        <p:txBody>
          <a:bodyPr>
            <a:normAutofit fontScale="90000"/>
          </a:bodyPr>
          <a:lstStyle/>
          <a:p>
            <a:r>
              <a:rPr lang="en-US" dirty="0"/>
              <a:t>Towards a typology of auxiliary verb constructions, STAMP morphs and morphologically complex verb forms in Chadic languages</a:t>
            </a:r>
          </a:p>
        </p:txBody>
      </p:sp>
      <p:sp>
        <p:nvSpPr>
          <p:cNvPr id="3" name="Subtitle 2">
            <a:extLst>
              <a:ext uri="{FF2B5EF4-FFF2-40B4-BE49-F238E27FC236}">
                <a16:creationId xmlns:a16="http://schemas.microsoft.com/office/drawing/2014/main" id="{2F342063-5F40-3E4E-88F1-8EF0B65CCCDB}"/>
              </a:ext>
            </a:extLst>
          </p:cNvPr>
          <p:cNvSpPr>
            <a:spLocks noGrp="1"/>
          </p:cNvSpPr>
          <p:nvPr>
            <p:ph type="subTitle" idx="1"/>
          </p:nvPr>
        </p:nvSpPr>
        <p:spPr>
          <a:xfrm>
            <a:off x="1524000" y="4452730"/>
            <a:ext cx="9144000" cy="2054086"/>
          </a:xfrm>
        </p:spPr>
        <p:txBody>
          <a:bodyPr/>
          <a:lstStyle/>
          <a:p>
            <a:r>
              <a:rPr lang="en-US" dirty="0"/>
              <a:t>Gregory D. S. Anderson</a:t>
            </a:r>
          </a:p>
          <a:p>
            <a:r>
              <a:rPr lang="en-US" dirty="0"/>
              <a:t>Living Tongues Institute for Endangered Languages</a:t>
            </a:r>
          </a:p>
          <a:p>
            <a:r>
              <a:rPr lang="en-US" dirty="0" err="1"/>
              <a:t>livingtongues@gmail.com</a:t>
            </a:r>
            <a:endParaRPr lang="en-US" dirty="0"/>
          </a:p>
          <a:p>
            <a:r>
              <a:rPr lang="en-US" dirty="0"/>
              <a:t>Westermann 100 Celebration, Berlin</a:t>
            </a:r>
          </a:p>
        </p:txBody>
      </p:sp>
      <p:sp>
        <p:nvSpPr>
          <p:cNvPr id="4" name="Footer Placeholder 3">
            <a:extLst>
              <a:ext uri="{FF2B5EF4-FFF2-40B4-BE49-F238E27FC236}">
                <a16:creationId xmlns:a16="http://schemas.microsoft.com/office/drawing/2014/main" id="{1A4FF8BB-B91B-1248-851C-75EE7A247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7870FC-0E60-8D4D-B647-765A642A5F88}"/>
              </a:ext>
            </a:extLst>
          </p:cNvPr>
          <p:cNvSpPr>
            <a:spLocks noGrp="1"/>
          </p:cNvSpPr>
          <p:nvPr>
            <p:ph type="sldNum" sz="quarter" idx="12"/>
          </p:nvPr>
        </p:nvSpPr>
        <p:spPr/>
        <p:txBody>
          <a:bodyPr/>
          <a:lstStyle/>
          <a:p>
            <a:fld id="{2CCCBCE6-F95B-EE47-A646-438B070157D1}" type="slidenum">
              <a:rPr lang="en-US" smtClean="0"/>
              <a:t>1</a:t>
            </a:fld>
            <a:endParaRPr lang="en-US"/>
          </a:p>
        </p:txBody>
      </p:sp>
    </p:spTree>
    <p:extLst>
      <p:ext uri="{BB962C8B-B14F-4D97-AF65-F5344CB8AC3E}">
        <p14:creationId xmlns:p14="http://schemas.microsoft.com/office/powerpoint/2010/main" val="4285610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F759C-56CA-4D41-B510-293A041C71A7}"/>
              </a:ext>
            </a:extLst>
          </p:cNvPr>
          <p:cNvSpPr>
            <a:spLocks noGrp="1"/>
          </p:cNvSpPr>
          <p:nvPr>
            <p:ph type="title"/>
          </p:nvPr>
        </p:nvSpPr>
        <p:spPr>
          <a:xfrm>
            <a:off x="238539" y="365125"/>
            <a:ext cx="11115261" cy="1325563"/>
          </a:xfrm>
        </p:spPr>
        <p:txBody>
          <a:bodyPr/>
          <a:lstStyle/>
          <a:p>
            <a:r>
              <a:rPr lang="en-US" dirty="0"/>
              <a:t>3 TAM (etc.) and Auxiliary constructions</a:t>
            </a:r>
          </a:p>
        </p:txBody>
      </p:sp>
      <p:sp>
        <p:nvSpPr>
          <p:cNvPr id="3" name="Content Placeholder 2">
            <a:extLst>
              <a:ext uri="{FF2B5EF4-FFF2-40B4-BE49-F238E27FC236}">
                <a16:creationId xmlns:a16="http://schemas.microsoft.com/office/drawing/2014/main" id="{2C89DEBB-84F2-8E4A-B62B-A2F69932C427}"/>
              </a:ext>
            </a:extLst>
          </p:cNvPr>
          <p:cNvSpPr>
            <a:spLocks noGrp="1"/>
          </p:cNvSpPr>
          <p:nvPr>
            <p:ph idx="1"/>
          </p:nvPr>
        </p:nvSpPr>
        <p:spPr>
          <a:xfrm>
            <a:off x="331303" y="1825625"/>
            <a:ext cx="11648661" cy="4800462"/>
          </a:xfrm>
        </p:spPr>
        <p:txBody>
          <a:bodyPr/>
          <a:lstStyle/>
          <a:p>
            <a:r>
              <a:rPr lang="en-US" dirty="0"/>
              <a:t>Functional categories expressed by Auxiliary constructions are typically: </a:t>
            </a:r>
          </a:p>
          <a:p>
            <a:r>
              <a:rPr lang="en-US" dirty="0"/>
              <a:t>Tense, </a:t>
            </a:r>
            <a:r>
              <a:rPr lang="en-US" dirty="0" err="1"/>
              <a:t>Aktionsart</a:t>
            </a:r>
            <a:r>
              <a:rPr lang="en-US" dirty="0"/>
              <a:t> and Aspect, Mood, Negation, Voice, Version or Grammaticalized  Discourse Salience, Orientation or Directionality and Adverbial notions, most but perhaps not all are likely familiar</a:t>
            </a:r>
          </a:p>
          <a:p>
            <a:endParaRPr lang="en-US" dirty="0"/>
          </a:p>
        </p:txBody>
      </p:sp>
      <p:sp>
        <p:nvSpPr>
          <p:cNvPr id="4" name="Footer Placeholder 3">
            <a:extLst>
              <a:ext uri="{FF2B5EF4-FFF2-40B4-BE49-F238E27FC236}">
                <a16:creationId xmlns:a16="http://schemas.microsoft.com/office/drawing/2014/main" id="{9B428BB5-B0DE-1B43-BDB9-F5F0A1E07F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16A706-ADC1-CF41-819B-E9AEE82243AF}"/>
              </a:ext>
            </a:extLst>
          </p:cNvPr>
          <p:cNvSpPr>
            <a:spLocks noGrp="1"/>
          </p:cNvSpPr>
          <p:nvPr>
            <p:ph type="sldNum" sz="quarter" idx="12"/>
          </p:nvPr>
        </p:nvSpPr>
        <p:spPr/>
        <p:txBody>
          <a:bodyPr/>
          <a:lstStyle/>
          <a:p>
            <a:fld id="{2CCCBCE6-F95B-EE47-A646-438B070157D1}" type="slidenum">
              <a:rPr lang="en-US" smtClean="0"/>
              <a:t>10</a:t>
            </a:fld>
            <a:endParaRPr lang="en-US"/>
          </a:p>
        </p:txBody>
      </p:sp>
    </p:spTree>
    <p:extLst>
      <p:ext uri="{BB962C8B-B14F-4D97-AF65-F5344CB8AC3E}">
        <p14:creationId xmlns:p14="http://schemas.microsoft.com/office/powerpoint/2010/main" val="231762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E5A632B-B15A-489E-8337-BC0F40DBC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2BFFBEC-CAF3-D546-BBB4-A731E36BE50C}"/>
              </a:ext>
            </a:extLst>
          </p:cNvPr>
          <p:cNvSpPr>
            <a:spLocks noGrp="1"/>
          </p:cNvSpPr>
          <p:nvPr>
            <p:ph type="title"/>
          </p:nvPr>
        </p:nvSpPr>
        <p:spPr>
          <a:xfrm>
            <a:off x="838200" y="643467"/>
            <a:ext cx="2951205" cy="5571066"/>
          </a:xfrm>
        </p:spPr>
        <p:txBody>
          <a:bodyPr>
            <a:normAutofit/>
          </a:bodyPr>
          <a:lstStyle/>
          <a:p>
            <a:r>
              <a:rPr lang="en-US">
                <a:solidFill>
                  <a:srgbClr val="FFFFFF"/>
                </a:solidFill>
              </a:rPr>
              <a:t>Adverbial functions of subject-inflected AUX</a:t>
            </a:r>
          </a:p>
        </p:txBody>
      </p:sp>
      <p:sp>
        <p:nvSpPr>
          <p:cNvPr id="15" name="Rectangle: Rounded Corners 14">
            <a:extLst>
              <a:ext uri="{FF2B5EF4-FFF2-40B4-BE49-F238E27FC236}">
                <a16:creationId xmlns:a16="http://schemas.microsoft.com/office/drawing/2014/main" id="{651547D7-AD18-407B-A5F4-F8225B5DCF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F2F3A82C-597A-6E4A-A3CD-987347F7A3E7}"/>
              </a:ext>
            </a:extLst>
          </p:cNvPr>
          <p:cNvSpPr>
            <a:spLocks noGrp="1"/>
          </p:cNvSpPr>
          <p:nvPr>
            <p:ph type="ftr" sz="quarter" idx="11"/>
          </p:nvPr>
        </p:nvSpPr>
        <p:spPr>
          <a:xfrm>
            <a:off x="5410199" y="6356350"/>
            <a:ext cx="2743200" cy="365125"/>
          </a:xfrm>
        </p:spPr>
        <p:txBody>
          <a:bodyPr>
            <a:normAutofit/>
          </a:bodyPr>
          <a:lstStyle/>
          <a:p>
            <a:pPr algn="l"/>
            <a:endParaRPr lang="en-US">
              <a:solidFill>
                <a:srgbClr val="FFFFFF"/>
              </a:solidFill>
            </a:endParaRPr>
          </a:p>
        </p:txBody>
      </p:sp>
      <p:sp>
        <p:nvSpPr>
          <p:cNvPr id="5" name="Slide Number Placeholder 4">
            <a:extLst>
              <a:ext uri="{FF2B5EF4-FFF2-40B4-BE49-F238E27FC236}">
                <a16:creationId xmlns:a16="http://schemas.microsoft.com/office/drawing/2014/main" id="{6E76D5AC-AE02-5D43-AE98-1C06697C68A2}"/>
              </a:ext>
            </a:extLst>
          </p:cNvPr>
          <p:cNvSpPr>
            <a:spLocks noGrp="1"/>
          </p:cNvSpPr>
          <p:nvPr>
            <p:ph type="sldNum" sz="quarter" idx="12"/>
          </p:nvPr>
        </p:nvSpPr>
        <p:spPr>
          <a:xfrm>
            <a:off x="8610600" y="6356350"/>
            <a:ext cx="2743200" cy="365125"/>
          </a:xfrm>
        </p:spPr>
        <p:txBody>
          <a:bodyPr>
            <a:normAutofit/>
          </a:bodyPr>
          <a:lstStyle/>
          <a:p>
            <a:pPr>
              <a:spcAft>
                <a:spcPts val="600"/>
              </a:spcAft>
            </a:pPr>
            <a:fld id="{2CCCBCE6-F95B-EE47-A646-438B070157D1}" type="slidenum">
              <a:rPr lang="en-US">
                <a:solidFill>
                  <a:srgbClr val="FFFFFF"/>
                </a:solidFill>
              </a:rPr>
              <a:pPr>
                <a:spcAft>
                  <a:spcPts val="600"/>
                </a:spcAft>
              </a:pPr>
              <a:t>11</a:t>
            </a:fld>
            <a:endParaRPr lang="en-US">
              <a:solidFill>
                <a:srgbClr val="FFFFFF"/>
              </a:solidFill>
            </a:endParaRPr>
          </a:p>
        </p:txBody>
      </p:sp>
      <p:graphicFrame>
        <p:nvGraphicFramePr>
          <p:cNvPr id="7" name="Content Placeholder 2">
            <a:extLst>
              <a:ext uri="{FF2B5EF4-FFF2-40B4-BE49-F238E27FC236}">
                <a16:creationId xmlns:a16="http://schemas.microsoft.com/office/drawing/2014/main" id="{376EF90B-EAF3-4BA4-BD5D-62853730548A}"/>
              </a:ext>
            </a:extLst>
          </p:cNvPr>
          <p:cNvGraphicFramePr>
            <a:graphicFrameLocks noGrp="1"/>
          </p:cNvGraphicFramePr>
          <p:nvPr>
            <p:ph idx="1"/>
            <p:extLst>
              <p:ext uri="{D42A27DB-BD31-4B8C-83A1-F6EECF244321}">
                <p14:modId xmlns:p14="http://schemas.microsoft.com/office/powerpoint/2010/main" val="2138010547"/>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7275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A8524-413E-C44B-A02C-7C083B934811}"/>
              </a:ext>
            </a:extLst>
          </p:cNvPr>
          <p:cNvSpPr>
            <a:spLocks noGrp="1"/>
          </p:cNvSpPr>
          <p:nvPr>
            <p:ph type="title"/>
          </p:nvPr>
        </p:nvSpPr>
        <p:spPr>
          <a:xfrm>
            <a:off x="159026" y="1"/>
            <a:ext cx="11194774" cy="1166190"/>
          </a:xfrm>
        </p:spPr>
        <p:txBody>
          <a:bodyPr/>
          <a:lstStyle/>
          <a:p>
            <a:r>
              <a:rPr lang="en-US" dirty="0"/>
              <a:t>Version/Orientation functions of AUX</a:t>
            </a:r>
          </a:p>
        </p:txBody>
      </p:sp>
      <p:sp>
        <p:nvSpPr>
          <p:cNvPr id="3" name="Content Placeholder 2">
            <a:extLst>
              <a:ext uri="{FF2B5EF4-FFF2-40B4-BE49-F238E27FC236}">
                <a16:creationId xmlns:a16="http://schemas.microsoft.com/office/drawing/2014/main" id="{954B33E0-8C93-0349-BD30-F84F9F9B5CD9}"/>
              </a:ext>
            </a:extLst>
          </p:cNvPr>
          <p:cNvSpPr>
            <a:spLocks noGrp="1"/>
          </p:cNvSpPr>
          <p:nvPr>
            <p:ph idx="1"/>
          </p:nvPr>
        </p:nvSpPr>
        <p:spPr>
          <a:xfrm>
            <a:off x="-1" y="1298713"/>
            <a:ext cx="11781183" cy="5446644"/>
          </a:xfrm>
        </p:spPr>
        <p:txBody>
          <a:bodyPr>
            <a:normAutofit fontScale="85000" lnSpcReduction="20000"/>
          </a:bodyPr>
          <a:lstStyle/>
          <a:p>
            <a:r>
              <a:rPr lang="en-US" dirty="0"/>
              <a:t>(7) </a:t>
            </a:r>
            <a:r>
              <a:rPr lang="en-US" u="sng" dirty="0" err="1"/>
              <a:t>Tofa</a:t>
            </a:r>
            <a:r>
              <a:rPr lang="en-US" dirty="0"/>
              <a:t> [Turkic; Siberia]</a:t>
            </a:r>
          </a:p>
          <a:p>
            <a:r>
              <a:rPr lang="en-US" i="1" dirty="0" err="1"/>
              <a:t>køp</a:t>
            </a:r>
            <a:r>
              <a:rPr lang="en-US" i="1" dirty="0"/>
              <a:t>		soot	</a:t>
            </a:r>
            <a:r>
              <a:rPr lang="en-US" i="1" dirty="0" err="1"/>
              <a:t>øøren-ip</a:t>
            </a:r>
            <a:r>
              <a:rPr lang="en-US" i="1" dirty="0"/>
              <a:t> 	al-</a:t>
            </a:r>
            <a:r>
              <a:rPr lang="en-US" i="1" dirty="0" err="1"/>
              <a:t>dɨ</a:t>
            </a:r>
            <a:r>
              <a:rPr lang="en-US" i="1" dirty="0"/>
              <a:t>-</a:t>
            </a:r>
            <a:r>
              <a:rPr lang="en-US" i="1" dirty="0" err="1"/>
              <a:t>vɨs</a:t>
            </a:r>
            <a:endParaRPr lang="en-US" dirty="0"/>
          </a:p>
          <a:p>
            <a:r>
              <a:rPr lang="en-US" dirty="0"/>
              <a:t>many 	word 	learn</a:t>
            </a:r>
            <a:r>
              <a:rPr lang="en-US" cap="small" dirty="0"/>
              <a:t>-ger 	subj.vers-rec.pst-1pl</a:t>
            </a:r>
            <a:endParaRPr lang="en-US" dirty="0"/>
          </a:p>
          <a:p>
            <a:r>
              <a:rPr lang="en-US" dirty="0"/>
              <a:t>‘we learned ourselves many words’ (to our own benefit)</a:t>
            </a:r>
          </a:p>
          <a:p>
            <a:r>
              <a:rPr lang="en-US" dirty="0"/>
              <a:t>(Field Notes; MK)</a:t>
            </a:r>
          </a:p>
          <a:p>
            <a:r>
              <a:rPr lang="en-US" dirty="0"/>
              <a:t> </a:t>
            </a:r>
          </a:p>
          <a:p>
            <a:r>
              <a:rPr lang="en-US" dirty="0"/>
              <a:t>(8) </a:t>
            </a:r>
            <a:r>
              <a:rPr lang="en-US" u="sng" dirty="0" err="1"/>
              <a:t>Tofa</a:t>
            </a:r>
            <a:r>
              <a:rPr lang="en-US" dirty="0"/>
              <a:t> [Turkic; Siberia]</a:t>
            </a:r>
          </a:p>
          <a:p>
            <a:r>
              <a:rPr lang="en-US" i="1" dirty="0" err="1"/>
              <a:t>onu</a:t>
            </a:r>
            <a:r>
              <a:rPr lang="en-US" i="1" dirty="0"/>
              <a:t> 		</a:t>
            </a:r>
            <a:r>
              <a:rPr lang="en-US" i="1" dirty="0" err="1"/>
              <a:t>sooda</a:t>
            </a:r>
            <a:r>
              <a:rPr lang="en-US" i="1" dirty="0"/>
              <a:t>-p 	beer 		be</a:t>
            </a:r>
            <a:endParaRPr lang="en-US" dirty="0"/>
          </a:p>
          <a:p>
            <a:r>
              <a:rPr lang="en-US" dirty="0"/>
              <a:t>s/</a:t>
            </a:r>
            <a:r>
              <a:rPr lang="en-US" dirty="0" err="1"/>
              <a:t>he:</a:t>
            </a:r>
            <a:r>
              <a:rPr lang="en-US" cap="small" dirty="0" err="1"/>
              <a:t>acc</a:t>
            </a:r>
            <a:r>
              <a:rPr lang="en-US" dirty="0"/>
              <a:t> 	say-</a:t>
            </a:r>
            <a:r>
              <a:rPr lang="en-US" cap="small" dirty="0"/>
              <a:t>ger 	</a:t>
            </a:r>
            <a:r>
              <a:rPr lang="en-US" cap="small" dirty="0" err="1"/>
              <a:t>obj.vers:p</a:t>
            </a:r>
            <a:r>
              <a:rPr lang="en-US" cap="small" dirty="0"/>
              <a:t>/f 	q</a:t>
            </a:r>
            <a:endParaRPr lang="en-US" dirty="0"/>
          </a:p>
          <a:p>
            <a:r>
              <a:rPr lang="en-US" dirty="0"/>
              <a:t>‘should I say it for you (again)’  (when asked to repeat something during elicitation)</a:t>
            </a:r>
          </a:p>
          <a:p>
            <a:r>
              <a:rPr lang="en-US" dirty="0"/>
              <a:t>(Field Notes; PVB)  (for your benefit)</a:t>
            </a:r>
          </a:p>
          <a:p>
            <a:r>
              <a:rPr lang="en-US" dirty="0"/>
              <a:t> </a:t>
            </a:r>
          </a:p>
          <a:p>
            <a:r>
              <a:rPr lang="en-US" dirty="0"/>
              <a:t>NB: Letters in </a:t>
            </a:r>
            <a:r>
              <a:rPr lang="en-US" dirty="0" err="1"/>
              <a:t>Tofa</a:t>
            </a:r>
            <a:r>
              <a:rPr lang="en-US" dirty="0"/>
              <a:t> citations represent the initials of the consultants from whom the data were recorded. </a:t>
            </a:r>
          </a:p>
          <a:p>
            <a:endParaRPr lang="en-US" dirty="0"/>
          </a:p>
        </p:txBody>
      </p:sp>
      <p:sp>
        <p:nvSpPr>
          <p:cNvPr id="4" name="Footer Placeholder 3">
            <a:extLst>
              <a:ext uri="{FF2B5EF4-FFF2-40B4-BE49-F238E27FC236}">
                <a16:creationId xmlns:a16="http://schemas.microsoft.com/office/drawing/2014/main" id="{BA630FB3-1AF8-F940-914E-BE17149375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2D71D7-F97A-274E-9D38-062D1C8E26A3}"/>
              </a:ext>
            </a:extLst>
          </p:cNvPr>
          <p:cNvSpPr>
            <a:spLocks noGrp="1"/>
          </p:cNvSpPr>
          <p:nvPr>
            <p:ph type="sldNum" sz="quarter" idx="12"/>
          </p:nvPr>
        </p:nvSpPr>
        <p:spPr/>
        <p:txBody>
          <a:bodyPr/>
          <a:lstStyle/>
          <a:p>
            <a:fld id="{2CCCBCE6-F95B-EE47-A646-438B070157D1}" type="slidenum">
              <a:rPr lang="en-US" smtClean="0"/>
              <a:t>12</a:t>
            </a:fld>
            <a:endParaRPr lang="en-US"/>
          </a:p>
        </p:txBody>
      </p:sp>
    </p:spTree>
    <p:extLst>
      <p:ext uri="{BB962C8B-B14F-4D97-AF65-F5344CB8AC3E}">
        <p14:creationId xmlns:p14="http://schemas.microsoft.com/office/powerpoint/2010/main" val="3036196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0161D-8C07-2B48-BE31-500B7F8ABFA4}"/>
              </a:ext>
            </a:extLst>
          </p:cNvPr>
          <p:cNvSpPr>
            <a:spLocks noGrp="1"/>
          </p:cNvSpPr>
          <p:nvPr>
            <p:ph type="title"/>
          </p:nvPr>
        </p:nvSpPr>
        <p:spPr>
          <a:xfrm>
            <a:off x="0" y="365125"/>
            <a:ext cx="12032974" cy="1325563"/>
          </a:xfrm>
        </p:spPr>
        <p:txBody>
          <a:bodyPr/>
          <a:lstStyle/>
          <a:p>
            <a:r>
              <a:rPr lang="en-US" dirty="0"/>
              <a:t>  Inflectional patterns in Auxiliary constructions</a:t>
            </a:r>
          </a:p>
        </p:txBody>
      </p:sp>
      <p:sp>
        <p:nvSpPr>
          <p:cNvPr id="3" name="Content Placeholder 2">
            <a:extLst>
              <a:ext uri="{FF2B5EF4-FFF2-40B4-BE49-F238E27FC236}">
                <a16:creationId xmlns:a16="http://schemas.microsoft.com/office/drawing/2014/main" id="{B86876D9-F23F-D546-A913-0D7E94C133A4}"/>
              </a:ext>
            </a:extLst>
          </p:cNvPr>
          <p:cNvSpPr>
            <a:spLocks noGrp="1"/>
          </p:cNvSpPr>
          <p:nvPr>
            <p:ph idx="1"/>
          </p:nvPr>
        </p:nvSpPr>
        <p:spPr>
          <a:xfrm>
            <a:off x="119270" y="1590260"/>
            <a:ext cx="11913704" cy="5088835"/>
          </a:xfrm>
        </p:spPr>
        <p:txBody>
          <a:bodyPr/>
          <a:lstStyle/>
          <a:p>
            <a:r>
              <a:rPr lang="en-US" dirty="0"/>
              <a:t>The typology of  the various patterns of inflection in auxiliary constructions generally reveals their syntactic and often their lexical origins as well, either semantically or configurationally</a:t>
            </a:r>
          </a:p>
          <a:p>
            <a:r>
              <a:rPr lang="en-US" dirty="0"/>
              <a:t>The best-known pattern cross-linguistically is the AUX-headed structure: inflectional categories are encoded on the auxiliary, and the lexical verb appears in a construction-determined form, often nominalized or </a:t>
            </a:r>
            <a:r>
              <a:rPr lang="en-US" dirty="0" err="1"/>
              <a:t>Ø</a:t>
            </a:r>
            <a:r>
              <a:rPr lang="en-US" dirty="0"/>
              <a:t>-marked, or otherwise marked as ‘dependent’ which reflects the syntactic relationship between the two components of the construction. </a:t>
            </a:r>
          </a:p>
        </p:txBody>
      </p:sp>
      <p:sp>
        <p:nvSpPr>
          <p:cNvPr id="4" name="Footer Placeholder 3">
            <a:extLst>
              <a:ext uri="{FF2B5EF4-FFF2-40B4-BE49-F238E27FC236}">
                <a16:creationId xmlns:a16="http://schemas.microsoft.com/office/drawing/2014/main" id="{A714E1A9-6595-C747-8EE7-8FE342A4F6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E7E360-E786-2647-A23A-49BCB76E77FC}"/>
              </a:ext>
            </a:extLst>
          </p:cNvPr>
          <p:cNvSpPr>
            <a:spLocks noGrp="1"/>
          </p:cNvSpPr>
          <p:nvPr>
            <p:ph type="sldNum" sz="quarter" idx="12"/>
          </p:nvPr>
        </p:nvSpPr>
        <p:spPr/>
        <p:txBody>
          <a:bodyPr/>
          <a:lstStyle/>
          <a:p>
            <a:fld id="{2CCCBCE6-F95B-EE47-A646-438B070157D1}" type="slidenum">
              <a:rPr lang="en-US" smtClean="0"/>
              <a:t>13</a:t>
            </a:fld>
            <a:endParaRPr lang="en-US"/>
          </a:p>
        </p:txBody>
      </p:sp>
    </p:spTree>
    <p:extLst>
      <p:ext uri="{BB962C8B-B14F-4D97-AF65-F5344CB8AC3E}">
        <p14:creationId xmlns:p14="http://schemas.microsoft.com/office/powerpoint/2010/main" val="3596176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7352-17AD-2148-B3A6-69475F9A85F4}"/>
              </a:ext>
            </a:extLst>
          </p:cNvPr>
          <p:cNvSpPr>
            <a:spLocks noGrp="1"/>
          </p:cNvSpPr>
          <p:nvPr>
            <p:ph type="title"/>
          </p:nvPr>
        </p:nvSpPr>
        <p:spPr>
          <a:xfrm>
            <a:off x="198783" y="132523"/>
            <a:ext cx="12099234" cy="662607"/>
          </a:xfrm>
        </p:spPr>
        <p:txBody>
          <a:bodyPr>
            <a:normAutofit fontScale="90000"/>
          </a:bodyPr>
          <a:lstStyle/>
          <a:p>
            <a:r>
              <a:rPr lang="en-US" dirty="0"/>
              <a:t>Aux-headed pattern +verbal noun (variously formed)</a:t>
            </a:r>
          </a:p>
        </p:txBody>
      </p:sp>
      <p:sp>
        <p:nvSpPr>
          <p:cNvPr id="3" name="Content Placeholder 2">
            <a:extLst>
              <a:ext uri="{FF2B5EF4-FFF2-40B4-BE49-F238E27FC236}">
                <a16:creationId xmlns:a16="http://schemas.microsoft.com/office/drawing/2014/main" id="{1138B63D-FF34-0140-A9FB-B0390401AA6C}"/>
              </a:ext>
            </a:extLst>
          </p:cNvPr>
          <p:cNvSpPr>
            <a:spLocks noGrp="1"/>
          </p:cNvSpPr>
          <p:nvPr>
            <p:ph idx="1"/>
          </p:nvPr>
        </p:nvSpPr>
        <p:spPr>
          <a:xfrm>
            <a:off x="92765" y="795130"/>
            <a:ext cx="12099235" cy="5930347"/>
          </a:xfrm>
        </p:spPr>
        <p:txBody>
          <a:bodyPr>
            <a:normAutofit/>
          </a:bodyPr>
          <a:lstStyle/>
          <a:p>
            <a:endParaRPr lang="en-US" dirty="0"/>
          </a:p>
          <a:p>
            <a:r>
              <a:rPr lang="en-US" dirty="0"/>
              <a:t>(9) </a:t>
            </a:r>
            <a:r>
              <a:rPr lang="en-US" u="sng" dirty="0" err="1"/>
              <a:t>Kwami</a:t>
            </a:r>
            <a:r>
              <a:rPr lang="en-US" u="sng" dirty="0"/>
              <a:t> </a:t>
            </a:r>
            <a:r>
              <a:rPr lang="en-US" dirty="0"/>
              <a:t>(Leger 1994: 251)</a:t>
            </a:r>
            <a:endParaRPr lang="en-US" dirty="0">
              <a:effectLst/>
            </a:endParaRPr>
          </a:p>
          <a:p>
            <a:r>
              <a:rPr lang="en-US" i="1" dirty="0" err="1"/>
              <a:t>yìn</a:t>
            </a:r>
            <a:r>
              <a:rPr lang="en-US" i="1" dirty="0"/>
              <a:t> 		</a:t>
            </a:r>
            <a:r>
              <a:rPr lang="en-US" i="1" dirty="0" err="1"/>
              <a:t>ɗùmángò</a:t>
            </a:r>
            <a:r>
              <a:rPr lang="en-US" i="1" dirty="0"/>
              <a:t> 		</a:t>
            </a:r>
            <a:r>
              <a:rPr lang="en-US" i="1" dirty="0" err="1"/>
              <a:t>mècè</a:t>
            </a:r>
            <a:r>
              <a:rPr lang="en-US" i="1" dirty="0"/>
              <a:t> </a:t>
            </a:r>
            <a:endParaRPr lang="en-US" dirty="0">
              <a:effectLst/>
            </a:endParaRPr>
          </a:p>
          <a:p>
            <a:r>
              <a:rPr lang="en-US" dirty="0"/>
              <a:t>they 	AUX:PL:PST	 	</a:t>
            </a:r>
            <a:r>
              <a:rPr lang="en-US" dirty="0" err="1"/>
              <a:t>travel:VN</a:t>
            </a:r>
            <a:r>
              <a:rPr lang="en-US" dirty="0">
                <a:effectLst/>
              </a:rPr>
              <a:t> </a:t>
            </a:r>
          </a:p>
          <a:p>
            <a:r>
              <a:rPr lang="en-US" dirty="0"/>
              <a:t>‘they could travel’ </a:t>
            </a:r>
          </a:p>
          <a:p>
            <a:endParaRPr lang="en-US" dirty="0"/>
          </a:p>
          <a:p>
            <a:r>
              <a:rPr lang="en-US" dirty="0"/>
              <a:t>(10) </a:t>
            </a:r>
            <a:r>
              <a:rPr lang="en-US" u="sng" dirty="0" err="1"/>
              <a:t>Bidiya</a:t>
            </a:r>
            <a:r>
              <a:rPr lang="en-US" u="sng" dirty="0"/>
              <a:t> </a:t>
            </a:r>
            <a:r>
              <a:rPr lang="en-US" dirty="0"/>
              <a:t>(</a:t>
            </a:r>
            <a:r>
              <a:rPr lang="en-US" dirty="0" err="1"/>
              <a:t>Alio</a:t>
            </a:r>
            <a:r>
              <a:rPr lang="en-US" dirty="0"/>
              <a:t> 1986: 334) </a:t>
            </a:r>
          </a:p>
          <a:p>
            <a:r>
              <a:rPr lang="en-US" i="1" dirty="0"/>
              <a:t>’</a:t>
            </a:r>
            <a:r>
              <a:rPr lang="en-US" i="1" dirty="0" err="1"/>
              <a:t>i-kúŋ</a:t>
            </a:r>
            <a:r>
              <a:rPr lang="en-US" i="1" dirty="0"/>
              <a:t> 		</a:t>
            </a:r>
            <a:r>
              <a:rPr lang="en-US" i="1" dirty="0" err="1"/>
              <a:t>kaatèŋ</a:t>
            </a:r>
            <a:r>
              <a:rPr lang="en-US" i="1" dirty="0"/>
              <a:t> 		</a:t>
            </a:r>
            <a:r>
              <a:rPr lang="en-US" i="1" dirty="0" err="1"/>
              <a:t>tí-kùŋ</a:t>
            </a:r>
            <a:r>
              <a:rPr lang="en-US" i="1" dirty="0"/>
              <a:t> 		’</a:t>
            </a:r>
            <a:r>
              <a:rPr lang="en-US" i="1" dirty="0" err="1"/>
              <a:t>ooɗyà</a:t>
            </a:r>
            <a:r>
              <a:rPr lang="en-US" i="1" dirty="0"/>
              <a:t> </a:t>
            </a:r>
            <a:endParaRPr lang="en-US" dirty="0"/>
          </a:p>
          <a:p>
            <a:r>
              <a:rPr lang="en-US" dirty="0"/>
              <a:t>AUX.FUT.I-2PL 	</a:t>
            </a:r>
            <a:r>
              <a:rPr lang="en-US" dirty="0" err="1"/>
              <a:t>go:VN</a:t>
            </a:r>
            <a:r>
              <a:rPr lang="en-US" dirty="0"/>
              <a:t> 		AUX.FUT.II-2PL 	</a:t>
            </a:r>
            <a:r>
              <a:rPr lang="en-US" dirty="0" err="1"/>
              <a:t>sleep:VN</a:t>
            </a:r>
            <a:r>
              <a:rPr lang="en-US" dirty="0"/>
              <a:t> </a:t>
            </a:r>
          </a:p>
          <a:p>
            <a:r>
              <a:rPr lang="en-US" dirty="0"/>
              <a:t>‘you should go and sleep’ </a:t>
            </a:r>
          </a:p>
          <a:p>
            <a:endParaRPr lang="en-US" dirty="0"/>
          </a:p>
        </p:txBody>
      </p:sp>
      <p:sp>
        <p:nvSpPr>
          <p:cNvPr id="4" name="Footer Placeholder 3">
            <a:extLst>
              <a:ext uri="{FF2B5EF4-FFF2-40B4-BE49-F238E27FC236}">
                <a16:creationId xmlns:a16="http://schemas.microsoft.com/office/drawing/2014/main" id="{67A97F14-32BF-1A45-B962-3103E15EEF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9D57B7-2A59-DE42-A1B8-F151A32A493C}"/>
              </a:ext>
            </a:extLst>
          </p:cNvPr>
          <p:cNvSpPr>
            <a:spLocks noGrp="1"/>
          </p:cNvSpPr>
          <p:nvPr>
            <p:ph type="sldNum" sz="quarter" idx="12"/>
          </p:nvPr>
        </p:nvSpPr>
        <p:spPr/>
        <p:txBody>
          <a:bodyPr/>
          <a:lstStyle/>
          <a:p>
            <a:fld id="{2CCCBCE6-F95B-EE47-A646-438B070157D1}" type="slidenum">
              <a:rPr lang="en-US" smtClean="0"/>
              <a:t>14</a:t>
            </a:fld>
            <a:endParaRPr lang="en-US"/>
          </a:p>
        </p:txBody>
      </p:sp>
    </p:spTree>
    <p:extLst>
      <p:ext uri="{BB962C8B-B14F-4D97-AF65-F5344CB8AC3E}">
        <p14:creationId xmlns:p14="http://schemas.microsoft.com/office/powerpoint/2010/main" val="3854829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468FF-2505-C94F-8753-F1BD75614FAF}"/>
              </a:ext>
            </a:extLst>
          </p:cNvPr>
          <p:cNvSpPr>
            <a:spLocks noGrp="1"/>
          </p:cNvSpPr>
          <p:nvPr>
            <p:ph type="title"/>
          </p:nvPr>
        </p:nvSpPr>
        <p:spPr>
          <a:xfrm>
            <a:off x="92765" y="1"/>
            <a:ext cx="12099235" cy="681036"/>
          </a:xfrm>
        </p:spPr>
        <p:txBody>
          <a:bodyPr>
            <a:normAutofit fontScale="90000"/>
          </a:bodyPr>
          <a:lstStyle/>
          <a:p>
            <a:r>
              <a:rPr lang="en-US" dirty="0"/>
              <a:t>Aux-headed pattern +verbal noun (variously formed)</a:t>
            </a:r>
          </a:p>
        </p:txBody>
      </p:sp>
      <p:sp>
        <p:nvSpPr>
          <p:cNvPr id="3" name="Content Placeholder 2">
            <a:extLst>
              <a:ext uri="{FF2B5EF4-FFF2-40B4-BE49-F238E27FC236}">
                <a16:creationId xmlns:a16="http://schemas.microsoft.com/office/drawing/2014/main" id="{06E8A76E-953B-D24E-B864-F16A86D8FBCE}"/>
              </a:ext>
            </a:extLst>
          </p:cNvPr>
          <p:cNvSpPr>
            <a:spLocks noGrp="1"/>
          </p:cNvSpPr>
          <p:nvPr>
            <p:ph idx="1"/>
          </p:nvPr>
        </p:nvSpPr>
        <p:spPr>
          <a:xfrm>
            <a:off x="-1" y="927652"/>
            <a:ext cx="12085983" cy="5830957"/>
          </a:xfrm>
        </p:spPr>
        <p:txBody>
          <a:bodyPr/>
          <a:lstStyle/>
          <a:p>
            <a:r>
              <a:rPr lang="en-US" dirty="0"/>
              <a:t>(11) </a:t>
            </a:r>
            <a:r>
              <a:rPr lang="en-US" u="sng" dirty="0" err="1"/>
              <a:t>Ga’anda</a:t>
            </a:r>
            <a:r>
              <a:rPr lang="en-US" u="sng" dirty="0"/>
              <a:t> </a:t>
            </a:r>
            <a:r>
              <a:rPr lang="en-US" dirty="0"/>
              <a:t>(Ma Newman 1971: 20-21)</a:t>
            </a:r>
          </a:p>
          <a:p>
            <a:r>
              <a:rPr lang="en-US" i="1" dirty="0" err="1"/>
              <a:t>na-amǝn</a:t>
            </a:r>
            <a:r>
              <a:rPr lang="en-US" i="1" dirty="0"/>
              <a:t> 	</a:t>
            </a:r>
            <a:r>
              <a:rPr lang="en-US" i="1" dirty="0" err="1"/>
              <a:t>nə́xà-ta</a:t>
            </a:r>
            <a:r>
              <a:rPr lang="en-US" i="1" dirty="0"/>
              <a:t> 	</a:t>
            </a:r>
            <a:r>
              <a:rPr lang="en-US" i="1" dirty="0" err="1"/>
              <a:t>ǝssǝ</a:t>
            </a:r>
            <a:endParaRPr lang="en-US" i="1" dirty="0"/>
          </a:p>
          <a:p>
            <a:r>
              <a:rPr lang="en-US" dirty="0"/>
              <a:t>FUT-1PL 	cook-NMLZ 	tomorrow </a:t>
            </a:r>
          </a:p>
          <a:p>
            <a:r>
              <a:rPr lang="en-US" dirty="0"/>
              <a:t>‘we will cook tomorrow’</a:t>
            </a:r>
          </a:p>
          <a:p>
            <a:endParaRPr lang="en-US" dirty="0"/>
          </a:p>
          <a:p>
            <a:r>
              <a:rPr lang="en-US" dirty="0"/>
              <a:t>(12) </a:t>
            </a:r>
            <a:r>
              <a:rPr lang="en-US" u="sng" dirty="0" err="1"/>
              <a:t>Zaar</a:t>
            </a:r>
            <a:r>
              <a:rPr lang="en-US" u="sng" dirty="0"/>
              <a:t> [</a:t>
            </a:r>
            <a:r>
              <a:rPr lang="en-US" u="sng" dirty="0" err="1"/>
              <a:t>Sayanci</a:t>
            </a:r>
            <a:r>
              <a:rPr lang="en-US" u="sng" dirty="0"/>
              <a:t>] </a:t>
            </a:r>
            <a:r>
              <a:rPr lang="en-US" dirty="0"/>
              <a:t>(</a:t>
            </a:r>
            <a:r>
              <a:rPr lang="en-US" dirty="0" err="1"/>
              <a:t>Schneeberg</a:t>
            </a:r>
            <a:r>
              <a:rPr lang="en-US" dirty="0"/>
              <a:t> 1971: 95)</a:t>
            </a:r>
          </a:p>
          <a:p>
            <a:r>
              <a:rPr lang="en-US" i="1" dirty="0"/>
              <a:t>m-</a:t>
            </a:r>
            <a:r>
              <a:rPr lang="en-US" i="1" dirty="0" err="1"/>
              <a:t>yìgá</a:t>
            </a:r>
            <a:r>
              <a:rPr lang="en-US" i="1" dirty="0"/>
              <a:t> 	</a:t>
            </a:r>
            <a:r>
              <a:rPr lang="en-US" i="1" dirty="0" err="1"/>
              <a:t>nál-gə́nì</a:t>
            </a:r>
            <a:endParaRPr lang="en-US" dirty="0"/>
          </a:p>
          <a:p>
            <a:r>
              <a:rPr lang="en-US" dirty="0"/>
              <a:t>1-AUX 	build-VN</a:t>
            </a:r>
          </a:p>
          <a:p>
            <a:r>
              <a:rPr lang="en-US" dirty="0"/>
              <a:t>‘I am building’</a:t>
            </a:r>
          </a:p>
          <a:p>
            <a:endParaRPr lang="en-US" dirty="0"/>
          </a:p>
        </p:txBody>
      </p:sp>
      <p:sp>
        <p:nvSpPr>
          <p:cNvPr id="4" name="Footer Placeholder 3">
            <a:extLst>
              <a:ext uri="{FF2B5EF4-FFF2-40B4-BE49-F238E27FC236}">
                <a16:creationId xmlns:a16="http://schemas.microsoft.com/office/drawing/2014/main" id="{34AC759A-4AA4-004D-B699-BC0E3B4E78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812BFB-A416-594D-95A8-157920A5F36B}"/>
              </a:ext>
            </a:extLst>
          </p:cNvPr>
          <p:cNvSpPr>
            <a:spLocks noGrp="1"/>
          </p:cNvSpPr>
          <p:nvPr>
            <p:ph type="sldNum" sz="quarter" idx="12"/>
          </p:nvPr>
        </p:nvSpPr>
        <p:spPr/>
        <p:txBody>
          <a:bodyPr/>
          <a:lstStyle/>
          <a:p>
            <a:fld id="{2CCCBCE6-F95B-EE47-A646-438B070157D1}" type="slidenum">
              <a:rPr lang="en-US" smtClean="0"/>
              <a:t>15</a:t>
            </a:fld>
            <a:endParaRPr lang="en-US"/>
          </a:p>
        </p:txBody>
      </p:sp>
    </p:spTree>
    <p:extLst>
      <p:ext uri="{BB962C8B-B14F-4D97-AF65-F5344CB8AC3E}">
        <p14:creationId xmlns:p14="http://schemas.microsoft.com/office/powerpoint/2010/main" val="1896694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7D247-7219-CA44-9129-DBB529554E86}"/>
              </a:ext>
            </a:extLst>
          </p:cNvPr>
          <p:cNvSpPr>
            <a:spLocks noGrp="1"/>
          </p:cNvSpPr>
          <p:nvPr>
            <p:ph type="title"/>
          </p:nvPr>
        </p:nvSpPr>
        <p:spPr>
          <a:xfrm>
            <a:off x="0" y="92766"/>
            <a:ext cx="12072730" cy="1086678"/>
          </a:xfrm>
        </p:spPr>
        <p:txBody>
          <a:bodyPr>
            <a:normAutofit/>
          </a:bodyPr>
          <a:lstStyle/>
          <a:p>
            <a:r>
              <a:rPr lang="en-US" dirty="0"/>
              <a:t>Aux-headed pattern +verbal noun (variously formed)</a:t>
            </a:r>
          </a:p>
        </p:txBody>
      </p:sp>
      <p:sp>
        <p:nvSpPr>
          <p:cNvPr id="3" name="Content Placeholder 2">
            <a:extLst>
              <a:ext uri="{FF2B5EF4-FFF2-40B4-BE49-F238E27FC236}">
                <a16:creationId xmlns:a16="http://schemas.microsoft.com/office/drawing/2014/main" id="{D75A4D7F-6346-4046-B04D-239FE3DC7E30}"/>
              </a:ext>
            </a:extLst>
          </p:cNvPr>
          <p:cNvSpPr>
            <a:spLocks noGrp="1"/>
          </p:cNvSpPr>
          <p:nvPr>
            <p:ph idx="1"/>
          </p:nvPr>
        </p:nvSpPr>
        <p:spPr>
          <a:xfrm>
            <a:off x="0" y="1179444"/>
            <a:ext cx="12072730" cy="5585790"/>
          </a:xfrm>
        </p:spPr>
        <p:txBody>
          <a:bodyPr/>
          <a:lstStyle/>
          <a:p>
            <a:r>
              <a:rPr lang="en-US" dirty="0"/>
              <a:t>Object marking is typically realized in a split inflectional pattern (see below) but in East </a:t>
            </a:r>
            <a:r>
              <a:rPr lang="en-US" dirty="0" err="1"/>
              <a:t>Dangla</a:t>
            </a:r>
            <a:r>
              <a:rPr lang="en-US" dirty="0"/>
              <a:t>, it can appear on the auxiliary in an Aux-headed plus verbal noun pattern. Note that in this </a:t>
            </a:r>
            <a:r>
              <a:rPr lang="en-US" dirty="0" err="1"/>
              <a:t>ventive</a:t>
            </a:r>
            <a:r>
              <a:rPr lang="en-US" dirty="0"/>
              <a:t> construction while the functional element is an intransitive motion verb most likely etymologically, it nevertheless may bear the object agreement marker</a:t>
            </a:r>
          </a:p>
          <a:p>
            <a:endParaRPr lang="en-US" dirty="0"/>
          </a:p>
          <a:p>
            <a:r>
              <a:rPr lang="en-US" dirty="0"/>
              <a:t>(13) </a:t>
            </a:r>
            <a:r>
              <a:rPr lang="en-US" u="sng" dirty="0"/>
              <a:t>East </a:t>
            </a:r>
            <a:r>
              <a:rPr lang="en-US" u="sng" dirty="0" err="1"/>
              <a:t>Dangla</a:t>
            </a:r>
            <a:r>
              <a:rPr lang="en-US" u="sng" dirty="0"/>
              <a:t> </a:t>
            </a:r>
            <a:r>
              <a:rPr lang="en-US" dirty="0"/>
              <a:t>(Shay 1999: 234)</a:t>
            </a:r>
            <a:r>
              <a:rPr lang="en-US" dirty="0">
                <a:effectLst/>
              </a:rPr>
              <a:t> </a:t>
            </a:r>
          </a:p>
          <a:p>
            <a:r>
              <a:rPr lang="en-US" i="1" dirty="0" err="1"/>
              <a:t>ní</a:t>
            </a:r>
            <a:r>
              <a:rPr lang="en-US" i="1" dirty="0"/>
              <a:t>-k-</a:t>
            </a:r>
            <a:r>
              <a:rPr lang="en-US" i="1" dirty="0" err="1"/>
              <a:t>ke</a:t>
            </a:r>
            <a:r>
              <a:rPr lang="en-US" i="1" dirty="0"/>
              <a:t> 			</a:t>
            </a:r>
            <a:r>
              <a:rPr lang="en-US" i="1" dirty="0" err="1"/>
              <a:t>gàse</a:t>
            </a:r>
            <a:r>
              <a:rPr lang="en-US" i="1" dirty="0"/>
              <a:t> 		</a:t>
            </a:r>
            <a:r>
              <a:rPr lang="en-US" i="1" dirty="0" err="1"/>
              <a:t>daan</a:t>
            </a:r>
            <a:r>
              <a:rPr lang="en-US" i="1" dirty="0"/>
              <a:t> 	di </a:t>
            </a:r>
          </a:p>
          <a:p>
            <a:r>
              <a:rPr lang="en-US" dirty="0"/>
              <a:t>1PL.EX-VEN-2F.OBJ 	</a:t>
            </a:r>
            <a:r>
              <a:rPr lang="en-US" dirty="0" err="1"/>
              <a:t>find.VN</a:t>
            </a:r>
            <a:r>
              <a:rPr lang="en-US" dirty="0"/>
              <a:t> 	now 	only</a:t>
            </a:r>
            <a:r>
              <a:rPr lang="en-US" dirty="0">
                <a:effectLst/>
              </a:rPr>
              <a:t> </a:t>
            </a:r>
          </a:p>
          <a:p>
            <a:r>
              <a:rPr lang="en-US" dirty="0"/>
              <a:t>‘we will (come) find you’</a:t>
            </a:r>
            <a:r>
              <a:rPr lang="en-US" dirty="0">
                <a:effectLst/>
              </a:rPr>
              <a:t> </a:t>
            </a:r>
            <a:endParaRPr lang="en-US" dirty="0"/>
          </a:p>
        </p:txBody>
      </p:sp>
      <p:sp>
        <p:nvSpPr>
          <p:cNvPr id="4" name="Footer Placeholder 3">
            <a:extLst>
              <a:ext uri="{FF2B5EF4-FFF2-40B4-BE49-F238E27FC236}">
                <a16:creationId xmlns:a16="http://schemas.microsoft.com/office/drawing/2014/main" id="{BD13FA61-BF6C-4D4B-A04F-7E2ED6E66A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9FBE83-6B70-8A4A-A973-82A72A51B9D7}"/>
              </a:ext>
            </a:extLst>
          </p:cNvPr>
          <p:cNvSpPr>
            <a:spLocks noGrp="1"/>
          </p:cNvSpPr>
          <p:nvPr>
            <p:ph type="sldNum" sz="quarter" idx="12"/>
          </p:nvPr>
        </p:nvSpPr>
        <p:spPr/>
        <p:txBody>
          <a:bodyPr/>
          <a:lstStyle/>
          <a:p>
            <a:fld id="{2CCCBCE6-F95B-EE47-A646-438B070157D1}" type="slidenum">
              <a:rPr lang="en-US" smtClean="0"/>
              <a:t>16</a:t>
            </a:fld>
            <a:endParaRPr lang="en-US"/>
          </a:p>
        </p:txBody>
      </p:sp>
    </p:spTree>
    <p:extLst>
      <p:ext uri="{BB962C8B-B14F-4D97-AF65-F5344CB8AC3E}">
        <p14:creationId xmlns:p14="http://schemas.microsoft.com/office/powerpoint/2010/main" val="2430287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E5A632B-B15A-489E-8337-BC0F40DBC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05BA82D-7CC4-414A-8871-99025999CBEF}"/>
              </a:ext>
            </a:extLst>
          </p:cNvPr>
          <p:cNvSpPr>
            <a:spLocks noGrp="1"/>
          </p:cNvSpPr>
          <p:nvPr>
            <p:ph type="title"/>
          </p:nvPr>
        </p:nvSpPr>
        <p:spPr>
          <a:xfrm>
            <a:off x="838200" y="643467"/>
            <a:ext cx="2951205" cy="5571066"/>
          </a:xfrm>
        </p:spPr>
        <p:txBody>
          <a:bodyPr>
            <a:normAutofit/>
          </a:bodyPr>
          <a:lstStyle/>
          <a:p>
            <a:r>
              <a:rPr lang="en-US">
                <a:solidFill>
                  <a:srgbClr val="FFFFFF"/>
                </a:solidFill>
              </a:rPr>
              <a:t>Aux-headed pattern plus bare verb</a:t>
            </a:r>
          </a:p>
        </p:txBody>
      </p:sp>
      <p:sp>
        <p:nvSpPr>
          <p:cNvPr id="15" name="Rectangle: Rounded Corners 14">
            <a:extLst>
              <a:ext uri="{FF2B5EF4-FFF2-40B4-BE49-F238E27FC236}">
                <a16:creationId xmlns:a16="http://schemas.microsoft.com/office/drawing/2014/main" id="{651547D7-AD18-407B-A5F4-F8225B5DCF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36A2806E-DAF0-8D4A-88FE-402CB925057F}"/>
              </a:ext>
            </a:extLst>
          </p:cNvPr>
          <p:cNvSpPr>
            <a:spLocks noGrp="1"/>
          </p:cNvSpPr>
          <p:nvPr>
            <p:ph type="ftr" sz="quarter" idx="11"/>
          </p:nvPr>
        </p:nvSpPr>
        <p:spPr>
          <a:xfrm>
            <a:off x="5410199" y="6356350"/>
            <a:ext cx="2743200" cy="365125"/>
          </a:xfrm>
        </p:spPr>
        <p:txBody>
          <a:bodyPr>
            <a:normAutofit/>
          </a:bodyPr>
          <a:lstStyle/>
          <a:p>
            <a:pPr algn="l"/>
            <a:endParaRPr lang="en-US">
              <a:solidFill>
                <a:srgbClr val="FFFFFF"/>
              </a:solidFill>
            </a:endParaRPr>
          </a:p>
        </p:txBody>
      </p:sp>
      <p:sp>
        <p:nvSpPr>
          <p:cNvPr id="5" name="Slide Number Placeholder 4">
            <a:extLst>
              <a:ext uri="{FF2B5EF4-FFF2-40B4-BE49-F238E27FC236}">
                <a16:creationId xmlns:a16="http://schemas.microsoft.com/office/drawing/2014/main" id="{CBB33A5E-6BBF-E44B-BE8E-F95740799279}"/>
              </a:ext>
            </a:extLst>
          </p:cNvPr>
          <p:cNvSpPr>
            <a:spLocks noGrp="1"/>
          </p:cNvSpPr>
          <p:nvPr>
            <p:ph type="sldNum" sz="quarter" idx="12"/>
          </p:nvPr>
        </p:nvSpPr>
        <p:spPr>
          <a:xfrm>
            <a:off x="8610600" y="6356350"/>
            <a:ext cx="2743200" cy="365125"/>
          </a:xfrm>
        </p:spPr>
        <p:txBody>
          <a:bodyPr>
            <a:normAutofit/>
          </a:bodyPr>
          <a:lstStyle/>
          <a:p>
            <a:pPr>
              <a:spcAft>
                <a:spcPts val="600"/>
              </a:spcAft>
            </a:pPr>
            <a:fld id="{2CCCBCE6-F95B-EE47-A646-438B070157D1}" type="slidenum">
              <a:rPr lang="en-US">
                <a:solidFill>
                  <a:srgbClr val="FFFFFF"/>
                </a:solidFill>
              </a:rPr>
              <a:pPr>
                <a:spcAft>
                  <a:spcPts val="600"/>
                </a:spcAft>
              </a:pPr>
              <a:t>17</a:t>
            </a:fld>
            <a:endParaRPr lang="en-US">
              <a:solidFill>
                <a:srgbClr val="FFFFFF"/>
              </a:solidFill>
            </a:endParaRPr>
          </a:p>
        </p:txBody>
      </p:sp>
      <p:graphicFrame>
        <p:nvGraphicFramePr>
          <p:cNvPr id="7" name="Content Placeholder 2">
            <a:extLst>
              <a:ext uri="{FF2B5EF4-FFF2-40B4-BE49-F238E27FC236}">
                <a16:creationId xmlns:a16="http://schemas.microsoft.com/office/drawing/2014/main" id="{223703C5-F609-4736-A56D-91FA34CC92AD}"/>
              </a:ext>
            </a:extLst>
          </p:cNvPr>
          <p:cNvGraphicFramePr>
            <a:graphicFrameLocks noGrp="1"/>
          </p:cNvGraphicFramePr>
          <p:nvPr>
            <p:ph idx="1"/>
            <p:extLst>
              <p:ext uri="{D42A27DB-BD31-4B8C-83A1-F6EECF244321}">
                <p14:modId xmlns:p14="http://schemas.microsoft.com/office/powerpoint/2010/main" val="4213316716"/>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4026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6D806-9B90-4345-A461-F2CFD25C50A2}"/>
              </a:ext>
            </a:extLst>
          </p:cNvPr>
          <p:cNvSpPr>
            <a:spLocks noGrp="1"/>
          </p:cNvSpPr>
          <p:nvPr>
            <p:ph type="title"/>
          </p:nvPr>
        </p:nvSpPr>
        <p:spPr>
          <a:xfrm>
            <a:off x="278296" y="365125"/>
            <a:ext cx="11075504" cy="1325563"/>
          </a:xfrm>
        </p:spPr>
        <p:txBody>
          <a:bodyPr/>
          <a:lstStyle/>
          <a:p>
            <a:r>
              <a:rPr lang="en-US" dirty="0"/>
              <a:t>Split patterns</a:t>
            </a:r>
          </a:p>
        </p:txBody>
      </p:sp>
      <p:sp>
        <p:nvSpPr>
          <p:cNvPr id="3" name="Content Placeholder 2">
            <a:extLst>
              <a:ext uri="{FF2B5EF4-FFF2-40B4-BE49-F238E27FC236}">
                <a16:creationId xmlns:a16="http://schemas.microsoft.com/office/drawing/2014/main" id="{00DBC9E1-350E-0B47-BC10-665305A01F40}"/>
              </a:ext>
            </a:extLst>
          </p:cNvPr>
          <p:cNvSpPr>
            <a:spLocks noGrp="1"/>
          </p:cNvSpPr>
          <p:nvPr>
            <p:ph idx="1"/>
          </p:nvPr>
        </p:nvSpPr>
        <p:spPr>
          <a:xfrm>
            <a:off x="145774" y="1825625"/>
            <a:ext cx="11208026" cy="4351338"/>
          </a:xfrm>
        </p:spPr>
        <p:txBody>
          <a:bodyPr/>
          <a:lstStyle/>
          <a:p>
            <a:r>
              <a:rPr lang="en-US" dirty="0"/>
              <a:t>Many Chadic languages show one of the two most cross-linguistically common types of split inflectional patterns, where subject is realized on the auxiliary but object on the lexical verb</a:t>
            </a:r>
          </a:p>
          <a:p>
            <a:endParaRPr lang="en-US" dirty="0"/>
          </a:p>
          <a:p>
            <a:r>
              <a:rPr lang="en-US" dirty="0"/>
              <a:t>(16) </a:t>
            </a:r>
            <a:r>
              <a:rPr lang="en-US" u="sng" dirty="0" err="1"/>
              <a:t>Bolanci</a:t>
            </a:r>
            <a:r>
              <a:rPr lang="en-US" u="sng" dirty="0"/>
              <a:t> </a:t>
            </a:r>
            <a:r>
              <a:rPr lang="en-US" dirty="0"/>
              <a:t>[Chadic] </a:t>
            </a:r>
          </a:p>
          <a:p>
            <a:r>
              <a:rPr lang="en-US" b="1" i="1" dirty="0"/>
              <a:t>‘n</a:t>
            </a:r>
            <a:r>
              <a:rPr lang="en-US" i="1" dirty="0"/>
              <a:t>-</a:t>
            </a:r>
            <a:r>
              <a:rPr lang="en-US" i="1" dirty="0" err="1"/>
              <a:t>jii</a:t>
            </a:r>
            <a:r>
              <a:rPr lang="en-US" i="1" dirty="0"/>
              <a:t> 	‘</a:t>
            </a:r>
            <a:r>
              <a:rPr lang="en-US" i="1" dirty="0" err="1"/>
              <a:t>unda-</a:t>
            </a:r>
            <a:r>
              <a:rPr lang="en-US" b="1" i="1" dirty="0" err="1"/>
              <a:t>kó</a:t>
            </a:r>
            <a:r>
              <a:rPr lang="en-US" dirty="0">
                <a:effectLst/>
              </a:rPr>
              <a:t> </a:t>
            </a:r>
          </a:p>
          <a:p>
            <a:r>
              <a:rPr lang="en-US" b="1" dirty="0"/>
              <a:t>1</a:t>
            </a:r>
            <a:r>
              <a:rPr lang="en-US" dirty="0"/>
              <a:t>-AUX 	call-</a:t>
            </a:r>
            <a:r>
              <a:rPr lang="en-US" b="1" dirty="0"/>
              <a:t>2OBJ </a:t>
            </a:r>
          </a:p>
          <a:p>
            <a:r>
              <a:rPr lang="en-US" dirty="0"/>
              <a:t>‘I call you’ (Lukas 1971: 128) </a:t>
            </a:r>
          </a:p>
        </p:txBody>
      </p:sp>
      <p:sp>
        <p:nvSpPr>
          <p:cNvPr id="4" name="Footer Placeholder 3">
            <a:extLst>
              <a:ext uri="{FF2B5EF4-FFF2-40B4-BE49-F238E27FC236}">
                <a16:creationId xmlns:a16="http://schemas.microsoft.com/office/drawing/2014/main" id="{905FE33D-16D9-234D-A5B2-13D6E663A8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3A9A96-7909-3544-8F31-43EA781CD150}"/>
              </a:ext>
            </a:extLst>
          </p:cNvPr>
          <p:cNvSpPr>
            <a:spLocks noGrp="1"/>
          </p:cNvSpPr>
          <p:nvPr>
            <p:ph type="sldNum" sz="quarter" idx="12"/>
          </p:nvPr>
        </p:nvSpPr>
        <p:spPr/>
        <p:txBody>
          <a:bodyPr/>
          <a:lstStyle/>
          <a:p>
            <a:fld id="{2CCCBCE6-F95B-EE47-A646-438B070157D1}" type="slidenum">
              <a:rPr lang="en-US" smtClean="0"/>
              <a:t>18</a:t>
            </a:fld>
            <a:endParaRPr lang="en-US"/>
          </a:p>
        </p:txBody>
      </p:sp>
    </p:spTree>
    <p:extLst>
      <p:ext uri="{BB962C8B-B14F-4D97-AF65-F5344CB8AC3E}">
        <p14:creationId xmlns:p14="http://schemas.microsoft.com/office/powerpoint/2010/main" val="1052383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E5A632B-B15A-489E-8337-BC0F40DBC2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6E895C8D-1379-40B8-8B1B-B6F5AEAF0A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7F61A9-0C0B-3C43-B6CD-2418BD3D5538}"/>
              </a:ext>
            </a:extLst>
          </p:cNvPr>
          <p:cNvSpPr>
            <a:spLocks noGrp="1"/>
          </p:cNvSpPr>
          <p:nvPr>
            <p:ph type="title"/>
          </p:nvPr>
        </p:nvSpPr>
        <p:spPr>
          <a:xfrm>
            <a:off x="838200" y="643467"/>
            <a:ext cx="2951205" cy="5571066"/>
          </a:xfrm>
        </p:spPr>
        <p:txBody>
          <a:bodyPr>
            <a:normAutofit/>
          </a:bodyPr>
          <a:lstStyle/>
          <a:p>
            <a:r>
              <a:rPr lang="en-US">
                <a:solidFill>
                  <a:srgbClr val="FFFFFF"/>
                </a:solidFill>
              </a:rPr>
              <a:t>Split patterns</a:t>
            </a:r>
          </a:p>
        </p:txBody>
      </p:sp>
      <p:sp>
        <p:nvSpPr>
          <p:cNvPr id="15" name="Rectangle: Rounded Corners 14">
            <a:extLst>
              <a:ext uri="{FF2B5EF4-FFF2-40B4-BE49-F238E27FC236}">
                <a16:creationId xmlns:a16="http://schemas.microsoft.com/office/drawing/2014/main" id="{651547D7-AD18-407B-A5F4-F8225B5DCF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807D12E8-6DC0-2A43-9DFE-3866AA56034B}"/>
              </a:ext>
            </a:extLst>
          </p:cNvPr>
          <p:cNvSpPr>
            <a:spLocks noGrp="1"/>
          </p:cNvSpPr>
          <p:nvPr>
            <p:ph type="ftr" sz="quarter" idx="11"/>
          </p:nvPr>
        </p:nvSpPr>
        <p:spPr>
          <a:xfrm>
            <a:off x="5410199" y="6356350"/>
            <a:ext cx="2743200" cy="365125"/>
          </a:xfrm>
        </p:spPr>
        <p:txBody>
          <a:bodyPr>
            <a:normAutofit/>
          </a:bodyPr>
          <a:lstStyle/>
          <a:p>
            <a:pPr algn="l"/>
            <a:endParaRPr lang="en-US">
              <a:solidFill>
                <a:srgbClr val="FFFFFF"/>
              </a:solidFill>
            </a:endParaRPr>
          </a:p>
        </p:txBody>
      </p:sp>
      <p:sp>
        <p:nvSpPr>
          <p:cNvPr id="5" name="Slide Number Placeholder 4">
            <a:extLst>
              <a:ext uri="{FF2B5EF4-FFF2-40B4-BE49-F238E27FC236}">
                <a16:creationId xmlns:a16="http://schemas.microsoft.com/office/drawing/2014/main" id="{F6A756E6-34C7-744F-AE06-36F48C16D560}"/>
              </a:ext>
            </a:extLst>
          </p:cNvPr>
          <p:cNvSpPr>
            <a:spLocks noGrp="1"/>
          </p:cNvSpPr>
          <p:nvPr>
            <p:ph type="sldNum" sz="quarter" idx="12"/>
          </p:nvPr>
        </p:nvSpPr>
        <p:spPr>
          <a:xfrm>
            <a:off x="8610600" y="6356350"/>
            <a:ext cx="2743200" cy="365125"/>
          </a:xfrm>
        </p:spPr>
        <p:txBody>
          <a:bodyPr>
            <a:normAutofit/>
          </a:bodyPr>
          <a:lstStyle/>
          <a:p>
            <a:pPr>
              <a:spcAft>
                <a:spcPts val="600"/>
              </a:spcAft>
            </a:pPr>
            <a:fld id="{2CCCBCE6-F95B-EE47-A646-438B070157D1}" type="slidenum">
              <a:rPr lang="en-US">
                <a:solidFill>
                  <a:srgbClr val="FFFFFF"/>
                </a:solidFill>
              </a:rPr>
              <a:pPr>
                <a:spcAft>
                  <a:spcPts val="600"/>
                </a:spcAft>
              </a:pPr>
              <a:t>19</a:t>
            </a:fld>
            <a:endParaRPr lang="en-US">
              <a:solidFill>
                <a:srgbClr val="FFFFFF"/>
              </a:solidFill>
            </a:endParaRPr>
          </a:p>
        </p:txBody>
      </p:sp>
      <p:graphicFrame>
        <p:nvGraphicFramePr>
          <p:cNvPr id="7" name="Content Placeholder 2">
            <a:extLst>
              <a:ext uri="{FF2B5EF4-FFF2-40B4-BE49-F238E27FC236}">
                <a16:creationId xmlns:a16="http://schemas.microsoft.com/office/drawing/2014/main" id="{2D1F1DEC-934D-4A1F-A3C7-1F331339A958}"/>
              </a:ext>
            </a:extLst>
          </p:cNvPr>
          <p:cNvGraphicFramePr>
            <a:graphicFrameLocks noGrp="1"/>
          </p:cNvGraphicFramePr>
          <p:nvPr>
            <p:ph idx="1"/>
            <p:extLst>
              <p:ext uri="{D42A27DB-BD31-4B8C-83A1-F6EECF244321}">
                <p14:modId xmlns:p14="http://schemas.microsoft.com/office/powerpoint/2010/main" val="2210635155"/>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5241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E2D2B3B-882E-40F3-A32F-6DD516915044}" type="slidenum">
              <a:rPr lang="en-US" smtClean="0"/>
              <a:pPr/>
              <a:t>2</a:t>
            </a:fld>
            <a:endParaRPr lang="en-US"/>
          </a:p>
        </p:txBody>
      </p:sp>
      <p:pic>
        <p:nvPicPr>
          <p:cNvPr id="4" name="Picture 3" descr="Logo, company name&#10;&#10;Description automatically generated">
            <a:extLst>
              <a:ext uri="{FF2B5EF4-FFF2-40B4-BE49-F238E27FC236}">
                <a16:creationId xmlns:a16="http://schemas.microsoft.com/office/drawing/2014/main" id="{654F72F8-7C16-884E-8AFF-B68685369B33}"/>
              </a:ext>
            </a:extLst>
          </p:cNvPr>
          <p:cNvPicPr>
            <a:picLocks noChangeAspect="1"/>
          </p:cNvPicPr>
          <p:nvPr/>
        </p:nvPicPr>
        <p:blipFill>
          <a:blip r:embed="rId3"/>
          <a:stretch>
            <a:fillRect/>
          </a:stretch>
        </p:blipFill>
        <p:spPr>
          <a:xfrm>
            <a:off x="653562" y="1992086"/>
            <a:ext cx="11538438" cy="3225800"/>
          </a:xfrm>
          <a:prstGeom prst="rect">
            <a:avLst/>
          </a:prstGeom>
        </p:spPr>
      </p:pic>
    </p:spTree>
    <p:extLst>
      <p:ext uri="{BB962C8B-B14F-4D97-AF65-F5344CB8AC3E}">
        <p14:creationId xmlns:p14="http://schemas.microsoft.com/office/powerpoint/2010/main" val="3160051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2189A-294B-1544-B5FA-EB2DE3159936}"/>
              </a:ext>
            </a:extLst>
          </p:cNvPr>
          <p:cNvSpPr>
            <a:spLocks noGrp="1"/>
          </p:cNvSpPr>
          <p:nvPr>
            <p:ph type="title"/>
          </p:nvPr>
        </p:nvSpPr>
        <p:spPr>
          <a:xfrm>
            <a:off x="159026" y="106017"/>
            <a:ext cx="11194774" cy="1086679"/>
          </a:xfrm>
        </p:spPr>
        <p:txBody>
          <a:bodyPr/>
          <a:lstStyle/>
          <a:p>
            <a:r>
              <a:rPr lang="en-US" dirty="0"/>
              <a:t>Split patterns in Chadic</a:t>
            </a:r>
          </a:p>
        </p:txBody>
      </p:sp>
      <p:sp>
        <p:nvSpPr>
          <p:cNvPr id="3" name="Content Placeholder 2">
            <a:extLst>
              <a:ext uri="{FF2B5EF4-FFF2-40B4-BE49-F238E27FC236}">
                <a16:creationId xmlns:a16="http://schemas.microsoft.com/office/drawing/2014/main" id="{AE8B63F5-69BC-1046-89C0-29FAA6296A81}"/>
              </a:ext>
            </a:extLst>
          </p:cNvPr>
          <p:cNvSpPr>
            <a:spLocks noGrp="1"/>
          </p:cNvSpPr>
          <p:nvPr>
            <p:ph idx="1"/>
          </p:nvPr>
        </p:nvSpPr>
        <p:spPr>
          <a:xfrm>
            <a:off x="159026" y="1470990"/>
            <a:ext cx="12032974" cy="5387009"/>
          </a:xfrm>
        </p:spPr>
        <p:txBody>
          <a:bodyPr/>
          <a:lstStyle/>
          <a:p>
            <a:r>
              <a:rPr lang="en-US" dirty="0"/>
              <a:t>In the future in </a:t>
            </a:r>
            <a:r>
              <a:rPr lang="en-US" dirty="0" err="1"/>
              <a:t>Ga’anda</a:t>
            </a:r>
            <a:r>
              <a:rPr lang="en-US" dirty="0"/>
              <a:t> with transitive verbs, object is encoded on  the verb that subcategorizes for it and subject on the auxiliary. Note however, the lexical verb is  also nominalized in this structure showing its syntactic dependency as well. </a:t>
            </a:r>
          </a:p>
          <a:p>
            <a:endParaRPr lang="en-US" dirty="0"/>
          </a:p>
          <a:p>
            <a:r>
              <a:rPr lang="en-US" dirty="0"/>
              <a:t>(19) a. </a:t>
            </a:r>
            <a:r>
              <a:rPr lang="en-US" u="sng" dirty="0" err="1"/>
              <a:t>Ga’anda</a:t>
            </a:r>
            <a:r>
              <a:rPr lang="en-US" u="sng" dirty="0"/>
              <a:t> </a:t>
            </a:r>
            <a:r>
              <a:rPr lang="en-US" dirty="0"/>
              <a:t>(Ma Newman 1971: 41) b. </a:t>
            </a:r>
            <a:r>
              <a:rPr lang="en-US" u="sng" dirty="0" err="1"/>
              <a:t>Ga’anda</a:t>
            </a:r>
            <a:r>
              <a:rPr lang="en-US" dirty="0"/>
              <a:t> (Ma Newman 1971: 78) </a:t>
            </a:r>
          </a:p>
          <a:p>
            <a:r>
              <a:rPr lang="en-US" i="1" dirty="0" err="1"/>
              <a:t>na-i</a:t>
            </a:r>
            <a:r>
              <a:rPr lang="en-US" i="1" dirty="0"/>
              <a:t> 		</a:t>
            </a:r>
            <a:r>
              <a:rPr lang="en-US" i="1" dirty="0" err="1"/>
              <a:t>kwas</a:t>
            </a:r>
            <a:r>
              <a:rPr lang="en-US" i="1" dirty="0"/>
              <a:t>-</a:t>
            </a:r>
            <a:r>
              <a:rPr lang="en-US" i="1" dirty="0" err="1"/>
              <a:t>ú</a:t>
            </a:r>
            <a:r>
              <a:rPr lang="en-US" i="1" dirty="0"/>
              <a:t>-ta 				</a:t>
            </a:r>
            <a:r>
              <a:rPr lang="en-US" i="1" dirty="0" err="1"/>
              <a:t>na</a:t>
            </a:r>
            <a:r>
              <a:rPr lang="en-US" i="1" dirty="0"/>
              <a:t>-‘</a:t>
            </a:r>
            <a:r>
              <a:rPr lang="en-US" i="1" dirty="0" err="1"/>
              <a:t>ǝn</a:t>
            </a:r>
            <a:r>
              <a:rPr lang="en-US" i="1" dirty="0"/>
              <a:t> 	</a:t>
            </a:r>
            <a:r>
              <a:rPr lang="en-US" i="1" dirty="0" err="1"/>
              <a:t>raka</a:t>
            </a:r>
            <a:r>
              <a:rPr lang="en-US" i="1" dirty="0"/>
              <a:t>-</a:t>
            </a:r>
            <a:r>
              <a:rPr lang="en-US" i="1" dirty="0" err="1"/>
              <a:t>ándá</a:t>
            </a:r>
            <a:r>
              <a:rPr lang="en-US" i="1" dirty="0"/>
              <a:t>-ta </a:t>
            </a:r>
            <a:endParaRPr lang="en-US" dirty="0"/>
          </a:p>
          <a:p>
            <a:r>
              <a:rPr lang="en-US" dirty="0"/>
              <a:t>FUT-1 	free-2OBJ-NMLZR 			FUT-1PL.EX 	run-3PL.OBJ-NMLZR </a:t>
            </a:r>
          </a:p>
          <a:p>
            <a:r>
              <a:rPr lang="en-US" dirty="0"/>
              <a:t>‘I will free you’ 					‘we will make them run’</a:t>
            </a:r>
          </a:p>
          <a:p>
            <a:endParaRPr lang="en-US" dirty="0"/>
          </a:p>
        </p:txBody>
      </p:sp>
      <p:sp>
        <p:nvSpPr>
          <p:cNvPr id="4" name="Footer Placeholder 3">
            <a:extLst>
              <a:ext uri="{FF2B5EF4-FFF2-40B4-BE49-F238E27FC236}">
                <a16:creationId xmlns:a16="http://schemas.microsoft.com/office/drawing/2014/main" id="{E8632265-1CC6-9F40-89F7-D82B5FE2AD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CDE886-BF44-2D4E-952E-AC7DAD726A56}"/>
              </a:ext>
            </a:extLst>
          </p:cNvPr>
          <p:cNvSpPr>
            <a:spLocks noGrp="1"/>
          </p:cNvSpPr>
          <p:nvPr>
            <p:ph type="sldNum" sz="quarter" idx="12"/>
          </p:nvPr>
        </p:nvSpPr>
        <p:spPr/>
        <p:txBody>
          <a:bodyPr/>
          <a:lstStyle/>
          <a:p>
            <a:fld id="{2CCCBCE6-F95B-EE47-A646-438B070157D1}" type="slidenum">
              <a:rPr lang="en-US" smtClean="0"/>
              <a:t>20</a:t>
            </a:fld>
            <a:endParaRPr lang="en-US"/>
          </a:p>
        </p:txBody>
      </p:sp>
    </p:spTree>
    <p:extLst>
      <p:ext uri="{BB962C8B-B14F-4D97-AF65-F5344CB8AC3E}">
        <p14:creationId xmlns:p14="http://schemas.microsoft.com/office/powerpoint/2010/main" val="804837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7ADA-E738-FC4D-84B4-DF0E641C852C}"/>
              </a:ext>
            </a:extLst>
          </p:cNvPr>
          <p:cNvSpPr>
            <a:spLocks noGrp="1"/>
          </p:cNvSpPr>
          <p:nvPr>
            <p:ph type="title"/>
          </p:nvPr>
        </p:nvSpPr>
        <p:spPr>
          <a:xfrm>
            <a:off x="0" y="1"/>
            <a:ext cx="11353800" cy="980660"/>
          </a:xfrm>
        </p:spPr>
        <p:txBody>
          <a:bodyPr/>
          <a:lstStyle/>
          <a:p>
            <a:r>
              <a:rPr lang="en-US" dirty="0"/>
              <a:t>Lex-headed structures</a:t>
            </a:r>
          </a:p>
        </p:txBody>
      </p:sp>
      <p:sp>
        <p:nvSpPr>
          <p:cNvPr id="3" name="Content Placeholder 2">
            <a:extLst>
              <a:ext uri="{FF2B5EF4-FFF2-40B4-BE49-F238E27FC236}">
                <a16:creationId xmlns:a16="http://schemas.microsoft.com/office/drawing/2014/main" id="{72C2DA05-363D-F84D-80E0-7DA12493C240}"/>
              </a:ext>
            </a:extLst>
          </p:cNvPr>
          <p:cNvSpPr>
            <a:spLocks noGrp="1"/>
          </p:cNvSpPr>
          <p:nvPr>
            <p:ph idx="1"/>
          </p:nvPr>
        </p:nvSpPr>
        <p:spPr>
          <a:xfrm>
            <a:off x="-1" y="980660"/>
            <a:ext cx="12085983" cy="5751444"/>
          </a:xfrm>
        </p:spPr>
        <p:txBody>
          <a:bodyPr/>
          <a:lstStyle/>
          <a:p>
            <a:r>
              <a:rPr lang="en-US" dirty="0"/>
              <a:t>Sometimes the auxiliary stands alone as a marker of a particular functional category with the inflectional categories for grammaticality otherwise on the lexical verb</a:t>
            </a:r>
          </a:p>
          <a:p>
            <a:r>
              <a:rPr lang="en-US" dirty="0"/>
              <a:t>Future in a number of Central/</a:t>
            </a:r>
            <a:r>
              <a:rPr lang="en-US" dirty="0" err="1"/>
              <a:t>Biu-Mandara</a:t>
            </a:r>
            <a:r>
              <a:rPr lang="en-US" dirty="0"/>
              <a:t> languages appears in a Lex-headed structure, but with non-cognate elements encoding future. </a:t>
            </a:r>
          </a:p>
          <a:p>
            <a:endParaRPr lang="en-US" dirty="0"/>
          </a:p>
          <a:p>
            <a:r>
              <a:rPr lang="en-US" dirty="0"/>
              <a:t>(20) </a:t>
            </a:r>
            <a:r>
              <a:rPr lang="en-US" u="sng" dirty="0" err="1"/>
              <a:t>Hdi</a:t>
            </a:r>
            <a:r>
              <a:rPr lang="en-US" u="sng" dirty="0"/>
              <a:t> </a:t>
            </a:r>
            <a:r>
              <a:rPr lang="en-US" dirty="0"/>
              <a:t>(</a:t>
            </a:r>
            <a:r>
              <a:rPr lang="en-US" dirty="0" err="1"/>
              <a:t>Frajzyngier</a:t>
            </a:r>
            <a:r>
              <a:rPr lang="en-US" dirty="0"/>
              <a:t> and Shay 2002: 197) </a:t>
            </a:r>
          </a:p>
          <a:p>
            <a:r>
              <a:rPr lang="en-US" i="1" dirty="0" err="1"/>
              <a:t>dzà’á</a:t>
            </a:r>
            <a:r>
              <a:rPr lang="en-US" i="1" dirty="0"/>
              <a:t> 	</a:t>
            </a:r>
            <a:r>
              <a:rPr lang="en-US" i="1" dirty="0" err="1"/>
              <a:t>gùy-éy-mú</a:t>
            </a:r>
            <a:r>
              <a:rPr lang="en-US" i="1" dirty="0"/>
              <a:t> 		</a:t>
            </a:r>
            <a:r>
              <a:rPr lang="en-US" i="1" dirty="0" err="1"/>
              <a:t>tá</a:t>
            </a:r>
            <a:r>
              <a:rPr lang="en-US" i="1" dirty="0"/>
              <a:t> 	</a:t>
            </a:r>
            <a:r>
              <a:rPr lang="en-US" i="1" dirty="0" err="1"/>
              <a:t>vghá</a:t>
            </a:r>
            <a:r>
              <a:rPr lang="en-US" i="1" dirty="0"/>
              <a:t> 	</a:t>
            </a:r>
            <a:r>
              <a:rPr lang="en-US" i="1" dirty="0" err="1"/>
              <a:t>màxtsím</a:t>
            </a:r>
            <a:r>
              <a:rPr lang="en-US" i="1" dirty="0"/>
              <a:t> </a:t>
            </a:r>
            <a:endParaRPr lang="en-US" dirty="0"/>
          </a:p>
          <a:p>
            <a:r>
              <a:rPr lang="en-US" dirty="0"/>
              <a:t>FUT 		meet-POT:OBJ-1PL OBJ 	body 	tomorrow </a:t>
            </a:r>
          </a:p>
          <a:p>
            <a:r>
              <a:rPr lang="en-US" dirty="0"/>
              <a:t>‘will we meet tomorrow?’ </a:t>
            </a:r>
          </a:p>
          <a:p>
            <a:endParaRPr lang="en-US" dirty="0"/>
          </a:p>
        </p:txBody>
      </p:sp>
      <p:sp>
        <p:nvSpPr>
          <p:cNvPr id="4" name="Footer Placeholder 3">
            <a:extLst>
              <a:ext uri="{FF2B5EF4-FFF2-40B4-BE49-F238E27FC236}">
                <a16:creationId xmlns:a16="http://schemas.microsoft.com/office/drawing/2014/main" id="{0D1984F2-5996-E448-BC85-0DF3A4FAAA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5A34B2-5428-7742-BD9A-D2E3F2E7417A}"/>
              </a:ext>
            </a:extLst>
          </p:cNvPr>
          <p:cNvSpPr>
            <a:spLocks noGrp="1"/>
          </p:cNvSpPr>
          <p:nvPr>
            <p:ph type="sldNum" sz="quarter" idx="12"/>
          </p:nvPr>
        </p:nvSpPr>
        <p:spPr/>
        <p:txBody>
          <a:bodyPr/>
          <a:lstStyle/>
          <a:p>
            <a:fld id="{2CCCBCE6-F95B-EE47-A646-438B070157D1}" type="slidenum">
              <a:rPr lang="en-US" smtClean="0"/>
              <a:t>21</a:t>
            </a:fld>
            <a:endParaRPr lang="en-US"/>
          </a:p>
        </p:txBody>
      </p:sp>
    </p:spTree>
    <p:extLst>
      <p:ext uri="{BB962C8B-B14F-4D97-AF65-F5344CB8AC3E}">
        <p14:creationId xmlns:p14="http://schemas.microsoft.com/office/powerpoint/2010/main" val="584674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5010B-221F-0E48-8AE5-2D20A177F039}"/>
              </a:ext>
            </a:extLst>
          </p:cNvPr>
          <p:cNvSpPr>
            <a:spLocks noGrp="1"/>
          </p:cNvSpPr>
          <p:nvPr>
            <p:ph type="title"/>
          </p:nvPr>
        </p:nvSpPr>
        <p:spPr>
          <a:xfrm>
            <a:off x="0" y="1"/>
            <a:ext cx="11353800" cy="671858"/>
          </a:xfrm>
        </p:spPr>
        <p:txBody>
          <a:bodyPr>
            <a:normAutofit fontScale="90000"/>
          </a:bodyPr>
          <a:lstStyle/>
          <a:p>
            <a:r>
              <a:rPr lang="en-US" dirty="0"/>
              <a:t>Lex-headed structures</a:t>
            </a:r>
          </a:p>
        </p:txBody>
      </p:sp>
      <p:sp>
        <p:nvSpPr>
          <p:cNvPr id="3" name="Content Placeholder 2">
            <a:extLst>
              <a:ext uri="{FF2B5EF4-FFF2-40B4-BE49-F238E27FC236}">
                <a16:creationId xmlns:a16="http://schemas.microsoft.com/office/drawing/2014/main" id="{F4DD98A7-38F9-0C44-AA25-40C9E61C3177}"/>
              </a:ext>
            </a:extLst>
          </p:cNvPr>
          <p:cNvSpPr>
            <a:spLocks noGrp="1"/>
          </p:cNvSpPr>
          <p:nvPr>
            <p:ph idx="1"/>
          </p:nvPr>
        </p:nvSpPr>
        <p:spPr>
          <a:xfrm>
            <a:off x="0" y="808383"/>
            <a:ext cx="12192000" cy="6049616"/>
          </a:xfrm>
        </p:spPr>
        <p:txBody>
          <a:bodyPr>
            <a:normAutofit fontScale="77500" lnSpcReduction="20000"/>
          </a:bodyPr>
          <a:lstStyle/>
          <a:p>
            <a:r>
              <a:rPr lang="en-US" dirty="0"/>
              <a:t>(21) </a:t>
            </a:r>
            <a:r>
              <a:rPr lang="en-US" u="sng" dirty="0" err="1"/>
              <a:t>Gidar</a:t>
            </a:r>
            <a:r>
              <a:rPr lang="en-US" u="sng" dirty="0"/>
              <a:t> </a:t>
            </a:r>
            <a:r>
              <a:rPr lang="en-US" dirty="0"/>
              <a:t>(</a:t>
            </a:r>
            <a:r>
              <a:rPr lang="en-US" dirty="0" err="1"/>
              <a:t>Frajzyngier</a:t>
            </a:r>
            <a:r>
              <a:rPr lang="en-US" dirty="0"/>
              <a:t> 2008: 171) </a:t>
            </a:r>
          </a:p>
          <a:p>
            <a:r>
              <a:rPr lang="en-US" i="1" dirty="0" err="1"/>
              <a:t>á</a:t>
            </a:r>
            <a:r>
              <a:rPr lang="en-US" i="1" dirty="0"/>
              <a:t> 	</a:t>
            </a:r>
            <a:r>
              <a:rPr lang="en-US" i="1" dirty="0" err="1"/>
              <a:t>nə</a:t>
            </a:r>
            <a:r>
              <a:rPr lang="en-US" i="1" dirty="0"/>
              <a:t>̀-</a:t>
            </a:r>
            <a:r>
              <a:rPr lang="en-US" i="1" dirty="0" err="1"/>
              <a:t>nzá</a:t>
            </a:r>
            <a:r>
              <a:rPr lang="en-US" i="1" dirty="0"/>
              <a:t> 		</a:t>
            </a:r>
            <a:r>
              <a:rPr lang="en-US" i="1" dirty="0" err="1"/>
              <a:t>gà</a:t>
            </a:r>
            <a:r>
              <a:rPr lang="en-US" i="1" dirty="0"/>
              <a:t>-n 		</a:t>
            </a:r>
            <a:r>
              <a:rPr lang="en-US" i="1" dirty="0" err="1"/>
              <a:t>gáwlá</a:t>
            </a:r>
            <a:r>
              <a:rPr lang="en-US" i="1" dirty="0"/>
              <a:t> 	</a:t>
            </a:r>
            <a:r>
              <a:rPr lang="en-US" i="1" dirty="0" err="1"/>
              <a:t>nkà</a:t>
            </a:r>
            <a:r>
              <a:rPr lang="en-US" i="1" dirty="0"/>
              <a:t>  </a:t>
            </a:r>
            <a:endParaRPr lang="en-US" dirty="0"/>
          </a:p>
          <a:p>
            <a:r>
              <a:rPr lang="en-US" dirty="0"/>
              <a:t>FUT 1-run 		CAUS-3M 	lad 	DEM </a:t>
            </a:r>
          </a:p>
          <a:p>
            <a:r>
              <a:rPr lang="en-US" dirty="0"/>
              <a:t>‘I will make this lad run’ </a:t>
            </a:r>
          </a:p>
          <a:p>
            <a:endParaRPr lang="en-US" dirty="0"/>
          </a:p>
          <a:p>
            <a:r>
              <a:rPr lang="en-US" dirty="0"/>
              <a:t>(22) </a:t>
            </a:r>
            <a:r>
              <a:rPr lang="en-US" u="sng" dirty="0" err="1"/>
              <a:t>Musgu</a:t>
            </a:r>
            <a:r>
              <a:rPr lang="en-US" u="sng" dirty="0"/>
              <a:t> </a:t>
            </a:r>
            <a:r>
              <a:rPr lang="en-US" dirty="0"/>
              <a:t>(Meyer-</a:t>
            </a:r>
            <a:r>
              <a:rPr lang="en-US" dirty="0" err="1"/>
              <a:t>Bahlburg</a:t>
            </a:r>
            <a:r>
              <a:rPr lang="en-US" dirty="0"/>
              <a:t> 1972: 118) 	b. </a:t>
            </a:r>
            <a:r>
              <a:rPr lang="en-US" u="sng" dirty="0" err="1"/>
              <a:t>Musgu</a:t>
            </a:r>
            <a:r>
              <a:rPr lang="en-US" u="sng" dirty="0"/>
              <a:t> </a:t>
            </a:r>
            <a:r>
              <a:rPr lang="en-US" dirty="0"/>
              <a:t> </a:t>
            </a:r>
          </a:p>
          <a:p>
            <a:r>
              <a:rPr lang="en-US" i="1" dirty="0" err="1"/>
              <a:t>ágá</a:t>
            </a:r>
            <a:r>
              <a:rPr lang="en-US" i="1" dirty="0"/>
              <a:t> 	</a:t>
            </a:r>
            <a:r>
              <a:rPr lang="en-US" i="1" dirty="0" err="1"/>
              <a:t>mú</a:t>
            </a:r>
            <a:r>
              <a:rPr lang="en-US" i="1" dirty="0"/>
              <a:t>=</a:t>
            </a:r>
            <a:r>
              <a:rPr lang="en-US" i="1" dirty="0" err="1"/>
              <a:t>gə̀zì</a:t>
            </a:r>
            <a:r>
              <a:rPr lang="en-US" i="1" dirty="0"/>
              <a:t> 				</a:t>
            </a:r>
            <a:r>
              <a:rPr lang="en-US" i="1" dirty="0" err="1"/>
              <a:t>àgà</a:t>
            </a:r>
            <a:r>
              <a:rPr lang="en-US" i="1" dirty="0"/>
              <a:t> </a:t>
            </a:r>
            <a:r>
              <a:rPr lang="en-US" i="1" dirty="0" err="1"/>
              <a:t>mù</a:t>
            </a:r>
            <a:r>
              <a:rPr lang="en-US" i="1" dirty="0"/>
              <a:t>=</a:t>
            </a:r>
            <a:r>
              <a:rPr lang="en-US" i="1" dirty="0" err="1"/>
              <a:t>lúm-kù</a:t>
            </a:r>
            <a:r>
              <a:rPr lang="en-US" i="1" dirty="0"/>
              <a:t> 	</a:t>
            </a:r>
            <a:endParaRPr lang="en-US" dirty="0"/>
          </a:p>
          <a:p>
            <a:r>
              <a:rPr lang="en-US" dirty="0"/>
              <a:t>FUT 1SG=come 				FUT 1SG=eat=2OBJ </a:t>
            </a:r>
          </a:p>
          <a:p>
            <a:r>
              <a:rPr lang="en-US" dirty="0"/>
              <a:t>‘I will come’ 					‘I will eat you’ </a:t>
            </a:r>
          </a:p>
          <a:p>
            <a:r>
              <a:rPr lang="en-US" dirty="0">
                <a:sym typeface="Wingdings" pitchFamily="2" charset="2"/>
              </a:rPr>
              <a:t>{NB: tonology of FUT in </a:t>
            </a:r>
            <a:r>
              <a:rPr lang="en-US" dirty="0" err="1">
                <a:sym typeface="Wingdings" pitchFamily="2" charset="2"/>
              </a:rPr>
              <a:t>Musgu</a:t>
            </a:r>
            <a:r>
              <a:rPr lang="en-US" dirty="0">
                <a:sym typeface="Wingdings" pitchFamily="2" charset="2"/>
              </a:rPr>
              <a:t> (as with SUBJ marker) suggests it is likely part of a larger g-word or ongoing process of univerbation typical of auxiliaries is happening}</a:t>
            </a:r>
          </a:p>
          <a:p>
            <a:endParaRPr lang="en-US" dirty="0"/>
          </a:p>
          <a:p>
            <a:r>
              <a:rPr lang="en-US" dirty="0">
                <a:sym typeface="Wingdings" pitchFamily="2" charset="2"/>
              </a:rPr>
              <a:t> Note in </a:t>
            </a:r>
            <a:r>
              <a:rPr lang="en-US" dirty="0"/>
              <a:t>Masa Chadic, in Lex-headed FUT form subject is encoded by the independent pronoun</a:t>
            </a:r>
          </a:p>
          <a:p>
            <a:r>
              <a:rPr lang="en-US" dirty="0"/>
              <a:t>(23) </a:t>
            </a:r>
            <a:r>
              <a:rPr lang="en-US" u="sng" dirty="0"/>
              <a:t>Masa </a:t>
            </a:r>
            <a:r>
              <a:rPr lang="en-US" dirty="0"/>
              <a:t>(</a:t>
            </a:r>
            <a:r>
              <a:rPr lang="en-US" dirty="0" err="1"/>
              <a:t>Melis</a:t>
            </a:r>
            <a:r>
              <a:rPr lang="en-US" dirty="0"/>
              <a:t> 1999: 93) </a:t>
            </a:r>
          </a:p>
          <a:p>
            <a:r>
              <a:rPr lang="en-US" i="1" dirty="0"/>
              <a:t>Ɂ</a:t>
            </a:r>
            <a:r>
              <a:rPr lang="en-US" i="1" dirty="0" err="1"/>
              <a:t>àn</a:t>
            </a:r>
            <a:r>
              <a:rPr lang="en-US" i="1" dirty="0"/>
              <a:t> 		</a:t>
            </a:r>
            <a:r>
              <a:rPr lang="en-US" i="1" dirty="0" err="1"/>
              <a:t>mà</a:t>
            </a:r>
            <a:r>
              <a:rPr lang="en-US" i="1" dirty="0"/>
              <a:t> 	</a:t>
            </a:r>
            <a:r>
              <a:rPr lang="en-US" i="1" dirty="0" err="1"/>
              <a:t>vùl-àŋ-ká</a:t>
            </a:r>
            <a:r>
              <a:rPr lang="en-US" i="1" dirty="0"/>
              <a:t>Ɂ 				</a:t>
            </a:r>
            <a:r>
              <a:rPr lang="en-US" i="1" dirty="0" err="1"/>
              <a:t>síwì</a:t>
            </a:r>
            <a:r>
              <a:rPr lang="en-US" i="1" dirty="0"/>
              <a:t> </a:t>
            </a:r>
            <a:endParaRPr lang="en-US" dirty="0"/>
          </a:p>
          <a:p>
            <a:r>
              <a:rPr lang="en-US" dirty="0"/>
              <a:t>1SUBJ 	FUT 	give-2IND.OBJ-3F.DIR.OBJ 		</a:t>
            </a:r>
            <a:r>
              <a:rPr lang="en-US" dirty="0" err="1"/>
              <a:t>day.after.tomorrow</a:t>
            </a:r>
            <a:r>
              <a:rPr lang="en-US" dirty="0"/>
              <a:t> </a:t>
            </a:r>
          </a:p>
          <a:p>
            <a:r>
              <a:rPr lang="en-US" dirty="0"/>
              <a:t>‘I will give it (FEM) to you the day after tomorrow’ &lt; ‘come’ </a:t>
            </a:r>
          </a:p>
          <a:p>
            <a:endParaRPr lang="en-US" dirty="0"/>
          </a:p>
        </p:txBody>
      </p:sp>
      <p:sp>
        <p:nvSpPr>
          <p:cNvPr id="4" name="Footer Placeholder 3">
            <a:extLst>
              <a:ext uri="{FF2B5EF4-FFF2-40B4-BE49-F238E27FC236}">
                <a16:creationId xmlns:a16="http://schemas.microsoft.com/office/drawing/2014/main" id="{9B46EB92-3DC5-D34A-B453-83947C52EBF0}"/>
              </a:ext>
            </a:extLst>
          </p:cNvPr>
          <p:cNvSpPr>
            <a:spLocks noGrp="1"/>
          </p:cNvSpPr>
          <p:nvPr>
            <p:ph type="ftr" sz="quarter" idx="11"/>
          </p:nvPr>
        </p:nvSpPr>
        <p:spPr>
          <a:xfrm>
            <a:off x="4038600" y="6738809"/>
            <a:ext cx="4114800" cy="365125"/>
          </a:xfrm>
        </p:spPr>
        <p:txBody>
          <a:bodyPr/>
          <a:lstStyle/>
          <a:p>
            <a:endParaRPr lang="en-US" dirty="0"/>
          </a:p>
        </p:txBody>
      </p:sp>
      <p:sp>
        <p:nvSpPr>
          <p:cNvPr id="5" name="Slide Number Placeholder 4">
            <a:extLst>
              <a:ext uri="{FF2B5EF4-FFF2-40B4-BE49-F238E27FC236}">
                <a16:creationId xmlns:a16="http://schemas.microsoft.com/office/drawing/2014/main" id="{3B90C4C5-3BE7-C14F-9533-90988D107AAD}"/>
              </a:ext>
            </a:extLst>
          </p:cNvPr>
          <p:cNvSpPr>
            <a:spLocks noGrp="1"/>
          </p:cNvSpPr>
          <p:nvPr>
            <p:ph type="sldNum" sz="quarter" idx="12"/>
          </p:nvPr>
        </p:nvSpPr>
        <p:spPr/>
        <p:txBody>
          <a:bodyPr/>
          <a:lstStyle/>
          <a:p>
            <a:fld id="{2CCCBCE6-F95B-EE47-A646-438B070157D1}" type="slidenum">
              <a:rPr lang="en-US" smtClean="0"/>
              <a:t>22</a:t>
            </a:fld>
            <a:endParaRPr lang="en-US"/>
          </a:p>
        </p:txBody>
      </p:sp>
    </p:spTree>
    <p:extLst>
      <p:ext uri="{BB962C8B-B14F-4D97-AF65-F5344CB8AC3E}">
        <p14:creationId xmlns:p14="http://schemas.microsoft.com/office/powerpoint/2010/main" val="1319380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DA9F5-BB6B-F244-84C3-C946FD97CE4B}"/>
              </a:ext>
            </a:extLst>
          </p:cNvPr>
          <p:cNvSpPr>
            <a:spLocks noGrp="1"/>
          </p:cNvSpPr>
          <p:nvPr>
            <p:ph type="title"/>
          </p:nvPr>
        </p:nvSpPr>
        <p:spPr>
          <a:xfrm>
            <a:off x="-1" y="106018"/>
            <a:ext cx="11979965" cy="1007164"/>
          </a:xfrm>
        </p:spPr>
        <p:txBody>
          <a:bodyPr/>
          <a:lstStyle/>
          <a:p>
            <a:r>
              <a:rPr lang="en-US" dirty="0"/>
              <a:t>Lex-headed structures</a:t>
            </a:r>
          </a:p>
        </p:txBody>
      </p:sp>
      <p:sp>
        <p:nvSpPr>
          <p:cNvPr id="3" name="Content Placeholder 2">
            <a:extLst>
              <a:ext uri="{FF2B5EF4-FFF2-40B4-BE49-F238E27FC236}">
                <a16:creationId xmlns:a16="http://schemas.microsoft.com/office/drawing/2014/main" id="{5FF99FD7-6BC2-5D43-B6AC-E24694FAE0C2}"/>
              </a:ext>
            </a:extLst>
          </p:cNvPr>
          <p:cNvSpPr>
            <a:spLocks noGrp="1"/>
          </p:cNvSpPr>
          <p:nvPr>
            <p:ph idx="1"/>
          </p:nvPr>
        </p:nvSpPr>
        <p:spPr>
          <a:xfrm>
            <a:off x="0" y="1113182"/>
            <a:ext cx="12192000" cy="5638799"/>
          </a:xfrm>
        </p:spPr>
        <p:txBody>
          <a:bodyPr/>
          <a:lstStyle/>
          <a:p>
            <a:r>
              <a:rPr lang="en-US" dirty="0"/>
              <a:t>In addition to a split pattern (18), the progressive in </a:t>
            </a:r>
            <a:r>
              <a:rPr lang="en-US" dirty="0" err="1"/>
              <a:t>Gidar</a:t>
            </a:r>
            <a:r>
              <a:rPr lang="en-US" dirty="0"/>
              <a:t> can optionally also show a LEX-headed pattern, where both subject and object are encoded on the lexical verb, i.e., Aux LV-OBJ-SUBJ.  </a:t>
            </a:r>
          </a:p>
          <a:p>
            <a:endParaRPr lang="en-US" dirty="0"/>
          </a:p>
          <a:p>
            <a:r>
              <a:rPr lang="en-US" dirty="0"/>
              <a:t>(24) </a:t>
            </a:r>
            <a:r>
              <a:rPr lang="en-US" u="sng" dirty="0" err="1"/>
              <a:t>Gidar</a:t>
            </a:r>
            <a:r>
              <a:rPr lang="en-US" u="sng" dirty="0"/>
              <a:t> </a:t>
            </a:r>
            <a:r>
              <a:rPr lang="en-US" dirty="0"/>
              <a:t>(</a:t>
            </a:r>
            <a:r>
              <a:rPr lang="en-US" dirty="0" err="1"/>
              <a:t>Frajzyngier</a:t>
            </a:r>
            <a:r>
              <a:rPr lang="en-US" dirty="0"/>
              <a:t> 2008: 247) </a:t>
            </a:r>
          </a:p>
          <a:p>
            <a:r>
              <a:rPr lang="en-US" i="1" dirty="0" err="1"/>
              <a:t>tà</a:t>
            </a:r>
            <a:r>
              <a:rPr lang="en-US" i="1" dirty="0"/>
              <a:t> 		</a:t>
            </a:r>
            <a:r>
              <a:rPr lang="en-US" i="1" dirty="0" err="1"/>
              <a:t>wlə</a:t>
            </a:r>
            <a:r>
              <a:rPr lang="en-US" i="1" dirty="0"/>
              <a:t>̀-</a:t>
            </a:r>
            <a:r>
              <a:rPr lang="en-US" i="1" dirty="0" err="1"/>
              <a:t>mə</a:t>
            </a:r>
            <a:r>
              <a:rPr lang="en-US" i="1" dirty="0"/>
              <a:t>́-</a:t>
            </a:r>
            <a:r>
              <a:rPr lang="en-US" i="1" dirty="0" err="1"/>
              <a:t>nì</a:t>
            </a:r>
            <a:r>
              <a:rPr lang="en-US" i="1" dirty="0"/>
              <a:t> </a:t>
            </a:r>
            <a:endParaRPr lang="en-US" dirty="0"/>
          </a:p>
          <a:p>
            <a:r>
              <a:rPr lang="en-US" dirty="0"/>
              <a:t>PROG 	see-1PL-3PL </a:t>
            </a:r>
          </a:p>
          <a:p>
            <a:r>
              <a:rPr lang="en-US" dirty="0"/>
              <a:t>‘they see us’  </a:t>
            </a:r>
          </a:p>
          <a:p>
            <a:endParaRPr lang="en-US" dirty="0"/>
          </a:p>
        </p:txBody>
      </p:sp>
      <p:sp>
        <p:nvSpPr>
          <p:cNvPr id="4" name="Footer Placeholder 3">
            <a:extLst>
              <a:ext uri="{FF2B5EF4-FFF2-40B4-BE49-F238E27FC236}">
                <a16:creationId xmlns:a16="http://schemas.microsoft.com/office/drawing/2014/main" id="{FB38AFD5-0268-8740-9DAF-2C84021568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CF4B07-9DAD-A149-94B3-85DBDEC85B4B}"/>
              </a:ext>
            </a:extLst>
          </p:cNvPr>
          <p:cNvSpPr>
            <a:spLocks noGrp="1"/>
          </p:cNvSpPr>
          <p:nvPr>
            <p:ph type="sldNum" sz="quarter" idx="12"/>
          </p:nvPr>
        </p:nvSpPr>
        <p:spPr/>
        <p:txBody>
          <a:bodyPr/>
          <a:lstStyle/>
          <a:p>
            <a:fld id="{2CCCBCE6-F95B-EE47-A646-438B070157D1}" type="slidenum">
              <a:rPr lang="en-US" smtClean="0"/>
              <a:t>23</a:t>
            </a:fld>
            <a:endParaRPr lang="en-US"/>
          </a:p>
        </p:txBody>
      </p:sp>
    </p:spTree>
    <p:extLst>
      <p:ext uri="{BB962C8B-B14F-4D97-AF65-F5344CB8AC3E}">
        <p14:creationId xmlns:p14="http://schemas.microsoft.com/office/powerpoint/2010/main" val="33039044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67495-1201-024F-89AE-AAD5DCA1BF74}"/>
              </a:ext>
            </a:extLst>
          </p:cNvPr>
          <p:cNvSpPr>
            <a:spLocks noGrp="1"/>
          </p:cNvSpPr>
          <p:nvPr>
            <p:ph type="title"/>
          </p:nvPr>
        </p:nvSpPr>
        <p:spPr>
          <a:xfrm>
            <a:off x="119270" y="159027"/>
            <a:ext cx="11234530" cy="1046921"/>
          </a:xfrm>
        </p:spPr>
        <p:txBody>
          <a:bodyPr/>
          <a:lstStyle/>
          <a:p>
            <a:r>
              <a:rPr lang="en-US" dirty="0"/>
              <a:t>Doubled subject patterns</a:t>
            </a:r>
          </a:p>
        </p:txBody>
      </p:sp>
      <p:sp>
        <p:nvSpPr>
          <p:cNvPr id="3" name="Content Placeholder 2">
            <a:extLst>
              <a:ext uri="{FF2B5EF4-FFF2-40B4-BE49-F238E27FC236}">
                <a16:creationId xmlns:a16="http://schemas.microsoft.com/office/drawing/2014/main" id="{A65A11E9-6E9F-1841-A69C-8F7901D46A34}"/>
              </a:ext>
            </a:extLst>
          </p:cNvPr>
          <p:cNvSpPr>
            <a:spLocks noGrp="1"/>
          </p:cNvSpPr>
          <p:nvPr>
            <p:ph idx="1"/>
          </p:nvPr>
        </p:nvSpPr>
        <p:spPr>
          <a:xfrm>
            <a:off x="119269" y="1378226"/>
            <a:ext cx="11966713" cy="5320747"/>
          </a:xfrm>
        </p:spPr>
        <p:txBody>
          <a:bodyPr/>
          <a:lstStyle/>
          <a:p>
            <a:r>
              <a:rPr lang="en-US" dirty="0"/>
              <a:t>(25) </a:t>
            </a:r>
            <a:r>
              <a:rPr lang="en-US" u="sng" dirty="0" err="1"/>
              <a:t>Muyang</a:t>
            </a:r>
            <a:r>
              <a:rPr lang="en-US" u="sng" dirty="0"/>
              <a:t> </a:t>
            </a:r>
            <a:r>
              <a:rPr lang="en-US" dirty="0"/>
              <a:t>(Smith 2010: 103) </a:t>
            </a:r>
          </a:p>
          <a:p>
            <a:r>
              <a:rPr lang="en-US" i="1" dirty="0" err="1"/>
              <a:t>á</a:t>
            </a:r>
            <a:r>
              <a:rPr lang="en-US" i="1" dirty="0"/>
              <a:t>-r(</a:t>
            </a:r>
            <a:r>
              <a:rPr lang="en-US" i="1" dirty="0" err="1"/>
              <a:t>ā</a:t>
            </a:r>
            <a:r>
              <a:rPr lang="en-US" i="1" dirty="0"/>
              <a:t>) 	</a:t>
            </a:r>
            <a:r>
              <a:rPr lang="en-US" i="1" dirty="0" err="1"/>
              <a:t>á-zʊ̀m</a:t>
            </a:r>
            <a:r>
              <a:rPr lang="en-US" i="1" dirty="0"/>
              <a:t> </a:t>
            </a:r>
            <a:r>
              <a:rPr lang="en-US" i="1" dirty="0" err="1"/>
              <a:t>ɮām</a:t>
            </a:r>
            <a:r>
              <a:rPr lang="en-US" i="1" dirty="0"/>
              <a:t> </a:t>
            </a:r>
            <a:endParaRPr lang="en-US" dirty="0"/>
          </a:p>
          <a:p>
            <a:r>
              <a:rPr lang="en-US" dirty="0"/>
              <a:t>3-AUX 	3-eat 	thing </a:t>
            </a:r>
          </a:p>
          <a:p>
            <a:r>
              <a:rPr lang="en-US" dirty="0"/>
              <a:t>‘he’s about to eat something’ </a:t>
            </a:r>
          </a:p>
          <a:p>
            <a:endParaRPr lang="en-US" dirty="0"/>
          </a:p>
        </p:txBody>
      </p:sp>
      <p:sp>
        <p:nvSpPr>
          <p:cNvPr id="4" name="Footer Placeholder 3">
            <a:extLst>
              <a:ext uri="{FF2B5EF4-FFF2-40B4-BE49-F238E27FC236}">
                <a16:creationId xmlns:a16="http://schemas.microsoft.com/office/drawing/2014/main" id="{AB87A7EC-7A3F-484E-8293-E50167C973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E3515E-3A09-7448-A059-22187C68886B}"/>
              </a:ext>
            </a:extLst>
          </p:cNvPr>
          <p:cNvSpPr>
            <a:spLocks noGrp="1"/>
          </p:cNvSpPr>
          <p:nvPr>
            <p:ph type="sldNum" sz="quarter" idx="12"/>
          </p:nvPr>
        </p:nvSpPr>
        <p:spPr/>
        <p:txBody>
          <a:bodyPr/>
          <a:lstStyle/>
          <a:p>
            <a:fld id="{2CCCBCE6-F95B-EE47-A646-438B070157D1}" type="slidenum">
              <a:rPr lang="en-US" smtClean="0"/>
              <a:t>24</a:t>
            </a:fld>
            <a:endParaRPr lang="en-US"/>
          </a:p>
        </p:txBody>
      </p:sp>
    </p:spTree>
    <p:extLst>
      <p:ext uri="{BB962C8B-B14F-4D97-AF65-F5344CB8AC3E}">
        <p14:creationId xmlns:p14="http://schemas.microsoft.com/office/powerpoint/2010/main" val="15986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BF580-FB3E-104C-A430-61EBBDAB65B6}"/>
              </a:ext>
            </a:extLst>
          </p:cNvPr>
          <p:cNvSpPr>
            <a:spLocks noGrp="1"/>
          </p:cNvSpPr>
          <p:nvPr>
            <p:ph type="title"/>
          </p:nvPr>
        </p:nvSpPr>
        <p:spPr>
          <a:xfrm>
            <a:off x="-1" y="136525"/>
            <a:ext cx="12192001" cy="975583"/>
          </a:xfrm>
        </p:spPr>
        <p:txBody>
          <a:bodyPr>
            <a:normAutofit/>
          </a:bodyPr>
          <a:lstStyle/>
          <a:p>
            <a:r>
              <a:rPr lang="en-US" sz="3600" dirty="0"/>
              <a:t>Doubled subject ≠ “Intransitive Copy Pronouns [ICPs]”</a:t>
            </a:r>
          </a:p>
        </p:txBody>
      </p:sp>
      <p:sp>
        <p:nvSpPr>
          <p:cNvPr id="3" name="Content Placeholder 2">
            <a:extLst>
              <a:ext uri="{FF2B5EF4-FFF2-40B4-BE49-F238E27FC236}">
                <a16:creationId xmlns:a16="http://schemas.microsoft.com/office/drawing/2014/main" id="{6D4AF91A-68C4-4E4A-B245-E466AF9CCA96}"/>
              </a:ext>
            </a:extLst>
          </p:cNvPr>
          <p:cNvSpPr>
            <a:spLocks noGrp="1"/>
          </p:cNvSpPr>
          <p:nvPr>
            <p:ph idx="1"/>
          </p:nvPr>
        </p:nvSpPr>
        <p:spPr>
          <a:xfrm>
            <a:off x="-1" y="1112108"/>
            <a:ext cx="11622157" cy="5646501"/>
          </a:xfrm>
        </p:spPr>
        <p:txBody>
          <a:bodyPr/>
          <a:lstStyle/>
          <a:p>
            <a:endParaRPr lang="en-US" dirty="0"/>
          </a:p>
          <a:p>
            <a:r>
              <a:rPr lang="en-US" dirty="0"/>
              <a:t>This is not the same as the so-called ‘intransitive copy pronoun’ forms in Chadic however, which are often in the suffixal series, not with prefixed subject pronominals. This ICP pattern is seen in West Chadic [A.2] </a:t>
            </a:r>
            <a:r>
              <a:rPr lang="en-US" dirty="0" err="1"/>
              <a:t>Kanakuru</a:t>
            </a:r>
            <a:r>
              <a:rPr lang="en-US" dirty="0"/>
              <a:t>, and they don’t occur with transitive  forms like in the </a:t>
            </a:r>
            <a:r>
              <a:rPr lang="en-US" dirty="0" err="1"/>
              <a:t>Muyang</a:t>
            </a:r>
            <a:r>
              <a:rPr lang="en-US" dirty="0"/>
              <a:t> example above. </a:t>
            </a:r>
          </a:p>
          <a:p>
            <a:endParaRPr lang="en-US" dirty="0"/>
          </a:p>
          <a:p>
            <a:r>
              <a:rPr lang="en-US" dirty="0"/>
              <a:t>(26) </a:t>
            </a:r>
            <a:r>
              <a:rPr lang="en-US" u="sng" dirty="0" err="1"/>
              <a:t>Kanakuru</a:t>
            </a:r>
            <a:r>
              <a:rPr lang="en-US" u="sng" dirty="0"/>
              <a:t> </a:t>
            </a:r>
            <a:r>
              <a:rPr lang="en-US" dirty="0"/>
              <a:t>(Newman and Schuh 1974: 34) </a:t>
            </a:r>
          </a:p>
          <a:p>
            <a:r>
              <a:rPr lang="en-US" sz="2400" i="1" dirty="0" err="1"/>
              <a:t>nà</a:t>
            </a:r>
            <a:r>
              <a:rPr lang="en-US" sz="2400" i="1" dirty="0"/>
              <a:t> </a:t>
            </a:r>
            <a:r>
              <a:rPr lang="en-US" sz="2400" i="1" dirty="0" err="1"/>
              <a:t>tà-nó</a:t>
            </a:r>
            <a:r>
              <a:rPr lang="en-US" sz="2400" i="1" dirty="0"/>
              <a:t> 	         </a:t>
            </a:r>
            <a:r>
              <a:rPr lang="en-US" sz="2400" i="1" dirty="0" err="1"/>
              <a:t>kà</a:t>
            </a:r>
            <a:r>
              <a:rPr lang="en-US" sz="2400" i="1" dirty="0"/>
              <a:t> </a:t>
            </a:r>
            <a:r>
              <a:rPr lang="en-US" sz="2400" i="1" dirty="0" err="1"/>
              <a:t>tà-kó</a:t>
            </a:r>
            <a:r>
              <a:rPr lang="en-US" sz="2400" i="1" dirty="0"/>
              <a:t> 		</a:t>
            </a:r>
            <a:r>
              <a:rPr lang="en-US" sz="2400" i="1" dirty="0" err="1"/>
              <a:t>shì</a:t>
            </a:r>
            <a:r>
              <a:rPr lang="en-US" sz="2400" i="1" dirty="0"/>
              <a:t> </a:t>
            </a:r>
            <a:r>
              <a:rPr lang="en-US" sz="2400" i="1" dirty="0" err="1"/>
              <a:t>tà-shí</a:t>
            </a:r>
            <a:r>
              <a:rPr lang="en-US" sz="2400" i="1" dirty="0"/>
              <a:t> 	</a:t>
            </a:r>
            <a:r>
              <a:rPr lang="en-US" sz="2400" i="1" dirty="0" err="1"/>
              <a:t>à</a:t>
            </a:r>
            <a:r>
              <a:rPr lang="en-US" sz="2400" i="1" dirty="0"/>
              <a:t> </a:t>
            </a:r>
            <a:r>
              <a:rPr lang="en-US" sz="2400" i="1" dirty="0" err="1"/>
              <a:t>tà-ní</a:t>
            </a:r>
            <a:r>
              <a:rPr lang="en-US" sz="2400" i="1" dirty="0"/>
              <a:t> 			</a:t>
            </a:r>
            <a:r>
              <a:rPr lang="en-US" sz="2400" i="1" dirty="0" err="1"/>
              <a:t>à</a:t>
            </a:r>
            <a:r>
              <a:rPr lang="en-US" sz="2400" i="1" dirty="0"/>
              <a:t> </a:t>
            </a:r>
            <a:r>
              <a:rPr lang="en-US" sz="2400" i="1" dirty="0" err="1"/>
              <a:t>tà-tó</a:t>
            </a:r>
            <a:r>
              <a:rPr lang="en-US" sz="2400" i="1" dirty="0"/>
              <a:t> </a:t>
            </a:r>
            <a:endParaRPr lang="en-US" sz="2400" dirty="0"/>
          </a:p>
          <a:p>
            <a:r>
              <a:rPr lang="en-US" sz="2400" dirty="0"/>
              <a:t>1SG go.PRF-1SG   2M go.PRF-2M 	2F go.PRF-2F 	3SG go.PRF-3M 	3SG go.PRF-3F </a:t>
            </a:r>
          </a:p>
          <a:p>
            <a:r>
              <a:rPr lang="en-US" sz="2400" dirty="0"/>
              <a:t>‘I went’ 	        ‘you (m) went’      ‘you (f) went’    ‘he went’  		‘she went’ </a:t>
            </a:r>
          </a:p>
          <a:p>
            <a:endParaRPr lang="en-US" dirty="0"/>
          </a:p>
          <a:p>
            <a:endParaRPr lang="en-US" dirty="0"/>
          </a:p>
        </p:txBody>
      </p:sp>
      <p:sp>
        <p:nvSpPr>
          <p:cNvPr id="4" name="Footer Placeholder 3">
            <a:extLst>
              <a:ext uri="{FF2B5EF4-FFF2-40B4-BE49-F238E27FC236}">
                <a16:creationId xmlns:a16="http://schemas.microsoft.com/office/drawing/2014/main" id="{FF79D383-B9DD-AC4F-B22C-D84E948DBD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BA1B45-9B57-CF43-9530-FB98578E0679}"/>
              </a:ext>
            </a:extLst>
          </p:cNvPr>
          <p:cNvSpPr>
            <a:spLocks noGrp="1"/>
          </p:cNvSpPr>
          <p:nvPr>
            <p:ph type="sldNum" sz="quarter" idx="12"/>
          </p:nvPr>
        </p:nvSpPr>
        <p:spPr/>
        <p:txBody>
          <a:bodyPr/>
          <a:lstStyle/>
          <a:p>
            <a:fld id="{2CCCBCE6-F95B-EE47-A646-438B070157D1}" type="slidenum">
              <a:rPr lang="en-US" smtClean="0"/>
              <a:t>25</a:t>
            </a:fld>
            <a:endParaRPr lang="en-US"/>
          </a:p>
        </p:txBody>
      </p:sp>
    </p:spTree>
    <p:extLst>
      <p:ext uri="{BB962C8B-B14F-4D97-AF65-F5344CB8AC3E}">
        <p14:creationId xmlns:p14="http://schemas.microsoft.com/office/powerpoint/2010/main" val="3920550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853C8-F4B7-594F-A6E8-44200A8AD158}"/>
              </a:ext>
            </a:extLst>
          </p:cNvPr>
          <p:cNvSpPr>
            <a:spLocks noGrp="1"/>
          </p:cNvSpPr>
          <p:nvPr>
            <p:ph type="title"/>
          </p:nvPr>
        </p:nvSpPr>
        <p:spPr>
          <a:xfrm>
            <a:off x="-1" y="92765"/>
            <a:ext cx="12099235" cy="1167624"/>
          </a:xfrm>
        </p:spPr>
        <p:txBody>
          <a:bodyPr>
            <a:normAutofit/>
          </a:bodyPr>
          <a:lstStyle/>
          <a:p>
            <a:r>
              <a:rPr lang="en-US" sz="3600" dirty="0"/>
              <a:t>Doubled subject ≠ “Intransitive Copy Pronouns [ICPs]”</a:t>
            </a:r>
          </a:p>
        </p:txBody>
      </p:sp>
      <p:sp>
        <p:nvSpPr>
          <p:cNvPr id="3" name="Content Placeholder 2">
            <a:extLst>
              <a:ext uri="{FF2B5EF4-FFF2-40B4-BE49-F238E27FC236}">
                <a16:creationId xmlns:a16="http://schemas.microsoft.com/office/drawing/2014/main" id="{7B485DFD-4165-0741-8B23-437295E0E06A}"/>
              </a:ext>
            </a:extLst>
          </p:cNvPr>
          <p:cNvSpPr>
            <a:spLocks noGrp="1"/>
          </p:cNvSpPr>
          <p:nvPr>
            <p:ph idx="1"/>
          </p:nvPr>
        </p:nvSpPr>
        <p:spPr>
          <a:xfrm>
            <a:off x="-1" y="1124465"/>
            <a:ext cx="12099236" cy="5733535"/>
          </a:xfrm>
        </p:spPr>
        <p:txBody>
          <a:bodyPr/>
          <a:lstStyle/>
          <a:p>
            <a:r>
              <a:rPr lang="en-US" dirty="0"/>
              <a:t>ICP formations can occur with auxiliaries however too as in Central/</a:t>
            </a:r>
            <a:r>
              <a:rPr lang="en-US" dirty="0" err="1"/>
              <a:t>Biu-Mandara</a:t>
            </a:r>
            <a:r>
              <a:rPr lang="en-US" dirty="0"/>
              <a:t> </a:t>
            </a:r>
            <a:r>
              <a:rPr lang="en-US" dirty="0" err="1"/>
              <a:t>Gidar</a:t>
            </a:r>
            <a:endParaRPr lang="en-US" dirty="0"/>
          </a:p>
          <a:p>
            <a:endParaRPr lang="en-US" dirty="0"/>
          </a:p>
          <a:p>
            <a:r>
              <a:rPr lang="en-US" dirty="0"/>
              <a:t>(27) a. </a:t>
            </a:r>
            <a:r>
              <a:rPr lang="en-US" u="sng" dirty="0" err="1"/>
              <a:t>Gidar</a:t>
            </a:r>
            <a:r>
              <a:rPr lang="en-US" u="sng" dirty="0"/>
              <a:t> </a:t>
            </a:r>
            <a:r>
              <a:rPr lang="en-US" dirty="0"/>
              <a:t>(</a:t>
            </a:r>
            <a:r>
              <a:rPr lang="en-US" dirty="0" err="1"/>
              <a:t>Frajzyngier</a:t>
            </a:r>
            <a:r>
              <a:rPr lang="en-US" dirty="0"/>
              <a:t> 2008: 141) b. </a:t>
            </a:r>
            <a:r>
              <a:rPr lang="en-US" u="sng" dirty="0" err="1"/>
              <a:t>Gidar</a:t>
            </a:r>
            <a:r>
              <a:rPr lang="en-US" u="sng" dirty="0"/>
              <a:t> </a:t>
            </a:r>
            <a:r>
              <a:rPr lang="en-US" dirty="0"/>
              <a:t>(</a:t>
            </a:r>
            <a:r>
              <a:rPr lang="en-US" dirty="0" err="1"/>
              <a:t>Frajzyngier</a:t>
            </a:r>
            <a:r>
              <a:rPr lang="en-US" dirty="0"/>
              <a:t> 2008: 143) </a:t>
            </a:r>
          </a:p>
          <a:p>
            <a:r>
              <a:rPr lang="en-US" i="1" dirty="0" err="1"/>
              <a:t>á-nnə</a:t>
            </a:r>
            <a:r>
              <a:rPr lang="en-US" i="1" dirty="0"/>
              <a:t>́ </a:t>
            </a:r>
            <a:r>
              <a:rPr lang="en-US" i="1" dirty="0" err="1"/>
              <a:t>sá</a:t>
            </a:r>
            <a:r>
              <a:rPr lang="en-US" i="1" dirty="0"/>
              <a:t>-w </a:t>
            </a:r>
            <a:r>
              <a:rPr lang="en-US" i="1" dirty="0" err="1"/>
              <a:t>á</a:t>
            </a:r>
            <a:r>
              <a:rPr lang="en-US" i="1" dirty="0"/>
              <a:t>      </a:t>
            </a:r>
            <a:r>
              <a:rPr lang="en-US" i="1" dirty="0" err="1"/>
              <a:t>jáaɓè</a:t>
            </a:r>
            <a:r>
              <a:rPr lang="en-US" i="1" dirty="0"/>
              <a:t> 			</a:t>
            </a:r>
            <a:r>
              <a:rPr lang="en-US" i="1" dirty="0" err="1"/>
              <a:t>sə</a:t>
            </a:r>
            <a:r>
              <a:rPr lang="en-US" i="1" dirty="0"/>
              <a:t>́      </a:t>
            </a:r>
            <a:r>
              <a:rPr lang="en-US" i="1" dirty="0" err="1"/>
              <a:t>jáaɓè</a:t>
            </a:r>
            <a:r>
              <a:rPr lang="en-US" i="1" dirty="0"/>
              <a:t> </a:t>
            </a:r>
            <a:r>
              <a:rPr lang="en-US" i="1" dirty="0" err="1"/>
              <a:t>nə</a:t>
            </a:r>
            <a:r>
              <a:rPr lang="en-US" i="1" dirty="0"/>
              <a:t>̀-</a:t>
            </a:r>
            <a:r>
              <a:rPr lang="en-US" i="1" dirty="0" err="1"/>
              <a:t>dà</a:t>
            </a:r>
            <a:r>
              <a:rPr lang="en-US" i="1" dirty="0"/>
              <a:t>     </a:t>
            </a:r>
            <a:r>
              <a:rPr lang="en-US" i="1" dirty="0" err="1"/>
              <a:t>zá-wà</a:t>
            </a:r>
            <a:r>
              <a:rPr lang="en-US" i="1" dirty="0"/>
              <a:t> </a:t>
            </a:r>
            <a:endParaRPr lang="en-US" dirty="0"/>
          </a:p>
          <a:p>
            <a:r>
              <a:rPr lang="en-US" dirty="0"/>
              <a:t>FUT-1 be-1 PREP </a:t>
            </a:r>
            <a:r>
              <a:rPr lang="en-US" dirty="0" err="1"/>
              <a:t>Djabe</a:t>
            </a:r>
            <a:r>
              <a:rPr lang="en-US" dirty="0"/>
              <a:t> 			from </a:t>
            </a:r>
            <a:r>
              <a:rPr lang="en-US" dirty="0" err="1"/>
              <a:t>Djabe</a:t>
            </a:r>
            <a:r>
              <a:rPr lang="en-US" dirty="0"/>
              <a:t> 1-AUX    come-1 </a:t>
            </a:r>
          </a:p>
          <a:p>
            <a:r>
              <a:rPr lang="en-US" dirty="0"/>
              <a:t>‘I will be in </a:t>
            </a:r>
            <a:r>
              <a:rPr lang="en-US" dirty="0" err="1"/>
              <a:t>Djabe</a:t>
            </a:r>
            <a:r>
              <a:rPr lang="en-US" dirty="0"/>
              <a:t>’ 			</a:t>
            </a:r>
            <a:r>
              <a:rPr lang="en-US" i="1" dirty="0"/>
              <a:t> </a:t>
            </a:r>
            <a:r>
              <a:rPr lang="en-US" dirty="0"/>
              <a:t>‘I just came from </a:t>
            </a:r>
            <a:r>
              <a:rPr lang="en-US" dirty="0" err="1"/>
              <a:t>Djabe</a:t>
            </a:r>
            <a:r>
              <a:rPr lang="en-US" dirty="0"/>
              <a:t>’ </a:t>
            </a:r>
          </a:p>
        </p:txBody>
      </p:sp>
      <p:sp>
        <p:nvSpPr>
          <p:cNvPr id="4" name="Footer Placeholder 3">
            <a:extLst>
              <a:ext uri="{FF2B5EF4-FFF2-40B4-BE49-F238E27FC236}">
                <a16:creationId xmlns:a16="http://schemas.microsoft.com/office/drawing/2014/main" id="{4DCD9224-AE3A-6C40-A3BD-C384E7E2CF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35D3B1-4A4C-9D4D-ADF7-970D9D526ECA}"/>
              </a:ext>
            </a:extLst>
          </p:cNvPr>
          <p:cNvSpPr>
            <a:spLocks noGrp="1"/>
          </p:cNvSpPr>
          <p:nvPr>
            <p:ph type="sldNum" sz="quarter" idx="12"/>
          </p:nvPr>
        </p:nvSpPr>
        <p:spPr/>
        <p:txBody>
          <a:bodyPr/>
          <a:lstStyle/>
          <a:p>
            <a:fld id="{2CCCBCE6-F95B-EE47-A646-438B070157D1}" type="slidenum">
              <a:rPr lang="en-US" smtClean="0"/>
              <a:t>26</a:t>
            </a:fld>
            <a:endParaRPr lang="en-US"/>
          </a:p>
        </p:txBody>
      </p:sp>
    </p:spTree>
    <p:extLst>
      <p:ext uri="{BB962C8B-B14F-4D97-AF65-F5344CB8AC3E}">
        <p14:creationId xmlns:p14="http://schemas.microsoft.com/office/powerpoint/2010/main" val="2043333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2" name="Group 21">
            <a:extLst>
              <a:ext uri="{FF2B5EF4-FFF2-40B4-BE49-F238E27FC236}">
                <a16:creationId xmlns:a16="http://schemas.microsoft.com/office/drawing/2014/main"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87A6FA15-6175-DF43-9713-4F1A4A385422}"/>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4 STAMP morphs</a:t>
            </a:r>
          </a:p>
        </p:txBody>
      </p:sp>
      <p:sp>
        <p:nvSpPr>
          <p:cNvPr id="4" name="Footer Placeholder 3">
            <a:extLst>
              <a:ext uri="{FF2B5EF4-FFF2-40B4-BE49-F238E27FC236}">
                <a16:creationId xmlns:a16="http://schemas.microsoft.com/office/drawing/2014/main" id="{8EF78F07-D213-8541-8D37-68E5500DB7A0}"/>
              </a:ext>
            </a:extLst>
          </p:cNvPr>
          <p:cNvSpPr>
            <a:spLocks noGrp="1"/>
          </p:cNvSpPr>
          <p:nvPr>
            <p:ph type="ftr" sz="quarter" idx="11"/>
          </p:nvPr>
        </p:nvSpPr>
        <p:spPr>
          <a:xfrm>
            <a:off x="5752105" y="6309360"/>
            <a:ext cx="3898947" cy="365125"/>
          </a:xfrm>
        </p:spPr>
        <p:txBody>
          <a:bodyPr>
            <a:normAutofit/>
          </a:bodyPr>
          <a:lstStyle/>
          <a:p>
            <a:pPr algn="l"/>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id="{0FABF145-65D1-9B46-9DF4-FE499A9A3B8A}"/>
              </a:ext>
            </a:extLst>
          </p:cNvPr>
          <p:cNvSpPr>
            <a:spLocks noGrp="1"/>
          </p:cNvSpPr>
          <p:nvPr>
            <p:ph type="sldNum" sz="quarter" idx="12"/>
          </p:nvPr>
        </p:nvSpPr>
        <p:spPr>
          <a:xfrm>
            <a:off x="10265568" y="6309360"/>
            <a:ext cx="1088231" cy="365125"/>
          </a:xfrm>
        </p:spPr>
        <p:txBody>
          <a:bodyPr>
            <a:normAutofit/>
          </a:bodyPr>
          <a:lstStyle/>
          <a:p>
            <a:pPr>
              <a:spcAft>
                <a:spcPts val="600"/>
              </a:spcAft>
            </a:pPr>
            <a:fld id="{2CCCBCE6-F95B-EE47-A646-438B070157D1}" type="slidenum">
              <a:rPr lang="en-US">
                <a:solidFill>
                  <a:prstClr val="black">
                    <a:tint val="75000"/>
                  </a:prstClr>
                </a:solidFill>
              </a:rPr>
              <a:pPr>
                <a:spcAft>
                  <a:spcPts val="600"/>
                </a:spcAft>
              </a:pPr>
              <a:t>27</a:t>
            </a:fld>
            <a:endParaRPr lang="en-US">
              <a:solidFill>
                <a:prstClr val="black">
                  <a:tint val="75000"/>
                </a:prstClr>
              </a:solidFill>
            </a:endParaRPr>
          </a:p>
        </p:txBody>
      </p:sp>
      <p:graphicFrame>
        <p:nvGraphicFramePr>
          <p:cNvPr id="7" name="Content Placeholder 2">
            <a:extLst>
              <a:ext uri="{FF2B5EF4-FFF2-40B4-BE49-F238E27FC236}">
                <a16:creationId xmlns:a16="http://schemas.microsoft.com/office/drawing/2014/main" id="{68755256-9BC7-42DD-81A0-3DA27E529708}"/>
              </a:ext>
            </a:extLst>
          </p:cNvPr>
          <p:cNvGraphicFramePr>
            <a:graphicFrameLocks noGrp="1"/>
          </p:cNvGraphicFramePr>
          <p:nvPr>
            <p:ph idx="1"/>
            <p:extLst>
              <p:ext uri="{D42A27DB-BD31-4B8C-83A1-F6EECF244321}">
                <p14:modId xmlns:p14="http://schemas.microsoft.com/office/powerpoint/2010/main" val="183671248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0291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08B1F-CFEE-9441-A1E1-5888C7333FEA}"/>
              </a:ext>
            </a:extLst>
          </p:cNvPr>
          <p:cNvSpPr>
            <a:spLocks noGrp="1"/>
          </p:cNvSpPr>
          <p:nvPr>
            <p:ph type="title"/>
          </p:nvPr>
        </p:nvSpPr>
        <p:spPr>
          <a:xfrm>
            <a:off x="0" y="92766"/>
            <a:ext cx="12032974" cy="588272"/>
          </a:xfrm>
        </p:spPr>
        <p:txBody>
          <a:bodyPr>
            <a:normAutofit fontScale="90000"/>
          </a:bodyPr>
          <a:lstStyle/>
          <a:p>
            <a:r>
              <a:rPr lang="en-US" dirty="0"/>
              <a:t>4 STAMP morphs in Chadic</a:t>
            </a:r>
          </a:p>
        </p:txBody>
      </p:sp>
      <p:sp>
        <p:nvSpPr>
          <p:cNvPr id="3" name="Content Placeholder 2">
            <a:extLst>
              <a:ext uri="{FF2B5EF4-FFF2-40B4-BE49-F238E27FC236}">
                <a16:creationId xmlns:a16="http://schemas.microsoft.com/office/drawing/2014/main" id="{C9D46472-367C-614B-8F21-FDE3432523C5}"/>
              </a:ext>
            </a:extLst>
          </p:cNvPr>
          <p:cNvSpPr>
            <a:spLocks noGrp="1"/>
          </p:cNvSpPr>
          <p:nvPr>
            <p:ph idx="1"/>
          </p:nvPr>
        </p:nvSpPr>
        <p:spPr>
          <a:xfrm>
            <a:off x="0" y="681038"/>
            <a:ext cx="12192000" cy="6130579"/>
          </a:xfrm>
        </p:spPr>
        <p:txBody>
          <a:bodyPr/>
          <a:lstStyle/>
          <a:p>
            <a:r>
              <a:rPr lang="en-US" dirty="0"/>
              <a:t>(28) </a:t>
            </a:r>
            <a:r>
              <a:rPr lang="en-US" u="sng" dirty="0" err="1"/>
              <a:t>Migama</a:t>
            </a:r>
            <a:r>
              <a:rPr lang="en-US" u="sng" dirty="0"/>
              <a:t> </a:t>
            </a:r>
            <a:r>
              <a:rPr lang="en-US" dirty="0"/>
              <a:t>(</a:t>
            </a:r>
            <a:r>
              <a:rPr lang="en-US" dirty="0" err="1"/>
              <a:t>Jungraithmayr</a:t>
            </a:r>
            <a:r>
              <a:rPr lang="en-US" dirty="0"/>
              <a:t> and </a:t>
            </a:r>
            <a:r>
              <a:rPr lang="en-US" dirty="0" err="1"/>
              <a:t>Abakar</a:t>
            </a:r>
            <a:r>
              <a:rPr lang="en-US" dirty="0"/>
              <a:t> 1992: 37) b. </a:t>
            </a:r>
            <a:r>
              <a:rPr lang="en-US" u="sng" dirty="0" err="1"/>
              <a:t>Migama</a:t>
            </a:r>
            <a:r>
              <a:rPr lang="en-US" u="sng" dirty="0"/>
              <a:t> </a:t>
            </a:r>
            <a:endParaRPr lang="en-US" dirty="0"/>
          </a:p>
          <a:p>
            <a:r>
              <a:rPr lang="en-US" i="1" dirty="0" err="1"/>
              <a:t>náa</a:t>
            </a:r>
            <a:r>
              <a:rPr lang="en-US" i="1" dirty="0"/>
              <a:t> 		‘</a:t>
            </a:r>
            <a:r>
              <a:rPr lang="en-US" i="1" dirty="0" err="1"/>
              <a:t>àsáa</a:t>
            </a:r>
            <a:r>
              <a:rPr lang="en-US" i="1" dirty="0"/>
              <a:t> 						</a:t>
            </a:r>
            <a:r>
              <a:rPr lang="en-US" i="1" dirty="0" err="1"/>
              <a:t>ná</a:t>
            </a:r>
            <a:r>
              <a:rPr lang="en-US" i="1" dirty="0"/>
              <a:t> 	‘</a:t>
            </a:r>
            <a:r>
              <a:rPr lang="en-US" i="1" dirty="0" err="1"/>
              <a:t>àsáa</a:t>
            </a:r>
            <a:r>
              <a:rPr lang="en-US" i="1" dirty="0"/>
              <a:t> </a:t>
            </a:r>
            <a:endParaRPr lang="en-US" dirty="0"/>
          </a:p>
          <a:p>
            <a:r>
              <a:rPr lang="en-US" dirty="0"/>
              <a:t>1.COND 	come 						1.IND 	come </a:t>
            </a:r>
          </a:p>
          <a:p>
            <a:r>
              <a:rPr lang="en-US" dirty="0"/>
              <a:t>‘if I come’ 							‘I come, am coming’ </a:t>
            </a:r>
          </a:p>
          <a:p>
            <a:r>
              <a:rPr lang="en-US" dirty="0"/>
              <a:t>(</a:t>
            </a:r>
            <a:r>
              <a:rPr lang="en-US" cap="small" dirty="0" err="1"/>
              <a:t>cond</a:t>
            </a:r>
            <a:r>
              <a:rPr lang="en-US" dirty="0"/>
              <a:t> = -</a:t>
            </a:r>
            <a:r>
              <a:rPr lang="en-US" i="1" dirty="0"/>
              <a:t>a</a:t>
            </a:r>
            <a:r>
              <a:rPr lang="en-US" dirty="0"/>
              <a:t>?)</a:t>
            </a:r>
          </a:p>
          <a:p>
            <a:endParaRPr lang="en-US" dirty="0"/>
          </a:p>
          <a:p>
            <a:r>
              <a:rPr lang="en-US" dirty="0"/>
              <a:t>(29) </a:t>
            </a:r>
            <a:r>
              <a:rPr lang="en-US" u="sng" dirty="0" err="1"/>
              <a:t>Mbara</a:t>
            </a:r>
            <a:r>
              <a:rPr lang="en-US" u="sng" dirty="0"/>
              <a:t> </a:t>
            </a:r>
            <a:r>
              <a:rPr lang="en-US" dirty="0"/>
              <a:t>(</a:t>
            </a:r>
            <a:r>
              <a:rPr lang="en-US" dirty="0" err="1"/>
              <a:t>Tourneaux</a:t>
            </a:r>
            <a:r>
              <a:rPr lang="en-US" dirty="0"/>
              <a:t> 1978: 30) 			b. </a:t>
            </a:r>
            <a:r>
              <a:rPr lang="en-US" u="sng" dirty="0" err="1"/>
              <a:t>Mbara</a:t>
            </a:r>
            <a:r>
              <a:rPr lang="en-US" u="sng" dirty="0"/>
              <a:t> </a:t>
            </a:r>
            <a:r>
              <a:rPr lang="en-US" dirty="0"/>
              <a:t>(</a:t>
            </a:r>
            <a:r>
              <a:rPr lang="en-US" dirty="0" err="1"/>
              <a:t>Tourneaux</a:t>
            </a:r>
            <a:r>
              <a:rPr lang="en-US" dirty="0"/>
              <a:t> 1978: 30) </a:t>
            </a:r>
          </a:p>
          <a:p>
            <a:r>
              <a:rPr lang="en-US" i="1" dirty="0" err="1"/>
              <a:t>à</a:t>
            </a:r>
            <a:r>
              <a:rPr lang="en-US" i="1" dirty="0"/>
              <a:t> 		</a:t>
            </a:r>
            <a:r>
              <a:rPr lang="en-US" i="1" dirty="0" err="1"/>
              <a:t>sér</a:t>
            </a:r>
            <a:r>
              <a:rPr lang="en-US" i="1" dirty="0"/>
              <a:t> 						</a:t>
            </a:r>
            <a:r>
              <a:rPr lang="en-US" i="1" dirty="0" err="1"/>
              <a:t>á</a:t>
            </a:r>
            <a:r>
              <a:rPr lang="en-US" i="1" dirty="0"/>
              <a:t> 		</a:t>
            </a:r>
            <a:r>
              <a:rPr lang="en-US" i="1" dirty="0" err="1"/>
              <a:t>sér</a:t>
            </a:r>
            <a:r>
              <a:rPr lang="en-US" i="1" dirty="0"/>
              <a:t> </a:t>
            </a:r>
            <a:endParaRPr lang="en-US" dirty="0"/>
          </a:p>
          <a:p>
            <a:r>
              <a:rPr lang="en-US" dirty="0"/>
              <a:t>3M.PRF 	crash 						3M.IPFV 	crash </a:t>
            </a:r>
          </a:p>
          <a:p>
            <a:r>
              <a:rPr lang="en-US" dirty="0"/>
              <a:t>‘he has crashed’ 						‘he crashes, is crashing’</a:t>
            </a:r>
          </a:p>
          <a:p>
            <a:r>
              <a:rPr lang="en-US" dirty="0"/>
              <a:t>(aspect = tone L = </a:t>
            </a:r>
            <a:r>
              <a:rPr lang="en-US" cap="small" dirty="0" err="1"/>
              <a:t>pfv</a:t>
            </a:r>
            <a:r>
              <a:rPr lang="en-US" dirty="0"/>
              <a:t> H = </a:t>
            </a:r>
            <a:r>
              <a:rPr lang="en-US" cap="small" dirty="0" err="1"/>
              <a:t>ipfv</a:t>
            </a:r>
            <a:r>
              <a:rPr lang="en-US" dirty="0"/>
              <a:t>?) </a:t>
            </a:r>
          </a:p>
          <a:p>
            <a:endParaRPr lang="en-US" dirty="0"/>
          </a:p>
        </p:txBody>
      </p:sp>
      <p:sp>
        <p:nvSpPr>
          <p:cNvPr id="4" name="Footer Placeholder 3">
            <a:extLst>
              <a:ext uri="{FF2B5EF4-FFF2-40B4-BE49-F238E27FC236}">
                <a16:creationId xmlns:a16="http://schemas.microsoft.com/office/drawing/2014/main" id="{3FE47655-CBF2-9A4E-B1C5-CC636DC9EA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70492B-9F8F-324E-98F2-31C12883AA4F}"/>
              </a:ext>
            </a:extLst>
          </p:cNvPr>
          <p:cNvSpPr>
            <a:spLocks noGrp="1"/>
          </p:cNvSpPr>
          <p:nvPr>
            <p:ph type="sldNum" sz="quarter" idx="12"/>
          </p:nvPr>
        </p:nvSpPr>
        <p:spPr/>
        <p:txBody>
          <a:bodyPr/>
          <a:lstStyle/>
          <a:p>
            <a:fld id="{2CCCBCE6-F95B-EE47-A646-438B070157D1}" type="slidenum">
              <a:rPr lang="en-US" smtClean="0"/>
              <a:t>28</a:t>
            </a:fld>
            <a:endParaRPr lang="en-US"/>
          </a:p>
        </p:txBody>
      </p:sp>
    </p:spTree>
    <p:extLst>
      <p:ext uri="{BB962C8B-B14F-4D97-AF65-F5344CB8AC3E}">
        <p14:creationId xmlns:p14="http://schemas.microsoft.com/office/powerpoint/2010/main" val="4021735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E182C-9CBA-EE41-9E4E-642FC10C040B}"/>
              </a:ext>
            </a:extLst>
          </p:cNvPr>
          <p:cNvSpPr>
            <a:spLocks noGrp="1"/>
          </p:cNvSpPr>
          <p:nvPr>
            <p:ph type="title"/>
          </p:nvPr>
        </p:nvSpPr>
        <p:spPr>
          <a:xfrm>
            <a:off x="-1" y="119271"/>
            <a:ext cx="11966713" cy="901146"/>
          </a:xfrm>
        </p:spPr>
        <p:txBody>
          <a:bodyPr/>
          <a:lstStyle/>
          <a:p>
            <a:r>
              <a:rPr lang="en-US" dirty="0"/>
              <a:t>4 STAMP morphs in Chadic</a:t>
            </a:r>
          </a:p>
        </p:txBody>
      </p:sp>
      <p:sp>
        <p:nvSpPr>
          <p:cNvPr id="3" name="Content Placeholder 2">
            <a:extLst>
              <a:ext uri="{FF2B5EF4-FFF2-40B4-BE49-F238E27FC236}">
                <a16:creationId xmlns:a16="http://schemas.microsoft.com/office/drawing/2014/main" id="{90176974-2533-E840-BE7A-A28B2AFBB942}"/>
              </a:ext>
            </a:extLst>
          </p:cNvPr>
          <p:cNvSpPr>
            <a:spLocks noGrp="1"/>
          </p:cNvSpPr>
          <p:nvPr>
            <p:ph idx="1"/>
          </p:nvPr>
        </p:nvSpPr>
        <p:spPr>
          <a:xfrm>
            <a:off x="0" y="1020417"/>
            <a:ext cx="12192000" cy="5718312"/>
          </a:xfrm>
        </p:spPr>
        <p:txBody>
          <a:bodyPr/>
          <a:lstStyle/>
          <a:p>
            <a:r>
              <a:rPr lang="en-US" dirty="0"/>
              <a:t>(30) </a:t>
            </a:r>
            <a:r>
              <a:rPr lang="en-US" u="sng" dirty="0" err="1"/>
              <a:t>Mpade</a:t>
            </a:r>
            <a:r>
              <a:rPr lang="en-US" u="sng" dirty="0"/>
              <a:t> </a:t>
            </a:r>
            <a:r>
              <a:rPr lang="en-US" dirty="0"/>
              <a:t>(Mahamat 2005: 53) </a:t>
            </a:r>
          </a:p>
          <a:p>
            <a:r>
              <a:rPr lang="en-US" i="1" dirty="0" err="1"/>
              <a:t>sí</a:t>
            </a:r>
            <a:r>
              <a:rPr lang="en-US" i="1" dirty="0"/>
              <a:t> 	</a:t>
            </a:r>
            <a:r>
              <a:rPr lang="en-US" i="1" dirty="0" err="1"/>
              <a:t>làkè</a:t>
            </a:r>
            <a:r>
              <a:rPr lang="en-US" i="1" dirty="0"/>
              <a:t> 	</a:t>
            </a:r>
            <a:r>
              <a:rPr lang="en-US" i="1" dirty="0" err="1"/>
              <a:t>ù</a:t>
            </a:r>
            <a:r>
              <a:rPr lang="en-US" i="1" dirty="0"/>
              <a:t>             </a:t>
            </a:r>
            <a:r>
              <a:rPr lang="en-US" i="1" dirty="0" err="1"/>
              <a:t>də</a:t>
            </a:r>
            <a:r>
              <a:rPr lang="en-US" i="1" dirty="0"/>
              <a:t>̀ 	</a:t>
            </a:r>
            <a:r>
              <a:rPr lang="en-US" i="1" dirty="0" err="1"/>
              <a:t>kàsúgú</a:t>
            </a:r>
            <a:r>
              <a:rPr lang="en-US" i="1" dirty="0"/>
              <a:t> </a:t>
            </a:r>
            <a:r>
              <a:rPr lang="en-US" i="1" dirty="0" err="1"/>
              <a:t>gó</a:t>
            </a:r>
            <a:r>
              <a:rPr lang="en-US" i="1" dirty="0"/>
              <a:t> 	</a:t>
            </a:r>
            <a:r>
              <a:rPr lang="en-US" i="1" dirty="0" err="1"/>
              <a:t>ábà</a:t>
            </a:r>
            <a:r>
              <a:rPr lang="en-US" i="1" dirty="0"/>
              <a:t> 	</a:t>
            </a:r>
            <a:r>
              <a:rPr lang="en-US" i="1" dirty="0" err="1"/>
              <a:t>ŋgə</a:t>
            </a:r>
            <a:r>
              <a:rPr lang="en-US" i="1" dirty="0"/>
              <a:t>̀=</a:t>
            </a:r>
            <a:r>
              <a:rPr lang="en-US" i="1" dirty="0" err="1"/>
              <a:t>nè</a:t>
            </a:r>
            <a:r>
              <a:rPr lang="en-US" i="1" dirty="0"/>
              <a:t> </a:t>
            </a:r>
            <a:endParaRPr lang="en-US" dirty="0"/>
          </a:p>
          <a:p>
            <a:r>
              <a:rPr lang="en-US" dirty="0"/>
              <a:t>day every 1SG.IPFV go walking with father=1POSS </a:t>
            </a:r>
          </a:p>
          <a:p>
            <a:r>
              <a:rPr lang="en-US" dirty="0"/>
              <a:t>‘I go walking every day with my father’ </a:t>
            </a:r>
          </a:p>
          <a:p>
            <a:r>
              <a:rPr lang="en-US" dirty="0"/>
              <a:t>(</a:t>
            </a:r>
            <a:r>
              <a:rPr lang="en-US" cap="small" dirty="0" err="1"/>
              <a:t>ipfv</a:t>
            </a:r>
            <a:r>
              <a:rPr lang="en-US" dirty="0"/>
              <a:t> = L?)</a:t>
            </a:r>
          </a:p>
          <a:p>
            <a:endParaRPr lang="en-US" dirty="0"/>
          </a:p>
          <a:p>
            <a:r>
              <a:rPr lang="en-US" dirty="0"/>
              <a:t>(31) </a:t>
            </a:r>
            <a:r>
              <a:rPr lang="en-US" u="sng" dirty="0" err="1"/>
              <a:t>Mpade</a:t>
            </a:r>
            <a:r>
              <a:rPr lang="en-US" u="sng" dirty="0"/>
              <a:t> </a:t>
            </a:r>
            <a:r>
              <a:rPr lang="en-US" dirty="0"/>
              <a:t>(Mahamat 2005: 88) </a:t>
            </a:r>
          </a:p>
          <a:p>
            <a:r>
              <a:rPr lang="en-US" i="1" dirty="0" err="1"/>
              <a:t>lɨwɗò</a:t>
            </a:r>
            <a:r>
              <a:rPr lang="en-US" i="1" dirty="0"/>
              <a:t> 	</a:t>
            </a:r>
            <a:r>
              <a:rPr lang="en-US" i="1" dirty="0" err="1"/>
              <a:t>wò</a:t>
            </a:r>
            <a:r>
              <a:rPr lang="en-US" i="1" dirty="0"/>
              <a:t> 	</a:t>
            </a:r>
            <a:r>
              <a:rPr lang="en-US" i="1" dirty="0" err="1"/>
              <a:t>lù</a:t>
            </a:r>
            <a:r>
              <a:rPr lang="en-US" i="1" dirty="0"/>
              <a:t> 	</a:t>
            </a:r>
            <a:r>
              <a:rPr lang="en-US" i="1" dirty="0" err="1"/>
              <a:t>hò</a:t>
            </a:r>
            <a:r>
              <a:rPr lang="en-US" i="1" dirty="0"/>
              <a:t> 	</a:t>
            </a:r>
            <a:r>
              <a:rPr lang="en-US" i="1" dirty="0" err="1"/>
              <a:t>dó</a:t>
            </a:r>
            <a:r>
              <a:rPr lang="en-US" i="1" dirty="0"/>
              <a:t> 	</a:t>
            </a:r>
            <a:r>
              <a:rPr lang="en-US" i="1" dirty="0" err="1"/>
              <a:t>kíɗá</a:t>
            </a:r>
            <a:r>
              <a:rPr lang="en-US" i="1" dirty="0"/>
              <a:t>   </a:t>
            </a:r>
            <a:r>
              <a:rPr lang="en-US" i="1" dirty="0" err="1"/>
              <a:t>rò</a:t>
            </a:r>
            <a:r>
              <a:rPr lang="en-US" i="1" dirty="0"/>
              <a:t>    </a:t>
            </a:r>
            <a:r>
              <a:rPr lang="en-US" i="1" dirty="0" err="1"/>
              <a:t>gə́də</a:t>
            </a:r>
            <a:r>
              <a:rPr lang="en-US" i="1" dirty="0"/>
              <a:t>́       </a:t>
            </a:r>
            <a:r>
              <a:rPr lang="en-US" i="1" dirty="0" err="1"/>
              <a:t>dó</a:t>
            </a:r>
            <a:r>
              <a:rPr lang="en-US" i="1" dirty="0"/>
              <a:t> 	</a:t>
            </a:r>
            <a:r>
              <a:rPr lang="en-US" i="1" dirty="0" err="1"/>
              <a:t>nò</a:t>
            </a:r>
            <a:r>
              <a:rPr lang="en-US" i="1" dirty="0"/>
              <a:t> 	</a:t>
            </a:r>
            <a:r>
              <a:rPr lang="en-US" i="1" dirty="0" err="1"/>
              <a:t>gè</a:t>
            </a:r>
            <a:r>
              <a:rPr lang="en-US" i="1" dirty="0"/>
              <a:t> </a:t>
            </a:r>
            <a:endParaRPr lang="en-US" dirty="0"/>
          </a:p>
          <a:p>
            <a:r>
              <a:rPr lang="en-US" dirty="0"/>
              <a:t>yesterday 	1.PRF 	come 	house DEM 	work DEM </a:t>
            </a:r>
            <a:r>
              <a:rPr lang="en-US" dirty="0" err="1"/>
              <a:t>for.her</a:t>
            </a:r>
            <a:r>
              <a:rPr lang="en-US" dirty="0"/>
              <a:t> 	DEM 	3F.PRF finish </a:t>
            </a:r>
          </a:p>
          <a:p>
            <a:r>
              <a:rPr lang="en-US" dirty="0"/>
              <a:t>‘when I returned yesterday, her work was already finished’ </a:t>
            </a:r>
          </a:p>
          <a:p>
            <a:r>
              <a:rPr lang="en-US" dirty="0"/>
              <a:t>(</a:t>
            </a:r>
            <a:r>
              <a:rPr lang="en-US" cap="small" dirty="0" err="1"/>
              <a:t>pfv</a:t>
            </a:r>
            <a:r>
              <a:rPr lang="en-US" dirty="0"/>
              <a:t> = </a:t>
            </a:r>
            <a:r>
              <a:rPr lang="en-US" i="1" dirty="0" err="1"/>
              <a:t>ò</a:t>
            </a:r>
            <a:r>
              <a:rPr lang="en-US" dirty="0"/>
              <a:t>?)</a:t>
            </a:r>
          </a:p>
          <a:p>
            <a:endParaRPr lang="en-US" dirty="0"/>
          </a:p>
        </p:txBody>
      </p:sp>
      <p:sp>
        <p:nvSpPr>
          <p:cNvPr id="4" name="Footer Placeholder 3">
            <a:extLst>
              <a:ext uri="{FF2B5EF4-FFF2-40B4-BE49-F238E27FC236}">
                <a16:creationId xmlns:a16="http://schemas.microsoft.com/office/drawing/2014/main" id="{7AE86376-8973-AC42-979E-4E08969D81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9664F7-E472-D24F-A74E-319F8DE4DF68}"/>
              </a:ext>
            </a:extLst>
          </p:cNvPr>
          <p:cNvSpPr>
            <a:spLocks noGrp="1"/>
          </p:cNvSpPr>
          <p:nvPr>
            <p:ph type="sldNum" sz="quarter" idx="12"/>
          </p:nvPr>
        </p:nvSpPr>
        <p:spPr/>
        <p:txBody>
          <a:bodyPr/>
          <a:lstStyle/>
          <a:p>
            <a:fld id="{2CCCBCE6-F95B-EE47-A646-438B070157D1}" type="slidenum">
              <a:rPr lang="en-US" smtClean="0"/>
              <a:t>29</a:t>
            </a:fld>
            <a:endParaRPr lang="en-US"/>
          </a:p>
        </p:txBody>
      </p:sp>
    </p:spTree>
    <p:extLst>
      <p:ext uri="{BB962C8B-B14F-4D97-AF65-F5344CB8AC3E}">
        <p14:creationId xmlns:p14="http://schemas.microsoft.com/office/powerpoint/2010/main" val="73475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1F12E-D117-DC42-9701-C81E3339B415}"/>
              </a:ext>
            </a:extLst>
          </p:cNvPr>
          <p:cNvSpPr>
            <a:spLocks noGrp="1"/>
          </p:cNvSpPr>
          <p:nvPr>
            <p:ph type="title"/>
          </p:nvPr>
        </p:nvSpPr>
        <p:spPr>
          <a:xfrm>
            <a:off x="0" y="365125"/>
            <a:ext cx="11353800" cy="1325563"/>
          </a:xfrm>
        </p:spPr>
        <p:txBody>
          <a:bodyPr/>
          <a:lstStyle/>
          <a:p>
            <a:r>
              <a:rPr lang="en-US" dirty="0"/>
              <a:t>Road Map</a:t>
            </a:r>
          </a:p>
        </p:txBody>
      </p:sp>
      <p:sp>
        <p:nvSpPr>
          <p:cNvPr id="3" name="Content Placeholder 2">
            <a:extLst>
              <a:ext uri="{FF2B5EF4-FFF2-40B4-BE49-F238E27FC236}">
                <a16:creationId xmlns:a16="http://schemas.microsoft.com/office/drawing/2014/main" id="{C994B9E1-B891-A140-B579-09324171BFC7}"/>
              </a:ext>
            </a:extLst>
          </p:cNvPr>
          <p:cNvSpPr>
            <a:spLocks noGrp="1"/>
          </p:cNvSpPr>
          <p:nvPr>
            <p:ph idx="1"/>
          </p:nvPr>
        </p:nvSpPr>
        <p:spPr>
          <a:xfrm>
            <a:off x="159026" y="1825625"/>
            <a:ext cx="11887200" cy="4351338"/>
          </a:xfrm>
        </p:spPr>
        <p:txBody>
          <a:bodyPr>
            <a:normAutofit/>
          </a:bodyPr>
          <a:lstStyle/>
          <a:p>
            <a:r>
              <a:rPr lang="en-US" dirty="0"/>
              <a:t>1 Introduction</a:t>
            </a:r>
          </a:p>
          <a:p>
            <a:r>
              <a:rPr lang="en-US" dirty="0"/>
              <a:t>2 Typological variation in Chadic verb words</a:t>
            </a:r>
          </a:p>
          <a:p>
            <a:r>
              <a:rPr lang="en-US" dirty="0"/>
              <a:t>3 TAM etc. and Auxiliary constructions</a:t>
            </a:r>
          </a:p>
          <a:p>
            <a:r>
              <a:rPr lang="en-US" dirty="0"/>
              <a:t>4 STAMP morphs</a:t>
            </a:r>
          </a:p>
          <a:p>
            <a:r>
              <a:rPr lang="en-US" dirty="0"/>
              <a:t>5 Complex verb forms</a:t>
            </a:r>
          </a:p>
        </p:txBody>
      </p:sp>
      <p:sp>
        <p:nvSpPr>
          <p:cNvPr id="4" name="Footer Placeholder 3">
            <a:extLst>
              <a:ext uri="{FF2B5EF4-FFF2-40B4-BE49-F238E27FC236}">
                <a16:creationId xmlns:a16="http://schemas.microsoft.com/office/drawing/2014/main" id="{F8D8758A-368A-A94B-A568-58AAC9406B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01F933-4B86-FC45-B0E4-BE2C53DC5144}"/>
              </a:ext>
            </a:extLst>
          </p:cNvPr>
          <p:cNvSpPr>
            <a:spLocks noGrp="1"/>
          </p:cNvSpPr>
          <p:nvPr>
            <p:ph type="sldNum" sz="quarter" idx="12"/>
          </p:nvPr>
        </p:nvSpPr>
        <p:spPr/>
        <p:txBody>
          <a:bodyPr/>
          <a:lstStyle/>
          <a:p>
            <a:fld id="{2CCCBCE6-F95B-EE47-A646-438B070157D1}" type="slidenum">
              <a:rPr lang="en-US" smtClean="0"/>
              <a:t>3</a:t>
            </a:fld>
            <a:endParaRPr lang="en-US"/>
          </a:p>
        </p:txBody>
      </p:sp>
    </p:spTree>
    <p:extLst>
      <p:ext uri="{BB962C8B-B14F-4D97-AF65-F5344CB8AC3E}">
        <p14:creationId xmlns:p14="http://schemas.microsoft.com/office/powerpoint/2010/main" val="2044996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742E5-9F5D-4041-8F18-108CE545EB92}"/>
              </a:ext>
            </a:extLst>
          </p:cNvPr>
          <p:cNvSpPr>
            <a:spLocks noGrp="1"/>
          </p:cNvSpPr>
          <p:nvPr>
            <p:ph type="title"/>
          </p:nvPr>
        </p:nvSpPr>
        <p:spPr>
          <a:xfrm>
            <a:off x="106017" y="119271"/>
            <a:ext cx="11542644" cy="702364"/>
          </a:xfrm>
        </p:spPr>
        <p:txBody>
          <a:bodyPr/>
          <a:lstStyle/>
          <a:p>
            <a:r>
              <a:rPr lang="en-US" dirty="0"/>
              <a:t>4 STAMP morphs in Chadic</a:t>
            </a:r>
          </a:p>
        </p:txBody>
      </p:sp>
      <p:sp>
        <p:nvSpPr>
          <p:cNvPr id="3" name="Content Placeholder 2">
            <a:extLst>
              <a:ext uri="{FF2B5EF4-FFF2-40B4-BE49-F238E27FC236}">
                <a16:creationId xmlns:a16="http://schemas.microsoft.com/office/drawing/2014/main" id="{12DE58FB-51F7-634B-8027-63FF50C09184}"/>
              </a:ext>
            </a:extLst>
          </p:cNvPr>
          <p:cNvSpPr>
            <a:spLocks noGrp="1"/>
          </p:cNvSpPr>
          <p:nvPr>
            <p:ph idx="1"/>
          </p:nvPr>
        </p:nvSpPr>
        <p:spPr>
          <a:xfrm>
            <a:off x="106017" y="821635"/>
            <a:ext cx="11979966" cy="5917094"/>
          </a:xfrm>
        </p:spPr>
        <p:txBody>
          <a:bodyPr>
            <a:normAutofit fontScale="92500" lnSpcReduction="20000"/>
          </a:bodyPr>
          <a:lstStyle/>
          <a:p>
            <a:r>
              <a:rPr lang="en-US" dirty="0"/>
              <a:t>STAMP morph constructions are often in an AUX-headed  configuration, but they may occur in a number of different structural configurations across the  languages of the family. Other instances of AUX-headed forms in STAMP morph constructions are  found in the future formation in West Chadic B.3 languages </a:t>
            </a:r>
            <a:r>
              <a:rPr lang="en-US" dirty="0" err="1"/>
              <a:t>Gayàr</a:t>
            </a:r>
            <a:r>
              <a:rPr lang="en-US" dirty="0"/>
              <a:t> </a:t>
            </a:r>
            <a:r>
              <a:rPr lang="en-US" dirty="0" err="1"/>
              <a:t>Gùrdùŋ</a:t>
            </a:r>
            <a:r>
              <a:rPr lang="en-US" dirty="0"/>
              <a:t> (32), </a:t>
            </a:r>
            <a:r>
              <a:rPr lang="en-US" dirty="0" err="1"/>
              <a:t>Kùrukù</a:t>
            </a:r>
            <a:r>
              <a:rPr lang="en-US" dirty="0"/>
              <a:t> </a:t>
            </a:r>
            <a:r>
              <a:rPr lang="en-US" dirty="0" err="1"/>
              <a:t>Gùrdùŋ</a:t>
            </a:r>
            <a:r>
              <a:rPr lang="en-US" dirty="0"/>
              <a:t> (33)</a:t>
            </a:r>
          </a:p>
          <a:p>
            <a:endParaRPr lang="en-US" dirty="0"/>
          </a:p>
          <a:p>
            <a:r>
              <a:rPr lang="en-US" dirty="0"/>
              <a:t>(32) a. </a:t>
            </a:r>
            <a:r>
              <a:rPr lang="en-US" u="sng" dirty="0" err="1"/>
              <a:t>Gayàr</a:t>
            </a:r>
            <a:r>
              <a:rPr lang="en-US" u="sng" dirty="0"/>
              <a:t> </a:t>
            </a:r>
            <a:r>
              <a:rPr lang="en-US" u="sng" dirty="0" err="1"/>
              <a:t>Gùrdùŋ</a:t>
            </a:r>
            <a:r>
              <a:rPr lang="en-US" u="sng" dirty="0"/>
              <a:t> </a:t>
            </a:r>
            <a:r>
              <a:rPr lang="en-US" dirty="0"/>
              <a:t>	b. </a:t>
            </a:r>
            <a:r>
              <a:rPr lang="en-US" u="sng" dirty="0" err="1"/>
              <a:t>Gayàr</a:t>
            </a:r>
            <a:r>
              <a:rPr lang="en-US" u="sng" dirty="0"/>
              <a:t> </a:t>
            </a:r>
            <a:r>
              <a:rPr lang="en-US" u="sng" dirty="0" err="1"/>
              <a:t>Gùrdùŋ</a:t>
            </a:r>
            <a:r>
              <a:rPr lang="en-US" u="sng" dirty="0"/>
              <a:t> </a:t>
            </a:r>
            <a:r>
              <a:rPr lang="en-US" dirty="0"/>
              <a:t>(Haruna 2003: 14) </a:t>
            </a:r>
          </a:p>
          <a:p>
            <a:r>
              <a:rPr lang="en-US" i="1" dirty="0" err="1"/>
              <a:t>iǐŋ</a:t>
            </a:r>
            <a:r>
              <a:rPr lang="en-US" i="1" dirty="0"/>
              <a:t> 		</a:t>
            </a:r>
            <a:r>
              <a:rPr lang="en-US" i="1" dirty="0" err="1"/>
              <a:t>wari</a:t>
            </a:r>
            <a:r>
              <a:rPr lang="en-US" i="1" dirty="0"/>
              <a:t>	 	</a:t>
            </a:r>
            <a:r>
              <a:rPr lang="en-US" i="1" dirty="0" err="1"/>
              <a:t>tii</a:t>
            </a:r>
            <a:r>
              <a:rPr lang="en-US" i="1" dirty="0"/>
              <a:t> 		</a:t>
            </a:r>
            <a:r>
              <a:rPr lang="en-US" i="1" dirty="0" err="1"/>
              <a:t>wari</a:t>
            </a:r>
            <a:r>
              <a:rPr lang="en-US" i="1" dirty="0"/>
              <a:t> </a:t>
            </a:r>
            <a:endParaRPr lang="en-US" dirty="0"/>
          </a:p>
          <a:p>
            <a:r>
              <a:rPr lang="en-US" dirty="0"/>
              <a:t>1.FUT 	come 		3.FUT 	come </a:t>
            </a:r>
          </a:p>
          <a:p>
            <a:r>
              <a:rPr lang="en-US" dirty="0"/>
              <a:t>‘I shall come’ 		‘she shall come’  </a:t>
            </a:r>
          </a:p>
          <a:p>
            <a:endParaRPr lang="en-US" dirty="0"/>
          </a:p>
          <a:p>
            <a:r>
              <a:rPr lang="en-US" dirty="0"/>
              <a:t>(33) a. </a:t>
            </a:r>
            <a:r>
              <a:rPr lang="en-US" u="sng" dirty="0" err="1"/>
              <a:t>Kùrukù</a:t>
            </a:r>
            <a:r>
              <a:rPr lang="en-US" u="sng" dirty="0"/>
              <a:t> </a:t>
            </a:r>
            <a:r>
              <a:rPr lang="en-US" u="sng" dirty="0" err="1"/>
              <a:t>Gùrdùŋ</a:t>
            </a:r>
            <a:r>
              <a:rPr lang="en-US" dirty="0"/>
              <a:t> 	b. </a:t>
            </a:r>
            <a:r>
              <a:rPr lang="en-US" u="sng" dirty="0" err="1"/>
              <a:t>Kùrukù</a:t>
            </a:r>
            <a:r>
              <a:rPr lang="en-US" u="sng" dirty="0"/>
              <a:t> </a:t>
            </a:r>
            <a:r>
              <a:rPr lang="en-US" u="sng" dirty="0" err="1"/>
              <a:t>Gùrdùŋ</a:t>
            </a:r>
            <a:r>
              <a:rPr lang="en-US" u="sng" dirty="0"/>
              <a:t> </a:t>
            </a:r>
            <a:r>
              <a:rPr lang="en-US" dirty="0"/>
              <a:t>(Haruna 2003: 14) </a:t>
            </a:r>
          </a:p>
          <a:p>
            <a:r>
              <a:rPr lang="en-US" i="1" dirty="0" err="1"/>
              <a:t>àaŋ</a:t>
            </a:r>
            <a:r>
              <a:rPr lang="en-US" i="1" dirty="0"/>
              <a:t> 		</a:t>
            </a:r>
            <a:r>
              <a:rPr lang="en-US" i="1" dirty="0" err="1"/>
              <a:t>wari</a:t>
            </a:r>
            <a:r>
              <a:rPr lang="en-US" i="1" dirty="0"/>
              <a:t> 		</a:t>
            </a:r>
            <a:r>
              <a:rPr lang="en-US" i="1" dirty="0" err="1"/>
              <a:t>taa</a:t>
            </a:r>
            <a:r>
              <a:rPr lang="en-US" i="1" dirty="0"/>
              <a:t> 		</a:t>
            </a:r>
            <a:r>
              <a:rPr lang="en-US" i="1" dirty="0" err="1"/>
              <a:t>wari</a:t>
            </a:r>
            <a:r>
              <a:rPr lang="en-US" i="1" dirty="0"/>
              <a:t> </a:t>
            </a:r>
            <a:endParaRPr lang="en-US" dirty="0"/>
          </a:p>
          <a:p>
            <a:r>
              <a:rPr lang="en-US" dirty="0"/>
              <a:t>1.FUT 	come 		3.FUT 		come </a:t>
            </a:r>
          </a:p>
          <a:p>
            <a:r>
              <a:rPr lang="en-US" dirty="0"/>
              <a:t>‘I shall come’ 		‘she shall come’  </a:t>
            </a:r>
          </a:p>
          <a:p>
            <a:endParaRPr lang="en-US" dirty="0"/>
          </a:p>
          <a:p>
            <a:endParaRPr lang="en-US" dirty="0"/>
          </a:p>
        </p:txBody>
      </p:sp>
      <p:sp>
        <p:nvSpPr>
          <p:cNvPr id="4" name="Footer Placeholder 3">
            <a:extLst>
              <a:ext uri="{FF2B5EF4-FFF2-40B4-BE49-F238E27FC236}">
                <a16:creationId xmlns:a16="http://schemas.microsoft.com/office/drawing/2014/main" id="{9A968F14-E006-634E-AAA4-4F11CB65E8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8691AD-11EB-234E-96BF-893D8B07B838}"/>
              </a:ext>
            </a:extLst>
          </p:cNvPr>
          <p:cNvSpPr>
            <a:spLocks noGrp="1"/>
          </p:cNvSpPr>
          <p:nvPr>
            <p:ph type="sldNum" sz="quarter" idx="12"/>
          </p:nvPr>
        </p:nvSpPr>
        <p:spPr/>
        <p:txBody>
          <a:bodyPr/>
          <a:lstStyle/>
          <a:p>
            <a:fld id="{2CCCBCE6-F95B-EE47-A646-438B070157D1}" type="slidenum">
              <a:rPr lang="en-US" smtClean="0"/>
              <a:t>30</a:t>
            </a:fld>
            <a:endParaRPr lang="en-US"/>
          </a:p>
        </p:txBody>
      </p:sp>
    </p:spTree>
    <p:extLst>
      <p:ext uri="{BB962C8B-B14F-4D97-AF65-F5344CB8AC3E}">
        <p14:creationId xmlns:p14="http://schemas.microsoft.com/office/powerpoint/2010/main" val="28680610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049AF-8FC6-D541-B781-B69C72291B4F}"/>
              </a:ext>
            </a:extLst>
          </p:cNvPr>
          <p:cNvSpPr>
            <a:spLocks noGrp="1"/>
          </p:cNvSpPr>
          <p:nvPr>
            <p:ph type="title"/>
          </p:nvPr>
        </p:nvSpPr>
        <p:spPr>
          <a:xfrm>
            <a:off x="106017" y="92765"/>
            <a:ext cx="12085983" cy="808383"/>
          </a:xfrm>
        </p:spPr>
        <p:txBody>
          <a:bodyPr/>
          <a:lstStyle/>
          <a:p>
            <a:r>
              <a:rPr lang="en-US" dirty="0"/>
              <a:t>4 STAMP morphs in Chadic</a:t>
            </a:r>
          </a:p>
        </p:txBody>
      </p:sp>
      <p:sp>
        <p:nvSpPr>
          <p:cNvPr id="3" name="Content Placeholder 2">
            <a:extLst>
              <a:ext uri="{FF2B5EF4-FFF2-40B4-BE49-F238E27FC236}">
                <a16:creationId xmlns:a16="http://schemas.microsoft.com/office/drawing/2014/main" id="{17F4B67D-10B9-6744-B3F8-FFF0909468D6}"/>
              </a:ext>
            </a:extLst>
          </p:cNvPr>
          <p:cNvSpPr>
            <a:spLocks noGrp="1"/>
          </p:cNvSpPr>
          <p:nvPr>
            <p:ph idx="1"/>
          </p:nvPr>
        </p:nvSpPr>
        <p:spPr>
          <a:xfrm>
            <a:off x="106017" y="901148"/>
            <a:ext cx="11979966" cy="5864087"/>
          </a:xfrm>
        </p:spPr>
        <p:txBody>
          <a:bodyPr>
            <a:normAutofit fontScale="92500" lnSpcReduction="10000"/>
          </a:bodyPr>
          <a:lstStyle/>
          <a:p>
            <a:r>
              <a:rPr lang="en-US" dirty="0"/>
              <a:t>(34) </a:t>
            </a:r>
            <a:r>
              <a:rPr lang="en-US" u="sng" dirty="0" err="1"/>
              <a:t>Mbuko</a:t>
            </a:r>
            <a:r>
              <a:rPr lang="en-US" u="sng" dirty="0"/>
              <a:t> </a:t>
            </a:r>
            <a:r>
              <a:rPr lang="en-US" dirty="0"/>
              <a:t>(</a:t>
            </a:r>
            <a:r>
              <a:rPr lang="en-US" dirty="0" err="1"/>
              <a:t>Gravina</a:t>
            </a:r>
            <a:r>
              <a:rPr lang="en-US" dirty="0"/>
              <a:t> 2001: 7) </a:t>
            </a:r>
          </a:p>
          <a:p>
            <a:r>
              <a:rPr lang="en-US" i="1" dirty="0" err="1"/>
              <a:t>nī</a:t>
            </a:r>
            <a:r>
              <a:rPr lang="en-US" i="1" dirty="0"/>
              <a:t> 		</a:t>
            </a:r>
            <a:r>
              <a:rPr lang="en-US" i="1" dirty="0" err="1"/>
              <a:t>zlāmbāl</a:t>
            </a:r>
            <a:r>
              <a:rPr lang="en-US" i="1" dirty="0"/>
              <a:t> </a:t>
            </a:r>
          </a:p>
          <a:p>
            <a:r>
              <a:rPr lang="en-US" dirty="0"/>
              <a:t>1.IMPF 	throw </a:t>
            </a:r>
          </a:p>
          <a:p>
            <a:r>
              <a:rPr lang="en-US" dirty="0"/>
              <a:t>‘I am throwing’ </a:t>
            </a:r>
          </a:p>
          <a:p>
            <a:endParaRPr lang="en-US" dirty="0"/>
          </a:p>
          <a:p>
            <a:r>
              <a:rPr lang="en-US" dirty="0"/>
              <a:t>In the East Chadic language East </a:t>
            </a:r>
            <a:r>
              <a:rPr lang="en-US" dirty="0" err="1"/>
              <a:t>Dangla</a:t>
            </a:r>
            <a:r>
              <a:rPr lang="en-US" dirty="0"/>
              <a:t>, the future STAMP morph series requires a verbal noun  form of the accompanying lexical verb (35). As mentioned above, this is a true AUX-headed formation, and  when necessary, the STAMP morph also hosts the object agreement morphology too (36). </a:t>
            </a:r>
          </a:p>
          <a:p>
            <a:endParaRPr lang="en-US" dirty="0"/>
          </a:p>
          <a:p>
            <a:r>
              <a:rPr lang="en-US" dirty="0"/>
              <a:t>(35) </a:t>
            </a:r>
            <a:r>
              <a:rPr lang="en-US" u="sng" dirty="0"/>
              <a:t>East </a:t>
            </a:r>
            <a:r>
              <a:rPr lang="en-US" u="sng" dirty="0" err="1"/>
              <a:t>Dangla</a:t>
            </a:r>
            <a:r>
              <a:rPr lang="en-US" u="sng" dirty="0"/>
              <a:t> </a:t>
            </a:r>
            <a:r>
              <a:rPr lang="en-US" dirty="0"/>
              <a:t>(Shay 1999: 212) (36) </a:t>
            </a:r>
            <a:r>
              <a:rPr lang="en-US" u="sng" dirty="0"/>
              <a:t>East </a:t>
            </a:r>
            <a:r>
              <a:rPr lang="en-US" u="sng" dirty="0" err="1"/>
              <a:t>Dangla</a:t>
            </a:r>
            <a:r>
              <a:rPr lang="en-US" u="sng" dirty="0"/>
              <a:t> </a:t>
            </a:r>
            <a:r>
              <a:rPr lang="en-US" dirty="0"/>
              <a:t>(Shay 1999: 213) </a:t>
            </a:r>
          </a:p>
          <a:p>
            <a:r>
              <a:rPr lang="en-US" i="1" dirty="0" err="1"/>
              <a:t>kíi</a:t>
            </a:r>
            <a:r>
              <a:rPr lang="en-US" i="1" dirty="0"/>
              <a:t> 		</a:t>
            </a:r>
            <a:r>
              <a:rPr lang="en-US" i="1" dirty="0" err="1"/>
              <a:t>tálé</a:t>
            </a:r>
            <a:r>
              <a:rPr lang="en-US" i="1" dirty="0"/>
              <a:t> 			maa 	di 	an-</a:t>
            </a:r>
            <a:r>
              <a:rPr lang="en-US" i="1" dirty="0" err="1"/>
              <a:t>dyìŋ</a:t>
            </a:r>
            <a:r>
              <a:rPr lang="en-US" i="1" dirty="0"/>
              <a:t> 		</a:t>
            </a:r>
            <a:r>
              <a:rPr lang="en-US" i="1" dirty="0" err="1"/>
              <a:t>dɛŋ</a:t>
            </a:r>
            <a:r>
              <a:rPr lang="en-US" i="1" dirty="0"/>
              <a:t>` </a:t>
            </a:r>
            <a:endParaRPr lang="en-US" dirty="0"/>
          </a:p>
          <a:p>
            <a:r>
              <a:rPr lang="en-US" dirty="0"/>
              <a:t>2M.FUT 	</a:t>
            </a:r>
            <a:r>
              <a:rPr lang="en-US" dirty="0" err="1"/>
              <a:t>see:VN</a:t>
            </a:r>
            <a:r>
              <a:rPr lang="en-US" dirty="0"/>
              <a:t> 		why 	only 	FUT.1SG-2M.OBJ 	kill/</a:t>
            </a:r>
            <a:r>
              <a:rPr lang="en-US" dirty="0" err="1"/>
              <a:t>finish.VN</a:t>
            </a:r>
            <a:r>
              <a:rPr lang="en-US" dirty="0"/>
              <a:t> </a:t>
            </a:r>
          </a:p>
          <a:p>
            <a:r>
              <a:rPr lang="en-US" dirty="0"/>
              <a:t>‘you will see’ 			‘why should I kill you?’ </a:t>
            </a:r>
          </a:p>
          <a:p>
            <a:endParaRPr lang="en-US" dirty="0"/>
          </a:p>
        </p:txBody>
      </p:sp>
      <p:sp>
        <p:nvSpPr>
          <p:cNvPr id="4" name="Footer Placeholder 3">
            <a:extLst>
              <a:ext uri="{FF2B5EF4-FFF2-40B4-BE49-F238E27FC236}">
                <a16:creationId xmlns:a16="http://schemas.microsoft.com/office/drawing/2014/main" id="{FD5AB86D-8BD2-A84B-A496-02CD0E774D1F}"/>
              </a:ext>
            </a:extLst>
          </p:cNvPr>
          <p:cNvSpPr>
            <a:spLocks noGrp="1"/>
          </p:cNvSpPr>
          <p:nvPr>
            <p:ph type="ftr" sz="quarter" idx="11"/>
          </p:nvPr>
        </p:nvSpPr>
        <p:spPr>
          <a:xfrm>
            <a:off x="3890319" y="6714095"/>
            <a:ext cx="4114800" cy="365125"/>
          </a:xfrm>
        </p:spPr>
        <p:txBody>
          <a:bodyPr/>
          <a:lstStyle/>
          <a:p>
            <a:endParaRPr lang="en-US" dirty="0"/>
          </a:p>
        </p:txBody>
      </p:sp>
      <p:sp>
        <p:nvSpPr>
          <p:cNvPr id="5" name="Slide Number Placeholder 4">
            <a:extLst>
              <a:ext uri="{FF2B5EF4-FFF2-40B4-BE49-F238E27FC236}">
                <a16:creationId xmlns:a16="http://schemas.microsoft.com/office/drawing/2014/main" id="{858CF32F-F561-BA45-88A2-AAAB9A9D43AD}"/>
              </a:ext>
            </a:extLst>
          </p:cNvPr>
          <p:cNvSpPr>
            <a:spLocks noGrp="1"/>
          </p:cNvSpPr>
          <p:nvPr>
            <p:ph type="sldNum" sz="quarter" idx="12"/>
          </p:nvPr>
        </p:nvSpPr>
        <p:spPr/>
        <p:txBody>
          <a:bodyPr/>
          <a:lstStyle/>
          <a:p>
            <a:fld id="{2CCCBCE6-F95B-EE47-A646-438B070157D1}" type="slidenum">
              <a:rPr lang="en-US" smtClean="0"/>
              <a:t>31</a:t>
            </a:fld>
            <a:endParaRPr lang="en-US"/>
          </a:p>
        </p:txBody>
      </p:sp>
    </p:spTree>
    <p:extLst>
      <p:ext uri="{BB962C8B-B14F-4D97-AF65-F5344CB8AC3E}">
        <p14:creationId xmlns:p14="http://schemas.microsoft.com/office/powerpoint/2010/main" val="2908938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F9AF3-C449-7648-8E86-CBF6F1A03885}"/>
              </a:ext>
            </a:extLst>
          </p:cNvPr>
          <p:cNvSpPr>
            <a:spLocks noGrp="1"/>
          </p:cNvSpPr>
          <p:nvPr>
            <p:ph type="title"/>
          </p:nvPr>
        </p:nvSpPr>
        <p:spPr>
          <a:xfrm>
            <a:off x="159026" y="1"/>
            <a:ext cx="11883887" cy="681036"/>
          </a:xfrm>
        </p:spPr>
        <p:txBody>
          <a:bodyPr>
            <a:normAutofit fontScale="90000"/>
          </a:bodyPr>
          <a:lstStyle/>
          <a:p>
            <a:r>
              <a:rPr lang="en-US" dirty="0"/>
              <a:t>4 STAMP morphs in Chadic</a:t>
            </a:r>
          </a:p>
        </p:txBody>
      </p:sp>
      <p:sp>
        <p:nvSpPr>
          <p:cNvPr id="3" name="Content Placeholder 2">
            <a:extLst>
              <a:ext uri="{FF2B5EF4-FFF2-40B4-BE49-F238E27FC236}">
                <a16:creationId xmlns:a16="http://schemas.microsoft.com/office/drawing/2014/main" id="{015C46F5-CDDF-CF42-8148-8C28DAE0CBDB}"/>
              </a:ext>
            </a:extLst>
          </p:cNvPr>
          <p:cNvSpPr>
            <a:spLocks noGrp="1"/>
          </p:cNvSpPr>
          <p:nvPr>
            <p:ph idx="1"/>
          </p:nvPr>
        </p:nvSpPr>
        <p:spPr>
          <a:xfrm>
            <a:off x="-1" y="848139"/>
            <a:ext cx="12042913" cy="6009860"/>
          </a:xfrm>
        </p:spPr>
        <p:txBody>
          <a:bodyPr/>
          <a:lstStyle/>
          <a:p>
            <a:r>
              <a:rPr lang="en-US" dirty="0"/>
              <a:t>In Angas (West Chadic A.3), these can occur with various other auxiliary elements as well in complex AVCs: </a:t>
            </a:r>
          </a:p>
          <a:p>
            <a:endParaRPr lang="en-US" dirty="0"/>
          </a:p>
          <a:p>
            <a:r>
              <a:rPr lang="en-US" dirty="0"/>
              <a:t>(37) a. </a:t>
            </a:r>
            <a:r>
              <a:rPr lang="en-US" u="sng" dirty="0"/>
              <a:t>Angas</a:t>
            </a:r>
            <a:r>
              <a:rPr lang="en-US" dirty="0"/>
              <a:t> (</a:t>
            </a:r>
            <a:r>
              <a:rPr lang="en-US" dirty="0" err="1"/>
              <a:t>Burquest</a:t>
            </a:r>
            <a:r>
              <a:rPr lang="en-US" dirty="0"/>
              <a:t> 1973: 38) 	b. A</a:t>
            </a:r>
            <a:r>
              <a:rPr lang="en-US" u="sng" dirty="0"/>
              <a:t>ngas</a:t>
            </a:r>
            <a:r>
              <a:rPr lang="en-US" dirty="0"/>
              <a:t> </a:t>
            </a:r>
          </a:p>
          <a:p>
            <a:r>
              <a:rPr lang="en-US" i="1" dirty="0" err="1"/>
              <a:t>ŋâ</a:t>
            </a:r>
            <a:r>
              <a:rPr lang="en-US" i="1" dirty="0"/>
              <a:t>ː 		</a:t>
            </a:r>
            <a:r>
              <a:rPr lang="en-US" i="1" dirty="0" err="1"/>
              <a:t>jì</a:t>
            </a:r>
            <a:r>
              <a:rPr lang="en-US" i="1" dirty="0"/>
              <a:t> 				</a:t>
            </a:r>
            <a:r>
              <a:rPr lang="en-US" i="1" dirty="0" err="1"/>
              <a:t>ŋá</a:t>
            </a:r>
            <a:r>
              <a:rPr lang="en-US" i="1" dirty="0"/>
              <a:t> 		</a:t>
            </a:r>
            <a:r>
              <a:rPr lang="en-US" i="1" dirty="0" err="1"/>
              <a:t>mɛ́t</a:t>
            </a:r>
            <a:r>
              <a:rPr lang="en-US" i="1" dirty="0"/>
              <a:t>	 </a:t>
            </a:r>
            <a:r>
              <a:rPr lang="en-US" i="1" dirty="0" err="1"/>
              <a:t>jì</a:t>
            </a:r>
            <a:r>
              <a:rPr lang="en-US" i="1" dirty="0"/>
              <a:t> </a:t>
            </a:r>
            <a:endParaRPr lang="en-US" dirty="0"/>
          </a:p>
          <a:p>
            <a:r>
              <a:rPr lang="en-US" dirty="0"/>
              <a:t>1.COMPL 	come 				1.NPRS 	FUT 	come </a:t>
            </a:r>
          </a:p>
          <a:p>
            <a:r>
              <a:rPr lang="en-US" dirty="0"/>
              <a:t>‘I have come’ 				‘I will come’ </a:t>
            </a:r>
          </a:p>
          <a:p>
            <a:endParaRPr lang="en-US" dirty="0"/>
          </a:p>
        </p:txBody>
      </p:sp>
      <p:sp>
        <p:nvSpPr>
          <p:cNvPr id="4" name="Footer Placeholder 3">
            <a:extLst>
              <a:ext uri="{FF2B5EF4-FFF2-40B4-BE49-F238E27FC236}">
                <a16:creationId xmlns:a16="http://schemas.microsoft.com/office/drawing/2014/main" id="{F8A659AE-70CE-7E4F-8B38-1A6E07AE2C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1CE586-6C77-4541-A9D5-EFEE18596850}"/>
              </a:ext>
            </a:extLst>
          </p:cNvPr>
          <p:cNvSpPr>
            <a:spLocks noGrp="1"/>
          </p:cNvSpPr>
          <p:nvPr>
            <p:ph type="sldNum" sz="quarter" idx="12"/>
          </p:nvPr>
        </p:nvSpPr>
        <p:spPr/>
        <p:txBody>
          <a:bodyPr/>
          <a:lstStyle/>
          <a:p>
            <a:fld id="{2CCCBCE6-F95B-EE47-A646-438B070157D1}" type="slidenum">
              <a:rPr lang="en-US" smtClean="0"/>
              <a:t>32</a:t>
            </a:fld>
            <a:endParaRPr lang="en-US"/>
          </a:p>
        </p:txBody>
      </p:sp>
    </p:spTree>
    <p:extLst>
      <p:ext uri="{BB962C8B-B14F-4D97-AF65-F5344CB8AC3E}">
        <p14:creationId xmlns:p14="http://schemas.microsoft.com/office/powerpoint/2010/main" val="32841216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D3BC8-59DA-6242-BD86-630A35F47F14}"/>
              </a:ext>
            </a:extLst>
          </p:cNvPr>
          <p:cNvSpPr>
            <a:spLocks noGrp="1"/>
          </p:cNvSpPr>
          <p:nvPr>
            <p:ph type="title"/>
          </p:nvPr>
        </p:nvSpPr>
        <p:spPr>
          <a:xfrm>
            <a:off x="92765" y="2"/>
            <a:ext cx="12006470" cy="667264"/>
          </a:xfrm>
        </p:spPr>
        <p:txBody>
          <a:bodyPr>
            <a:normAutofit fontScale="90000"/>
          </a:bodyPr>
          <a:lstStyle/>
          <a:p>
            <a:r>
              <a:rPr lang="en-US" dirty="0"/>
              <a:t>4 STAMP morphs in Chadic</a:t>
            </a:r>
          </a:p>
        </p:txBody>
      </p:sp>
      <p:sp>
        <p:nvSpPr>
          <p:cNvPr id="3" name="Content Placeholder 2">
            <a:extLst>
              <a:ext uri="{FF2B5EF4-FFF2-40B4-BE49-F238E27FC236}">
                <a16:creationId xmlns:a16="http://schemas.microsoft.com/office/drawing/2014/main" id="{68794754-5B1E-DB45-BBE3-395230654284}"/>
              </a:ext>
            </a:extLst>
          </p:cNvPr>
          <p:cNvSpPr>
            <a:spLocks noGrp="1"/>
          </p:cNvSpPr>
          <p:nvPr>
            <p:ph idx="1"/>
          </p:nvPr>
        </p:nvSpPr>
        <p:spPr>
          <a:xfrm>
            <a:off x="92765" y="667266"/>
            <a:ext cx="12006470" cy="6190733"/>
          </a:xfrm>
        </p:spPr>
        <p:txBody>
          <a:bodyPr>
            <a:normAutofit fontScale="92500" lnSpcReduction="10000"/>
          </a:bodyPr>
          <a:lstStyle/>
          <a:p>
            <a:r>
              <a:rPr lang="en-US" dirty="0" err="1"/>
              <a:t>Tangale</a:t>
            </a:r>
            <a:r>
              <a:rPr lang="en-US" dirty="0"/>
              <a:t> [West Chadic A.2] doubly marks aspect in certain STAMP morph constructions, once via the  STAMP morph itself and once via a suffix on the lexical verb, as in the following continuous and  perfect forms. </a:t>
            </a:r>
          </a:p>
          <a:p>
            <a:endParaRPr lang="en-US" dirty="0"/>
          </a:p>
          <a:p>
            <a:r>
              <a:rPr lang="en-US" dirty="0"/>
              <a:t>(38) a. </a:t>
            </a:r>
            <a:r>
              <a:rPr lang="en-US" u="sng" dirty="0" err="1"/>
              <a:t>Tangale</a:t>
            </a:r>
            <a:r>
              <a:rPr lang="en-US" u="sng" dirty="0"/>
              <a:t> </a:t>
            </a:r>
            <a:r>
              <a:rPr lang="en-US" dirty="0"/>
              <a:t>(</a:t>
            </a:r>
            <a:r>
              <a:rPr lang="en-US" dirty="0" err="1"/>
              <a:t>Jungraithmayr</a:t>
            </a:r>
            <a:r>
              <a:rPr lang="en-US" dirty="0"/>
              <a:t> 1971: 29) 	b. </a:t>
            </a:r>
            <a:r>
              <a:rPr lang="en-US" u="sng" dirty="0" err="1"/>
              <a:t>Tangale</a:t>
            </a:r>
            <a:r>
              <a:rPr lang="en-US" u="sng" dirty="0"/>
              <a:t> </a:t>
            </a:r>
            <a:endParaRPr lang="en-US" dirty="0"/>
          </a:p>
          <a:p>
            <a:r>
              <a:rPr lang="en-US" i="1" dirty="0" err="1"/>
              <a:t>naŋ</a:t>
            </a:r>
            <a:r>
              <a:rPr lang="en-US" i="1" dirty="0"/>
              <a:t> 		sol-</a:t>
            </a:r>
            <a:r>
              <a:rPr lang="en-US" i="1" dirty="0" err="1"/>
              <a:t>i</a:t>
            </a:r>
            <a:r>
              <a:rPr lang="en-US" i="1" dirty="0"/>
              <a:t> 					‘n 		wee-go </a:t>
            </a:r>
            <a:endParaRPr lang="en-US" dirty="0"/>
          </a:p>
          <a:p>
            <a:r>
              <a:rPr lang="en-US" dirty="0"/>
              <a:t>1.CONT 	pull-CONT 				1.PRF 		see-PRF </a:t>
            </a:r>
          </a:p>
          <a:p>
            <a:r>
              <a:rPr lang="en-US" dirty="0"/>
              <a:t>‘I am pulling’ 					‘I have seen’ </a:t>
            </a:r>
          </a:p>
          <a:p>
            <a:r>
              <a:rPr lang="en-US" dirty="0"/>
              <a:t> </a:t>
            </a:r>
          </a:p>
          <a:p>
            <a:r>
              <a:rPr lang="en-US" dirty="0"/>
              <a:t>East Chadic </a:t>
            </a:r>
            <a:r>
              <a:rPr lang="en-US" dirty="0" err="1"/>
              <a:t>Mawa</a:t>
            </a:r>
            <a:r>
              <a:rPr lang="en-US" dirty="0"/>
              <a:t> shows a very similar system.</a:t>
            </a:r>
          </a:p>
          <a:p>
            <a:r>
              <a:rPr lang="en-US" dirty="0"/>
              <a:t>(39) a. </a:t>
            </a:r>
            <a:r>
              <a:rPr lang="en-US" u="sng" dirty="0" err="1"/>
              <a:t>Mawa</a:t>
            </a:r>
            <a:r>
              <a:rPr lang="en-US" u="sng" dirty="0"/>
              <a:t> </a:t>
            </a:r>
            <a:r>
              <a:rPr lang="en-US" dirty="0"/>
              <a:t>(</a:t>
            </a:r>
            <a:r>
              <a:rPr lang="en-US" dirty="0" err="1"/>
              <a:t>Jungraithmayr</a:t>
            </a:r>
            <a:r>
              <a:rPr lang="en-US" dirty="0"/>
              <a:t> 1981: 55)		b. </a:t>
            </a:r>
            <a:r>
              <a:rPr lang="en-US" u="sng" dirty="0" err="1"/>
              <a:t>Mawa</a:t>
            </a:r>
            <a:r>
              <a:rPr lang="en-US" u="sng" dirty="0"/>
              <a:t> </a:t>
            </a:r>
            <a:endParaRPr lang="en-US" dirty="0"/>
          </a:p>
          <a:p>
            <a:r>
              <a:rPr lang="en-US" i="1" dirty="0" err="1"/>
              <a:t>nó</a:t>
            </a:r>
            <a:r>
              <a:rPr lang="en-US" i="1" dirty="0"/>
              <a:t> 		</a:t>
            </a:r>
            <a:r>
              <a:rPr lang="en-US" i="1" dirty="0" err="1"/>
              <a:t>waany-ê</a:t>
            </a:r>
            <a:r>
              <a:rPr lang="en-US" i="1" dirty="0"/>
              <a:t> 				no 		</a:t>
            </a:r>
            <a:r>
              <a:rPr lang="en-US" i="1" dirty="0" err="1"/>
              <a:t>waany-wáánya-ŋ</a:t>
            </a:r>
            <a:r>
              <a:rPr lang="en-US" i="1" dirty="0"/>
              <a:t> </a:t>
            </a:r>
            <a:endParaRPr lang="en-US" dirty="0"/>
          </a:p>
          <a:p>
            <a:r>
              <a:rPr lang="en-US" dirty="0"/>
              <a:t>1.PRF 	open-PRF 				1.IPFV 	RDPL~-open-IPFV </a:t>
            </a:r>
          </a:p>
          <a:p>
            <a:r>
              <a:rPr lang="en-US" dirty="0"/>
              <a:t>‘I opened’ 						‘I open’		</a:t>
            </a:r>
          </a:p>
        </p:txBody>
      </p:sp>
      <p:sp>
        <p:nvSpPr>
          <p:cNvPr id="4" name="Footer Placeholder 3">
            <a:extLst>
              <a:ext uri="{FF2B5EF4-FFF2-40B4-BE49-F238E27FC236}">
                <a16:creationId xmlns:a16="http://schemas.microsoft.com/office/drawing/2014/main" id="{6B3CB035-7722-9745-8243-1E32956E0177}"/>
              </a:ext>
            </a:extLst>
          </p:cNvPr>
          <p:cNvSpPr>
            <a:spLocks noGrp="1"/>
          </p:cNvSpPr>
          <p:nvPr>
            <p:ph type="ftr" sz="quarter" idx="11"/>
          </p:nvPr>
        </p:nvSpPr>
        <p:spPr/>
        <p:txBody>
          <a:bodyPr/>
          <a:lstStyle/>
          <a:p>
            <a:r>
              <a:rPr lang="en-US" dirty="0"/>
              <a:t>					</a:t>
            </a:r>
          </a:p>
          <a:p>
            <a:r>
              <a:rPr lang="en-US" dirty="0"/>
              <a:t>	</a:t>
            </a:r>
          </a:p>
        </p:txBody>
      </p:sp>
      <p:sp>
        <p:nvSpPr>
          <p:cNvPr id="5" name="Slide Number Placeholder 4">
            <a:extLst>
              <a:ext uri="{FF2B5EF4-FFF2-40B4-BE49-F238E27FC236}">
                <a16:creationId xmlns:a16="http://schemas.microsoft.com/office/drawing/2014/main" id="{A367A8A0-D460-A845-A9D9-9D01D4345575}"/>
              </a:ext>
            </a:extLst>
          </p:cNvPr>
          <p:cNvSpPr>
            <a:spLocks noGrp="1"/>
          </p:cNvSpPr>
          <p:nvPr>
            <p:ph type="sldNum" sz="quarter" idx="12"/>
          </p:nvPr>
        </p:nvSpPr>
        <p:spPr/>
        <p:txBody>
          <a:bodyPr/>
          <a:lstStyle/>
          <a:p>
            <a:fld id="{2CCCBCE6-F95B-EE47-A646-438B070157D1}" type="slidenum">
              <a:rPr lang="en-US" smtClean="0"/>
              <a:t>33</a:t>
            </a:fld>
            <a:endParaRPr lang="en-US"/>
          </a:p>
        </p:txBody>
      </p:sp>
    </p:spTree>
    <p:extLst>
      <p:ext uri="{BB962C8B-B14F-4D97-AF65-F5344CB8AC3E}">
        <p14:creationId xmlns:p14="http://schemas.microsoft.com/office/powerpoint/2010/main" val="2743573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291AB-183C-4F41-8299-F77DD0AC53F0}"/>
              </a:ext>
            </a:extLst>
          </p:cNvPr>
          <p:cNvSpPr>
            <a:spLocks noGrp="1"/>
          </p:cNvSpPr>
          <p:nvPr>
            <p:ph type="title"/>
          </p:nvPr>
        </p:nvSpPr>
        <p:spPr>
          <a:xfrm>
            <a:off x="129208" y="132521"/>
            <a:ext cx="11877261" cy="548515"/>
          </a:xfrm>
        </p:spPr>
        <p:txBody>
          <a:bodyPr>
            <a:normAutofit fontScale="90000"/>
          </a:bodyPr>
          <a:lstStyle/>
          <a:p>
            <a:r>
              <a:rPr lang="en-US" dirty="0"/>
              <a:t>4 STAMP morphs in Chadic</a:t>
            </a:r>
          </a:p>
        </p:txBody>
      </p:sp>
      <p:sp>
        <p:nvSpPr>
          <p:cNvPr id="3" name="Content Placeholder 2">
            <a:extLst>
              <a:ext uri="{FF2B5EF4-FFF2-40B4-BE49-F238E27FC236}">
                <a16:creationId xmlns:a16="http://schemas.microsoft.com/office/drawing/2014/main" id="{74DAD9AE-8B89-E641-8DA1-D1620D2C4244}"/>
              </a:ext>
            </a:extLst>
          </p:cNvPr>
          <p:cNvSpPr>
            <a:spLocks noGrp="1"/>
          </p:cNvSpPr>
          <p:nvPr>
            <p:ph idx="1"/>
          </p:nvPr>
        </p:nvSpPr>
        <p:spPr>
          <a:xfrm>
            <a:off x="129207" y="980661"/>
            <a:ext cx="11877261" cy="5744818"/>
          </a:xfrm>
        </p:spPr>
        <p:txBody>
          <a:bodyPr/>
          <a:lstStyle/>
          <a:p>
            <a:r>
              <a:rPr lang="en-US" dirty="0" err="1"/>
              <a:t>Bachama</a:t>
            </a:r>
            <a:r>
              <a:rPr lang="en-US" dirty="0"/>
              <a:t> (</a:t>
            </a:r>
            <a:r>
              <a:rPr lang="en-US" dirty="0" err="1"/>
              <a:t>Biu-Mandara</a:t>
            </a:r>
            <a:r>
              <a:rPr lang="en-US" dirty="0"/>
              <a:t> A.1 or “Bata” group) contrasts negative and positive forms in the  perfective series, each taking a different aspect/polarity suffix on the lexical verb: </a:t>
            </a:r>
          </a:p>
          <a:p>
            <a:endParaRPr lang="en-US" dirty="0"/>
          </a:p>
          <a:p>
            <a:r>
              <a:rPr lang="en-US" dirty="0"/>
              <a:t>(40) a. </a:t>
            </a:r>
            <a:r>
              <a:rPr lang="en-US" u="sng" dirty="0" err="1"/>
              <a:t>Bachama</a:t>
            </a:r>
            <a:r>
              <a:rPr lang="en-US" u="sng" dirty="0"/>
              <a:t> </a:t>
            </a:r>
            <a:r>
              <a:rPr lang="en-US" dirty="0"/>
              <a:t>					b. </a:t>
            </a:r>
            <a:r>
              <a:rPr lang="en-US" u="sng" dirty="0" err="1"/>
              <a:t>Bachama</a:t>
            </a:r>
            <a:endParaRPr lang="en-US" dirty="0"/>
          </a:p>
          <a:p>
            <a:r>
              <a:rPr lang="en-US" i="1" dirty="0" err="1"/>
              <a:t>hye</a:t>
            </a:r>
            <a:r>
              <a:rPr lang="en-US" i="1" dirty="0"/>
              <a:t> 		</a:t>
            </a:r>
            <a:r>
              <a:rPr lang="en-US" i="1" dirty="0" err="1"/>
              <a:t>zùm</a:t>
            </a:r>
            <a:r>
              <a:rPr lang="en-US" i="1" dirty="0"/>
              <a:t>-o 				</a:t>
            </a:r>
            <a:r>
              <a:rPr lang="en-US" i="1" dirty="0" err="1"/>
              <a:t>tèé</a:t>
            </a:r>
            <a:r>
              <a:rPr lang="en-US" i="1" dirty="0"/>
              <a:t> 		</a:t>
            </a:r>
            <a:r>
              <a:rPr lang="en-US" i="1" dirty="0" err="1"/>
              <a:t>zùm-i</a:t>
            </a:r>
            <a:r>
              <a:rPr lang="en-US" i="1" dirty="0"/>
              <a:t> </a:t>
            </a:r>
            <a:endParaRPr lang="en-US" dirty="0"/>
          </a:p>
          <a:p>
            <a:r>
              <a:rPr lang="en-US" dirty="0"/>
              <a:t>2.PRF 	eat-PRF 				2.NEG.PRF 	eat-NEG.PRF </a:t>
            </a:r>
          </a:p>
          <a:p>
            <a:r>
              <a:rPr lang="en-US" dirty="0"/>
              <a:t>‘you ate it’ 					‘you didn’t eat it’ </a:t>
            </a:r>
            <a:br>
              <a:rPr lang="en-US" dirty="0"/>
            </a:br>
            <a:r>
              <a:rPr lang="en-US" dirty="0"/>
              <a:t>(</a:t>
            </a:r>
            <a:r>
              <a:rPr lang="en-US" dirty="0" err="1"/>
              <a:t>Carnochan</a:t>
            </a:r>
            <a:r>
              <a:rPr lang="en-US" dirty="0"/>
              <a:t> 1970: 85-86)			(</a:t>
            </a:r>
            <a:r>
              <a:rPr lang="en-US" dirty="0" err="1"/>
              <a:t>Carnochan</a:t>
            </a:r>
            <a:r>
              <a:rPr lang="en-US" dirty="0"/>
              <a:t> 1970: 85-86)</a:t>
            </a:r>
          </a:p>
          <a:p>
            <a:endParaRPr lang="en-US" dirty="0"/>
          </a:p>
          <a:p>
            <a:endParaRPr lang="en-US" dirty="0"/>
          </a:p>
        </p:txBody>
      </p:sp>
      <p:sp>
        <p:nvSpPr>
          <p:cNvPr id="4" name="Footer Placeholder 3">
            <a:extLst>
              <a:ext uri="{FF2B5EF4-FFF2-40B4-BE49-F238E27FC236}">
                <a16:creationId xmlns:a16="http://schemas.microsoft.com/office/drawing/2014/main" id="{BE3142F6-20B9-354E-8AB5-17EE096127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8CF5DD-F948-8D49-A4D0-6C98C286916A}"/>
              </a:ext>
            </a:extLst>
          </p:cNvPr>
          <p:cNvSpPr>
            <a:spLocks noGrp="1"/>
          </p:cNvSpPr>
          <p:nvPr>
            <p:ph type="sldNum" sz="quarter" idx="12"/>
          </p:nvPr>
        </p:nvSpPr>
        <p:spPr/>
        <p:txBody>
          <a:bodyPr/>
          <a:lstStyle/>
          <a:p>
            <a:fld id="{2CCCBCE6-F95B-EE47-A646-438B070157D1}" type="slidenum">
              <a:rPr lang="en-US" smtClean="0"/>
              <a:t>34</a:t>
            </a:fld>
            <a:endParaRPr lang="en-US"/>
          </a:p>
        </p:txBody>
      </p:sp>
    </p:spTree>
    <p:extLst>
      <p:ext uri="{BB962C8B-B14F-4D97-AF65-F5344CB8AC3E}">
        <p14:creationId xmlns:p14="http://schemas.microsoft.com/office/powerpoint/2010/main" val="2602050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48A84-2855-6941-AA48-47A8B0EF6C4B}"/>
              </a:ext>
            </a:extLst>
          </p:cNvPr>
          <p:cNvSpPr>
            <a:spLocks noGrp="1"/>
          </p:cNvSpPr>
          <p:nvPr>
            <p:ph type="title"/>
          </p:nvPr>
        </p:nvSpPr>
        <p:spPr>
          <a:xfrm>
            <a:off x="92765" y="1"/>
            <a:ext cx="12099235" cy="887895"/>
          </a:xfrm>
        </p:spPr>
        <p:txBody>
          <a:bodyPr/>
          <a:lstStyle/>
          <a:p>
            <a:r>
              <a:rPr lang="en-US" dirty="0"/>
              <a:t>4 STAMP morphs in Chadic</a:t>
            </a:r>
          </a:p>
        </p:txBody>
      </p:sp>
      <p:sp>
        <p:nvSpPr>
          <p:cNvPr id="3" name="Content Placeholder 2">
            <a:extLst>
              <a:ext uri="{FF2B5EF4-FFF2-40B4-BE49-F238E27FC236}">
                <a16:creationId xmlns:a16="http://schemas.microsoft.com/office/drawing/2014/main" id="{86163177-579D-D146-A86C-1B1B6213B8A3}"/>
              </a:ext>
            </a:extLst>
          </p:cNvPr>
          <p:cNvSpPr>
            <a:spLocks noGrp="1"/>
          </p:cNvSpPr>
          <p:nvPr>
            <p:ph idx="1"/>
          </p:nvPr>
        </p:nvSpPr>
        <p:spPr>
          <a:xfrm>
            <a:off x="92765" y="887896"/>
            <a:ext cx="12099235" cy="5970103"/>
          </a:xfrm>
        </p:spPr>
        <p:txBody>
          <a:bodyPr>
            <a:normAutofit fontScale="92500"/>
          </a:bodyPr>
          <a:lstStyle/>
          <a:p>
            <a:r>
              <a:rPr lang="en-US" dirty="0"/>
              <a:t>In Masa Chadic </a:t>
            </a:r>
            <a:r>
              <a:rPr lang="en-US" dirty="0" err="1"/>
              <a:t>Batna</a:t>
            </a:r>
            <a:r>
              <a:rPr lang="en-US" dirty="0"/>
              <a:t>, a small number of person/number combinations distinguish perfective and  imperfective STAMP morphs, which appear with a verb stem that appears in an aspect-specific  tonal form, H for perfective and L for imperfective </a:t>
            </a:r>
          </a:p>
          <a:p>
            <a:endParaRPr lang="en-US" dirty="0"/>
          </a:p>
          <a:p>
            <a:r>
              <a:rPr lang="en-US" dirty="0"/>
              <a:t>(41) </a:t>
            </a:r>
            <a:r>
              <a:rPr lang="en-US" u="sng" dirty="0" err="1"/>
              <a:t>Batna</a:t>
            </a:r>
            <a:r>
              <a:rPr lang="en-US" u="sng" dirty="0"/>
              <a:t> </a:t>
            </a:r>
            <a:r>
              <a:rPr lang="en-US" dirty="0"/>
              <a:t>(</a:t>
            </a:r>
            <a:r>
              <a:rPr lang="en-US" dirty="0" err="1"/>
              <a:t>Jungraithmayr</a:t>
            </a:r>
            <a:r>
              <a:rPr lang="en-US" dirty="0"/>
              <a:t> 1978: 7) 	b. </a:t>
            </a:r>
            <a:r>
              <a:rPr lang="en-US" u="sng" dirty="0" err="1"/>
              <a:t>Batna</a:t>
            </a:r>
            <a:r>
              <a:rPr lang="en-US" dirty="0"/>
              <a:t> 			</a:t>
            </a:r>
          </a:p>
          <a:p>
            <a:r>
              <a:rPr lang="en-US" i="1" dirty="0" err="1"/>
              <a:t>naa</a:t>
            </a:r>
            <a:r>
              <a:rPr lang="en-US" i="1" dirty="0"/>
              <a:t> 	</a:t>
            </a:r>
            <a:r>
              <a:rPr lang="en-US" i="1" dirty="0" err="1"/>
              <a:t>púm</a:t>
            </a:r>
            <a:r>
              <a:rPr lang="en-US" i="1" dirty="0"/>
              <a:t> 		</a:t>
            </a:r>
            <a:r>
              <a:rPr lang="en-US" i="1" dirty="0" err="1"/>
              <a:t>naá</a:t>
            </a:r>
            <a:r>
              <a:rPr lang="en-US" i="1" dirty="0"/>
              <a:t> 	</a:t>
            </a:r>
            <a:r>
              <a:rPr lang="en-US" i="1" dirty="0" err="1"/>
              <a:t>pùm</a:t>
            </a:r>
            <a:r>
              <a:rPr lang="en-US" i="1" dirty="0"/>
              <a:t> 		</a:t>
            </a:r>
            <a:r>
              <a:rPr lang="en-US" i="1" dirty="0" err="1"/>
              <a:t>ndaa</a:t>
            </a:r>
            <a:r>
              <a:rPr lang="en-US" i="1" dirty="0"/>
              <a:t> 	</a:t>
            </a:r>
            <a:r>
              <a:rPr lang="en-US" i="1" dirty="0" err="1"/>
              <a:t>púm</a:t>
            </a:r>
            <a:r>
              <a:rPr lang="en-US" i="1" dirty="0"/>
              <a:t> 		</a:t>
            </a:r>
            <a:r>
              <a:rPr lang="en-US" i="1" dirty="0" err="1"/>
              <a:t>ndaá</a:t>
            </a:r>
            <a:r>
              <a:rPr lang="en-US" i="1" dirty="0"/>
              <a:t> 	</a:t>
            </a:r>
            <a:r>
              <a:rPr lang="en-US" i="1" dirty="0" err="1"/>
              <a:t>pùm</a:t>
            </a:r>
            <a:r>
              <a:rPr lang="en-US" i="1" dirty="0"/>
              <a:t> 		</a:t>
            </a:r>
            <a:endParaRPr lang="en-US" dirty="0"/>
          </a:p>
          <a:p>
            <a:r>
              <a:rPr lang="en-US" sz="2400" dirty="0"/>
              <a:t>1.PFV </a:t>
            </a:r>
            <a:r>
              <a:rPr lang="en-US" sz="2400" dirty="0" err="1"/>
              <a:t>beat.PFV</a:t>
            </a:r>
            <a:r>
              <a:rPr lang="en-US" sz="2400" dirty="0"/>
              <a:t> 	1.IPFV 	beat. IPFV 	3F.PFV 	</a:t>
            </a:r>
            <a:r>
              <a:rPr lang="en-US" sz="2400" dirty="0" err="1"/>
              <a:t>beat.IPFV</a:t>
            </a:r>
            <a:r>
              <a:rPr lang="en-US" sz="2400" dirty="0"/>
              <a:t> 	3.PFV 	</a:t>
            </a:r>
            <a:r>
              <a:rPr lang="en-US" sz="2400" dirty="0" err="1"/>
              <a:t>beat.IPFV</a:t>
            </a:r>
            <a:r>
              <a:rPr lang="en-US" sz="2400" dirty="0"/>
              <a:t> 	</a:t>
            </a:r>
          </a:p>
          <a:p>
            <a:r>
              <a:rPr lang="en-US" dirty="0"/>
              <a:t>‘I have beaten ’   	‘I beat’ 		‘she has beaten’ 	‘she beats’ 	</a:t>
            </a:r>
          </a:p>
          <a:p>
            <a:endParaRPr lang="en-US" dirty="0"/>
          </a:p>
          <a:p>
            <a:r>
              <a:rPr lang="en-US" dirty="0"/>
              <a:t>c. </a:t>
            </a:r>
            <a:r>
              <a:rPr lang="en-US" u="sng" dirty="0" err="1"/>
              <a:t>Batna</a:t>
            </a:r>
            <a:endParaRPr lang="en-US" dirty="0"/>
          </a:p>
          <a:p>
            <a:r>
              <a:rPr lang="en-US" i="1" dirty="0" err="1"/>
              <a:t>mbáà</a:t>
            </a:r>
            <a:r>
              <a:rPr lang="en-US" i="1" dirty="0"/>
              <a:t>     </a:t>
            </a:r>
            <a:r>
              <a:rPr lang="en-US" i="1" dirty="0" err="1"/>
              <a:t>púm</a:t>
            </a:r>
            <a:r>
              <a:rPr lang="en-US" i="1" dirty="0"/>
              <a:t> 		</a:t>
            </a:r>
            <a:r>
              <a:rPr lang="en-US" i="1" dirty="0" err="1"/>
              <a:t>mbâa</a:t>
            </a:r>
            <a:r>
              <a:rPr lang="en-US" i="1" dirty="0"/>
              <a:t> 	     </a:t>
            </a:r>
            <a:r>
              <a:rPr lang="en-US" i="1" dirty="0" err="1"/>
              <a:t>pùm</a:t>
            </a:r>
            <a:endParaRPr lang="en-US" i="1" dirty="0"/>
          </a:p>
          <a:p>
            <a:r>
              <a:rPr lang="en-US" dirty="0"/>
              <a:t>1PL.PFV </a:t>
            </a:r>
            <a:r>
              <a:rPr lang="en-US" dirty="0" err="1"/>
              <a:t>beat.PFV</a:t>
            </a:r>
            <a:r>
              <a:rPr lang="en-US" dirty="0"/>
              <a:t> 		1PL.IPFV </a:t>
            </a:r>
            <a:r>
              <a:rPr lang="en-US" dirty="0" err="1"/>
              <a:t>beat.IPFV</a:t>
            </a:r>
            <a:endParaRPr lang="en-US" dirty="0"/>
          </a:p>
          <a:p>
            <a:r>
              <a:rPr lang="en-US" dirty="0"/>
              <a:t>‘we have beaten’ 		‘we beat’ </a:t>
            </a:r>
          </a:p>
          <a:p>
            <a:endParaRPr lang="en-US" dirty="0"/>
          </a:p>
        </p:txBody>
      </p:sp>
      <p:sp>
        <p:nvSpPr>
          <p:cNvPr id="4" name="Footer Placeholder 3">
            <a:extLst>
              <a:ext uri="{FF2B5EF4-FFF2-40B4-BE49-F238E27FC236}">
                <a16:creationId xmlns:a16="http://schemas.microsoft.com/office/drawing/2014/main" id="{E84D01B4-269A-4741-93D4-63C683948B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47B33-74A0-DE47-B3DF-327648362D42}"/>
              </a:ext>
            </a:extLst>
          </p:cNvPr>
          <p:cNvSpPr>
            <a:spLocks noGrp="1"/>
          </p:cNvSpPr>
          <p:nvPr>
            <p:ph type="sldNum" sz="quarter" idx="12"/>
          </p:nvPr>
        </p:nvSpPr>
        <p:spPr/>
        <p:txBody>
          <a:bodyPr/>
          <a:lstStyle/>
          <a:p>
            <a:fld id="{2CCCBCE6-F95B-EE47-A646-438B070157D1}" type="slidenum">
              <a:rPr lang="en-US" smtClean="0"/>
              <a:t>35</a:t>
            </a:fld>
            <a:endParaRPr lang="en-US"/>
          </a:p>
        </p:txBody>
      </p:sp>
    </p:spTree>
    <p:extLst>
      <p:ext uri="{BB962C8B-B14F-4D97-AF65-F5344CB8AC3E}">
        <p14:creationId xmlns:p14="http://schemas.microsoft.com/office/powerpoint/2010/main" val="2804294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80CEF-3C4F-694D-9045-EBA4EF84EE63}"/>
              </a:ext>
            </a:extLst>
          </p:cNvPr>
          <p:cNvSpPr>
            <a:spLocks noGrp="1"/>
          </p:cNvSpPr>
          <p:nvPr>
            <p:ph type="title"/>
          </p:nvPr>
        </p:nvSpPr>
        <p:spPr>
          <a:xfrm>
            <a:off x="198783" y="1"/>
            <a:ext cx="11155017" cy="681036"/>
          </a:xfrm>
        </p:spPr>
        <p:txBody>
          <a:bodyPr>
            <a:normAutofit fontScale="90000"/>
          </a:bodyPr>
          <a:lstStyle/>
          <a:p>
            <a:r>
              <a:rPr lang="en-US" dirty="0"/>
              <a:t>4 STAMP morphs in Chadic</a:t>
            </a:r>
          </a:p>
        </p:txBody>
      </p:sp>
      <p:sp>
        <p:nvSpPr>
          <p:cNvPr id="3" name="Content Placeholder 2">
            <a:extLst>
              <a:ext uri="{FF2B5EF4-FFF2-40B4-BE49-F238E27FC236}">
                <a16:creationId xmlns:a16="http://schemas.microsoft.com/office/drawing/2014/main" id="{9DC6178E-7CF8-884A-9233-EAF1E501AFBF}"/>
              </a:ext>
            </a:extLst>
          </p:cNvPr>
          <p:cNvSpPr>
            <a:spLocks noGrp="1"/>
          </p:cNvSpPr>
          <p:nvPr>
            <p:ph idx="1"/>
          </p:nvPr>
        </p:nvSpPr>
        <p:spPr>
          <a:xfrm>
            <a:off x="198783" y="681038"/>
            <a:ext cx="11820939" cy="6176962"/>
          </a:xfrm>
        </p:spPr>
        <p:txBody>
          <a:bodyPr>
            <a:normAutofit fontScale="77500" lnSpcReduction="20000"/>
          </a:bodyPr>
          <a:lstStyle/>
          <a:p>
            <a:r>
              <a:rPr lang="en-US" dirty="0" err="1"/>
              <a:t>Biu-Mandara</a:t>
            </a:r>
            <a:r>
              <a:rPr lang="en-US" dirty="0"/>
              <a:t> Chadic </a:t>
            </a:r>
            <a:r>
              <a:rPr lang="en-US" dirty="0" err="1"/>
              <a:t>Kirya-Konzel</a:t>
            </a:r>
            <a:r>
              <a:rPr lang="en-US" dirty="0"/>
              <a:t> has at least three distinct STAMP morph series: </a:t>
            </a:r>
          </a:p>
          <a:p>
            <a:endParaRPr lang="en-US" dirty="0"/>
          </a:p>
          <a:p>
            <a:r>
              <a:rPr lang="en-US" dirty="0"/>
              <a:t>(42) </a:t>
            </a:r>
            <a:r>
              <a:rPr lang="en-US" u="sng" dirty="0" err="1"/>
              <a:t>Kirya-Konzel</a:t>
            </a:r>
            <a:r>
              <a:rPr lang="en-US" u="sng" dirty="0"/>
              <a:t> </a:t>
            </a:r>
            <a:r>
              <a:rPr lang="en-US" dirty="0"/>
              <a:t>(Blench and </a:t>
            </a:r>
            <a:r>
              <a:rPr lang="en-US" dirty="0" err="1"/>
              <a:t>Ndamsai</a:t>
            </a:r>
            <a:r>
              <a:rPr lang="en-US" dirty="0"/>
              <a:t> 2009: 82) </a:t>
            </a:r>
          </a:p>
          <a:p>
            <a:r>
              <a:rPr lang="en-US" dirty="0"/>
              <a:t>FUT					PFV				IPFV</a:t>
            </a:r>
          </a:p>
          <a:p>
            <a:r>
              <a:rPr lang="en-US" i="1" dirty="0" err="1"/>
              <a:t>wàyí</a:t>
            </a:r>
            <a:r>
              <a:rPr lang="en-US" i="1" dirty="0"/>
              <a:t> 		</a:t>
            </a:r>
            <a:r>
              <a:rPr lang="en-US" i="1" dirty="0" err="1"/>
              <a:t>kì</a:t>
            </a:r>
            <a:r>
              <a:rPr lang="en-US" i="1" dirty="0"/>
              <a:t> 	</a:t>
            </a:r>
            <a:r>
              <a:rPr lang="en-US" i="1" dirty="0" err="1"/>
              <a:t>kə́rí</a:t>
            </a:r>
            <a:r>
              <a:rPr lang="en-US" i="1" dirty="0"/>
              <a:t> 		</a:t>
            </a:r>
            <a:r>
              <a:rPr lang="en-US" i="1" dirty="0" err="1"/>
              <a:t>ǯè</a:t>
            </a:r>
            <a:r>
              <a:rPr lang="en-US" i="1" dirty="0"/>
              <a:t>	 </a:t>
            </a:r>
            <a:r>
              <a:rPr lang="en-US" i="1" dirty="0" err="1"/>
              <a:t>kì</a:t>
            </a:r>
            <a:r>
              <a:rPr lang="en-US" i="1" dirty="0"/>
              <a:t> 	</a:t>
            </a:r>
            <a:r>
              <a:rPr lang="en-US" i="1" dirty="0" err="1"/>
              <a:t>kə́rí</a:t>
            </a:r>
            <a:r>
              <a:rPr lang="en-US" i="1" dirty="0"/>
              <a:t> 		</a:t>
            </a:r>
            <a:r>
              <a:rPr lang="en-US" i="1" dirty="0" err="1"/>
              <a:t>ǯò</a:t>
            </a:r>
            <a:r>
              <a:rPr lang="en-US" i="1" dirty="0"/>
              <a:t> 	</a:t>
            </a:r>
            <a:r>
              <a:rPr lang="en-US" i="1" dirty="0" err="1"/>
              <a:t>hwyi</a:t>
            </a:r>
            <a:r>
              <a:rPr lang="en-US" i="1" dirty="0"/>
              <a:t> 	</a:t>
            </a:r>
            <a:r>
              <a:rPr lang="en-US" i="1" dirty="0" err="1"/>
              <a:t>câwcâw</a:t>
            </a:r>
            <a:r>
              <a:rPr lang="en-US" i="1" dirty="0"/>
              <a:t> </a:t>
            </a:r>
          </a:p>
          <a:p>
            <a:r>
              <a:rPr lang="en-US" dirty="0"/>
              <a:t>1.FUT 	beat 	dog 		1.PFV 	beat 	dog 		1.IPFV	run 	quickly </a:t>
            </a:r>
          </a:p>
          <a:p>
            <a:r>
              <a:rPr lang="en-US" dirty="0"/>
              <a:t>‘I will beat the dog’ 			‘I beat the dog’ 			‘I am running quickly’ </a:t>
            </a:r>
          </a:p>
          <a:p>
            <a:endParaRPr lang="en-US" dirty="0"/>
          </a:p>
          <a:p>
            <a:r>
              <a:rPr lang="en-US" dirty="0"/>
              <a:t>East Chadic Kwang also has three series of STAMP morphs: aorist, perfect and future/habitual;  the perfective series also requires perfective stem-ablaut and suffixation on the lexical verb. </a:t>
            </a:r>
          </a:p>
          <a:p>
            <a:endParaRPr lang="en-US" dirty="0"/>
          </a:p>
          <a:p>
            <a:r>
              <a:rPr lang="en-US" dirty="0"/>
              <a:t>(43) </a:t>
            </a:r>
            <a:r>
              <a:rPr lang="en-US" u="sng" dirty="0"/>
              <a:t>Kwang </a:t>
            </a:r>
            <a:r>
              <a:rPr lang="en-US" dirty="0"/>
              <a:t>(Ebert 1987: 65-66) </a:t>
            </a:r>
          </a:p>
          <a:p>
            <a:r>
              <a:rPr lang="en-US" dirty="0"/>
              <a:t>AOR 					PRF 				FUT/HAB (PRS) </a:t>
            </a:r>
          </a:p>
          <a:p>
            <a:r>
              <a:rPr lang="en-US" i="1" dirty="0" err="1"/>
              <a:t>ú</a:t>
            </a:r>
            <a:r>
              <a:rPr lang="en-US" i="1" dirty="0"/>
              <a:t>             </a:t>
            </a:r>
            <a:r>
              <a:rPr lang="en-US" i="1" dirty="0" err="1"/>
              <a:t>sé</a:t>
            </a:r>
            <a:r>
              <a:rPr lang="en-US" i="1" dirty="0"/>
              <a:t> 				 </a:t>
            </a:r>
            <a:r>
              <a:rPr lang="en-US" i="1" dirty="0" err="1"/>
              <a:t>ù</a:t>
            </a:r>
            <a:r>
              <a:rPr lang="en-US" i="1" dirty="0"/>
              <a:t>             </a:t>
            </a:r>
            <a:r>
              <a:rPr lang="en-US" i="1" dirty="0" err="1"/>
              <a:t>sàá</a:t>
            </a:r>
            <a:r>
              <a:rPr lang="en-US" i="1" dirty="0"/>
              <a:t>-n 			</a:t>
            </a:r>
            <a:r>
              <a:rPr lang="en-US" i="1" dirty="0" err="1"/>
              <a:t>wa</a:t>
            </a:r>
            <a:r>
              <a:rPr lang="en-US" i="1" dirty="0"/>
              <a:t>                </a:t>
            </a:r>
            <a:r>
              <a:rPr lang="en-US" i="1" dirty="0" err="1"/>
              <a:t>sé</a:t>
            </a:r>
            <a:r>
              <a:rPr lang="en-US" i="1" dirty="0"/>
              <a:t> </a:t>
            </a:r>
            <a:endParaRPr lang="en-US" dirty="0"/>
          </a:p>
          <a:p>
            <a:r>
              <a:rPr lang="en-US" dirty="0"/>
              <a:t>3M.AOR drink				 3M.PRF </a:t>
            </a:r>
            <a:r>
              <a:rPr lang="en-US" dirty="0" err="1"/>
              <a:t>drink.PRF</a:t>
            </a:r>
            <a:r>
              <a:rPr lang="en-US" dirty="0"/>
              <a:t>-PRF 		3.FUT/HAB  drink </a:t>
            </a:r>
          </a:p>
          <a:p>
            <a:r>
              <a:rPr lang="en-US" dirty="0"/>
              <a:t>‘he drank’ 				‘he has drunk’ 			‘he will drink’ </a:t>
            </a:r>
          </a:p>
          <a:p>
            <a:pPr marL="0" indent="0">
              <a:buNone/>
            </a:pPr>
            <a:endParaRPr lang="en-US" dirty="0"/>
          </a:p>
        </p:txBody>
      </p:sp>
      <p:sp>
        <p:nvSpPr>
          <p:cNvPr id="4" name="Footer Placeholder 3">
            <a:extLst>
              <a:ext uri="{FF2B5EF4-FFF2-40B4-BE49-F238E27FC236}">
                <a16:creationId xmlns:a16="http://schemas.microsoft.com/office/drawing/2014/main" id="{FEDE0305-B6D5-D141-B2A1-08293E637138}"/>
              </a:ext>
            </a:extLst>
          </p:cNvPr>
          <p:cNvSpPr>
            <a:spLocks noGrp="1"/>
          </p:cNvSpPr>
          <p:nvPr>
            <p:ph type="ftr" sz="quarter" idx="11"/>
          </p:nvPr>
        </p:nvSpPr>
        <p:spPr>
          <a:xfrm flipV="1">
            <a:off x="4038600" y="6721475"/>
            <a:ext cx="4114800" cy="136525"/>
          </a:xfrm>
        </p:spPr>
        <p:txBody>
          <a:bodyPr/>
          <a:lstStyle/>
          <a:p>
            <a:endParaRPr lang="en-US" dirty="0"/>
          </a:p>
        </p:txBody>
      </p:sp>
      <p:sp>
        <p:nvSpPr>
          <p:cNvPr id="5" name="Slide Number Placeholder 4">
            <a:extLst>
              <a:ext uri="{FF2B5EF4-FFF2-40B4-BE49-F238E27FC236}">
                <a16:creationId xmlns:a16="http://schemas.microsoft.com/office/drawing/2014/main" id="{87223132-9936-4F40-A9FC-6DBD37B351A5}"/>
              </a:ext>
            </a:extLst>
          </p:cNvPr>
          <p:cNvSpPr>
            <a:spLocks noGrp="1"/>
          </p:cNvSpPr>
          <p:nvPr>
            <p:ph type="sldNum" sz="quarter" idx="12"/>
          </p:nvPr>
        </p:nvSpPr>
        <p:spPr/>
        <p:txBody>
          <a:bodyPr/>
          <a:lstStyle/>
          <a:p>
            <a:fld id="{2CCCBCE6-F95B-EE47-A646-438B070157D1}" type="slidenum">
              <a:rPr lang="en-US" smtClean="0"/>
              <a:t>36</a:t>
            </a:fld>
            <a:endParaRPr lang="en-US"/>
          </a:p>
        </p:txBody>
      </p:sp>
    </p:spTree>
    <p:extLst>
      <p:ext uri="{BB962C8B-B14F-4D97-AF65-F5344CB8AC3E}">
        <p14:creationId xmlns:p14="http://schemas.microsoft.com/office/powerpoint/2010/main" val="30916461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7493-749F-6F4E-B0E9-6F3789EA79DB}"/>
              </a:ext>
            </a:extLst>
          </p:cNvPr>
          <p:cNvSpPr>
            <a:spLocks noGrp="1"/>
          </p:cNvSpPr>
          <p:nvPr>
            <p:ph type="title"/>
          </p:nvPr>
        </p:nvSpPr>
        <p:spPr>
          <a:xfrm>
            <a:off x="0" y="119271"/>
            <a:ext cx="12019722" cy="702364"/>
          </a:xfrm>
        </p:spPr>
        <p:txBody>
          <a:bodyPr/>
          <a:lstStyle/>
          <a:p>
            <a:r>
              <a:rPr lang="en-US" dirty="0"/>
              <a:t>4 STAMP morphs in Chadic</a:t>
            </a:r>
          </a:p>
        </p:txBody>
      </p:sp>
      <p:sp>
        <p:nvSpPr>
          <p:cNvPr id="3" name="Content Placeholder 2">
            <a:extLst>
              <a:ext uri="{FF2B5EF4-FFF2-40B4-BE49-F238E27FC236}">
                <a16:creationId xmlns:a16="http://schemas.microsoft.com/office/drawing/2014/main" id="{AB04AADA-62F8-384D-B4F4-6D9D2A123212}"/>
              </a:ext>
            </a:extLst>
          </p:cNvPr>
          <p:cNvSpPr>
            <a:spLocks noGrp="1"/>
          </p:cNvSpPr>
          <p:nvPr>
            <p:ph idx="1"/>
          </p:nvPr>
        </p:nvSpPr>
        <p:spPr>
          <a:xfrm>
            <a:off x="0" y="821635"/>
            <a:ext cx="12192000" cy="5917094"/>
          </a:xfrm>
        </p:spPr>
        <p:txBody>
          <a:bodyPr/>
          <a:lstStyle/>
          <a:p>
            <a:r>
              <a:rPr lang="en-US" dirty="0"/>
              <a:t>The Ron Chadic language </a:t>
            </a:r>
            <a:r>
              <a:rPr lang="en-US" dirty="0" err="1"/>
              <a:t>Fyer</a:t>
            </a:r>
            <a:r>
              <a:rPr lang="en-US" dirty="0"/>
              <a:t> (West Chadic A.4) has seven semi-opaque STAMP morph series (plus one(s) transparently derivable from AVCs. The singular forms of the basic seven are as follows: </a:t>
            </a:r>
          </a:p>
          <a:p>
            <a:endParaRPr lang="en-US" dirty="0"/>
          </a:p>
          <a:p>
            <a:r>
              <a:rPr lang="en-US" dirty="0"/>
              <a:t>(44) </a:t>
            </a:r>
            <a:r>
              <a:rPr lang="en-US" u="sng" dirty="0" err="1"/>
              <a:t>Fyer</a:t>
            </a:r>
            <a:r>
              <a:rPr lang="en-US" u="sng" dirty="0"/>
              <a:t> </a:t>
            </a:r>
            <a:r>
              <a:rPr lang="en-US" dirty="0"/>
              <a:t>(</a:t>
            </a:r>
            <a:r>
              <a:rPr lang="en-US" dirty="0" err="1"/>
              <a:t>Jungraithmayr</a:t>
            </a:r>
            <a:r>
              <a:rPr lang="en-US" dirty="0"/>
              <a:t> 1970: 44) </a:t>
            </a:r>
          </a:p>
          <a:p>
            <a:r>
              <a:rPr lang="en-US" dirty="0"/>
              <a:t>			AOR 	SBJNCTV FUT 	PRF 	HAB 	PROG 	SUBORD </a:t>
            </a:r>
          </a:p>
          <a:p>
            <a:r>
              <a:rPr lang="en-US" dirty="0"/>
              <a:t>1 			</a:t>
            </a:r>
            <a:r>
              <a:rPr lang="en-US" i="1" dirty="0" err="1"/>
              <a:t>yí</a:t>
            </a:r>
            <a:r>
              <a:rPr lang="en-US" i="1" dirty="0"/>
              <a:t> 	</a:t>
            </a:r>
            <a:r>
              <a:rPr lang="en-US" i="1" dirty="0" err="1"/>
              <a:t>yì</a:t>
            </a:r>
            <a:r>
              <a:rPr lang="en-US" i="1" dirty="0"/>
              <a:t> 	        </a:t>
            </a:r>
            <a:r>
              <a:rPr lang="en-US" i="1" dirty="0" err="1"/>
              <a:t>yi</a:t>
            </a:r>
            <a:r>
              <a:rPr lang="en-US" i="1" dirty="0"/>
              <a:t> 	</a:t>
            </a:r>
            <a:r>
              <a:rPr lang="en-US" i="1" dirty="0" err="1"/>
              <a:t>yáà</a:t>
            </a:r>
            <a:r>
              <a:rPr lang="en-US" i="1" dirty="0"/>
              <a:t> 	</a:t>
            </a:r>
            <a:r>
              <a:rPr lang="en-US" i="1" dirty="0" err="1"/>
              <a:t>yaá</a:t>
            </a:r>
            <a:r>
              <a:rPr lang="en-US" i="1" dirty="0"/>
              <a:t> 	</a:t>
            </a:r>
            <a:r>
              <a:rPr lang="en-US" i="1" dirty="0" err="1"/>
              <a:t>yaâ</a:t>
            </a:r>
            <a:r>
              <a:rPr lang="en-US" i="1" dirty="0"/>
              <a:t> 	</a:t>
            </a:r>
            <a:r>
              <a:rPr lang="en-US" i="1" dirty="0" err="1"/>
              <a:t>yáa</a:t>
            </a:r>
            <a:r>
              <a:rPr lang="en-US" i="1" dirty="0"/>
              <a:t> </a:t>
            </a:r>
            <a:endParaRPr lang="en-US" dirty="0"/>
          </a:p>
          <a:p>
            <a:r>
              <a:rPr lang="en-US" dirty="0"/>
              <a:t>2M 			</a:t>
            </a:r>
            <a:r>
              <a:rPr lang="en-US" i="1" dirty="0" err="1"/>
              <a:t>há</a:t>
            </a:r>
            <a:r>
              <a:rPr lang="en-US" i="1" dirty="0"/>
              <a:t> 	</a:t>
            </a:r>
            <a:r>
              <a:rPr lang="en-US" i="1" dirty="0" err="1"/>
              <a:t>hà</a:t>
            </a:r>
            <a:r>
              <a:rPr lang="en-US" i="1" dirty="0"/>
              <a:t> 	        ha 	</a:t>
            </a:r>
            <a:r>
              <a:rPr lang="en-US" i="1" dirty="0" err="1"/>
              <a:t>háà</a:t>
            </a:r>
            <a:r>
              <a:rPr lang="en-US" i="1" dirty="0"/>
              <a:t> 	</a:t>
            </a:r>
            <a:r>
              <a:rPr lang="en-US" i="1" dirty="0" err="1"/>
              <a:t>haá</a:t>
            </a:r>
            <a:r>
              <a:rPr lang="en-US" i="1" dirty="0"/>
              <a:t> 	</a:t>
            </a:r>
            <a:r>
              <a:rPr lang="en-US" i="1" dirty="0" err="1"/>
              <a:t>haâ</a:t>
            </a:r>
            <a:r>
              <a:rPr lang="en-US" i="1" dirty="0"/>
              <a:t> 	</a:t>
            </a:r>
            <a:r>
              <a:rPr lang="en-US" i="1" dirty="0" err="1"/>
              <a:t>háa</a:t>
            </a:r>
            <a:r>
              <a:rPr lang="en-US" i="1" dirty="0"/>
              <a:t> </a:t>
            </a:r>
            <a:endParaRPr lang="en-US" dirty="0"/>
          </a:p>
          <a:p>
            <a:r>
              <a:rPr lang="en-US" dirty="0"/>
              <a:t>2F 			</a:t>
            </a:r>
            <a:r>
              <a:rPr lang="en-US" i="1" dirty="0" err="1"/>
              <a:t>shí</a:t>
            </a:r>
            <a:r>
              <a:rPr lang="en-US" i="1" dirty="0"/>
              <a:t> 	</a:t>
            </a:r>
            <a:r>
              <a:rPr lang="en-US" i="1" dirty="0" err="1"/>
              <a:t>shì</a:t>
            </a:r>
            <a:r>
              <a:rPr lang="en-US" i="1" dirty="0"/>
              <a:t> 	        </a:t>
            </a:r>
            <a:r>
              <a:rPr lang="en-US" i="1" dirty="0" err="1"/>
              <a:t>shi</a:t>
            </a:r>
            <a:r>
              <a:rPr lang="en-US" i="1" dirty="0"/>
              <a:t>	</a:t>
            </a:r>
            <a:r>
              <a:rPr lang="en-US" i="1" dirty="0" err="1"/>
              <a:t>sháà</a:t>
            </a:r>
            <a:r>
              <a:rPr lang="en-US" i="1" dirty="0"/>
              <a:t> 	</a:t>
            </a:r>
            <a:r>
              <a:rPr lang="en-US" i="1" dirty="0" err="1"/>
              <a:t>shaá</a:t>
            </a:r>
            <a:r>
              <a:rPr lang="en-US" i="1" dirty="0"/>
              <a:t> 	</a:t>
            </a:r>
            <a:r>
              <a:rPr lang="en-US" i="1" dirty="0" err="1"/>
              <a:t>shaâ</a:t>
            </a:r>
            <a:r>
              <a:rPr lang="en-US" i="1" dirty="0"/>
              <a:t> 	</a:t>
            </a:r>
            <a:r>
              <a:rPr lang="en-US" i="1" dirty="0" err="1"/>
              <a:t>sháa</a:t>
            </a:r>
            <a:r>
              <a:rPr lang="en-US" i="1" dirty="0"/>
              <a:t>	</a:t>
            </a:r>
            <a:endParaRPr lang="en-US" dirty="0"/>
          </a:p>
          <a:p>
            <a:r>
              <a:rPr lang="en-US" i="1" dirty="0"/>
              <a:t> </a:t>
            </a:r>
            <a:r>
              <a:rPr lang="en-US" dirty="0"/>
              <a:t>3M 			</a:t>
            </a:r>
            <a:r>
              <a:rPr lang="en-US" i="1" dirty="0" err="1"/>
              <a:t>mí</a:t>
            </a:r>
            <a:r>
              <a:rPr lang="en-US" i="1" dirty="0"/>
              <a:t>/</a:t>
            </a:r>
            <a:r>
              <a:rPr lang="en-US" i="1" dirty="0" err="1"/>
              <a:t>mú</a:t>
            </a:r>
            <a:r>
              <a:rPr lang="en-US" i="1" dirty="0"/>
              <a:t> </a:t>
            </a:r>
            <a:r>
              <a:rPr lang="en-US" i="1" dirty="0" err="1"/>
              <a:t>mì</a:t>
            </a:r>
            <a:r>
              <a:rPr lang="en-US" i="1" dirty="0"/>
              <a:t>/</a:t>
            </a:r>
            <a:r>
              <a:rPr lang="en-US" i="1" dirty="0" err="1"/>
              <a:t>mù</a:t>
            </a:r>
            <a:r>
              <a:rPr lang="en-US" i="1" dirty="0"/>
              <a:t>    m(</a:t>
            </a:r>
            <a:r>
              <a:rPr lang="en-US" i="1" dirty="0" err="1"/>
              <a:t>i</a:t>
            </a:r>
            <a:r>
              <a:rPr lang="en-US" i="1" dirty="0"/>
              <a:t>/u)/n </a:t>
            </a:r>
            <a:r>
              <a:rPr lang="en-US" i="1" dirty="0" err="1"/>
              <a:t>máà</a:t>
            </a:r>
            <a:r>
              <a:rPr lang="en-US" i="1" dirty="0"/>
              <a:t> 	</a:t>
            </a:r>
            <a:r>
              <a:rPr lang="en-US" i="1" dirty="0" err="1"/>
              <a:t>maá</a:t>
            </a:r>
            <a:r>
              <a:rPr lang="en-US" i="1" dirty="0"/>
              <a:t> 	</a:t>
            </a:r>
            <a:r>
              <a:rPr lang="en-US" i="1" dirty="0" err="1"/>
              <a:t>maâ</a:t>
            </a:r>
            <a:r>
              <a:rPr lang="en-US" i="1" dirty="0"/>
              <a:t> 	</a:t>
            </a:r>
            <a:r>
              <a:rPr lang="en-US" i="1" dirty="0" err="1"/>
              <a:t>máa</a:t>
            </a:r>
            <a:endParaRPr lang="en-US" dirty="0"/>
          </a:p>
          <a:p>
            <a:r>
              <a:rPr lang="en-US" i="1" dirty="0"/>
              <a:t> </a:t>
            </a:r>
            <a:r>
              <a:rPr lang="en-US" dirty="0"/>
              <a:t>3F 			</a:t>
            </a:r>
            <a:r>
              <a:rPr lang="en-US" i="1" dirty="0" err="1"/>
              <a:t>tí</a:t>
            </a:r>
            <a:r>
              <a:rPr lang="en-US" i="1" dirty="0"/>
              <a:t> 	</a:t>
            </a:r>
            <a:r>
              <a:rPr lang="en-US" i="1" dirty="0" err="1"/>
              <a:t>tì</a:t>
            </a:r>
            <a:r>
              <a:rPr lang="en-US" i="1" dirty="0"/>
              <a:t> 		</a:t>
            </a:r>
            <a:r>
              <a:rPr lang="en-US" i="1" dirty="0" err="1"/>
              <a:t>ti</a:t>
            </a:r>
            <a:r>
              <a:rPr lang="en-US" i="1" dirty="0"/>
              <a:t>         </a:t>
            </a:r>
            <a:r>
              <a:rPr lang="en-US" i="1" dirty="0" err="1"/>
              <a:t>táà</a:t>
            </a:r>
            <a:r>
              <a:rPr lang="en-US" i="1" dirty="0"/>
              <a:t> 	</a:t>
            </a:r>
            <a:r>
              <a:rPr lang="en-US" i="1" dirty="0" err="1"/>
              <a:t>taá</a:t>
            </a:r>
            <a:r>
              <a:rPr lang="en-US" i="1" dirty="0"/>
              <a:t>	 </a:t>
            </a:r>
            <a:r>
              <a:rPr lang="en-US" i="1" dirty="0" err="1"/>
              <a:t>taâ</a:t>
            </a:r>
            <a:r>
              <a:rPr lang="en-US" i="1" dirty="0"/>
              <a:t> 	</a:t>
            </a:r>
            <a:r>
              <a:rPr lang="en-US" i="1" dirty="0" err="1"/>
              <a:t>táa</a:t>
            </a:r>
            <a:r>
              <a:rPr lang="en-US" i="1" dirty="0"/>
              <a:t> </a:t>
            </a:r>
            <a:endParaRPr lang="en-US" dirty="0"/>
          </a:p>
          <a:p>
            <a:r>
              <a:rPr lang="en-US" dirty="0"/>
              <a:t>tone of </a:t>
            </a:r>
            <a:r>
              <a:rPr lang="en-US" dirty="0" err="1"/>
              <a:t>LexV</a:t>
            </a:r>
            <a:r>
              <a:rPr lang="en-US" dirty="0"/>
              <a:t>	L 	L 		L/H 	H 	H 	H 	H 	</a:t>
            </a:r>
          </a:p>
        </p:txBody>
      </p:sp>
      <p:sp>
        <p:nvSpPr>
          <p:cNvPr id="4" name="Footer Placeholder 3">
            <a:extLst>
              <a:ext uri="{FF2B5EF4-FFF2-40B4-BE49-F238E27FC236}">
                <a16:creationId xmlns:a16="http://schemas.microsoft.com/office/drawing/2014/main" id="{67153AE3-28EA-9C4C-91BA-993AA136DC77}"/>
              </a:ext>
            </a:extLst>
          </p:cNvPr>
          <p:cNvSpPr>
            <a:spLocks noGrp="1"/>
          </p:cNvSpPr>
          <p:nvPr>
            <p:ph type="ftr" sz="quarter" idx="11"/>
          </p:nvPr>
        </p:nvSpPr>
        <p:spPr>
          <a:xfrm>
            <a:off x="4038600" y="6675437"/>
            <a:ext cx="4114800" cy="365125"/>
          </a:xfrm>
        </p:spPr>
        <p:txBody>
          <a:bodyPr/>
          <a:lstStyle/>
          <a:p>
            <a:endParaRPr lang="en-US"/>
          </a:p>
        </p:txBody>
      </p:sp>
      <p:sp>
        <p:nvSpPr>
          <p:cNvPr id="5" name="Slide Number Placeholder 4">
            <a:extLst>
              <a:ext uri="{FF2B5EF4-FFF2-40B4-BE49-F238E27FC236}">
                <a16:creationId xmlns:a16="http://schemas.microsoft.com/office/drawing/2014/main" id="{FBD5D8D3-CA38-674C-90C5-A0DA2BB4720F}"/>
              </a:ext>
            </a:extLst>
          </p:cNvPr>
          <p:cNvSpPr>
            <a:spLocks noGrp="1"/>
          </p:cNvSpPr>
          <p:nvPr>
            <p:ph type="sldNum" sz="quarter" idx="12"/>
          </p:nvPr>
        </p:nvSpPr>
        <p:spPr/>
        <p:txBody>
          <a:bodyPr/>
          <a:lstStyle/>
          <a:p>
            <a:fld id="{2CCCBCE6-F95B-EE47-A646-438B070157D1}" type="slidenum">
              <a:rPr lang="en-US" smtClean="0"/>
              <a:t>37</a:t>
            </a:fld>
            <a:endParaRPr lang="en-US"/>
          </a:p>
        </p:txBody>
      </p:sp>
    </p:spTree>
    <p:extLst>
      <p:ext uri="{BB962C8B-B14F-4D97-AF65-F5344CB8AC3E}">
        <p14:creationId xmlns:p14="http://schemas.microsoft.com/office/powerpoint/2010/main" val="2327191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F5899-A7D6-7346-AC33-D5855BB032B8}"/>
              </a:ext>
            </a:extLst>
          </p:cNvPr>
          <p:cNvSpPr>
            <a:spLocks noGrp="1"/>
          </p:cNvSpPr>
          <p:nvPr>
            <p:ph type="title"/>
          </p:nvPr>
        </p:nvSpPr>
        <p:spPr>
          <a:xfrm>
            <a:off x="132522" y="132523"/>
            <a:ext cx="11221278" cy="980660"/>
          </a:xfrm>
        </p:spPr>
        <p:txBody>
          <a:bodyPr/>
          <a:lstStyle/>
          <a:p>
            <a:r>
              <a:rPr lang="en-US" dirty="0"/>
              <a:t>4 STAMP morphs in Chadic</a:t>
            </a:r>
          </a:p>
        </p:txBody>
      </p:sp>
      <p:sp>
        <p:nvSpPr>
          <p:cNvPr id="3" name="Content Placeholder 2">
            <a:extLst>
              <a:ext uri="{FF2B5EF4-FFF2-40B4-BE49-F238E27FC236}">
                <a16:creationId xmlns:a16="http://schemas.microsoft.com/office/drawing/2014/main" id="{2AB2CB96-FA4F-974E-9E6B-EB03DC216091}"/>
              </a:ext>
            </a:extLst>
          </p:cNvPr>
          <p:cNvSpPr>
            <a:spLocks noGrp="1"/>
          </p:cNvSpPr>
          <p:nvPr>
            <p:ph idx="1"/>
          </p:nvPr>
        </p:nvSpPr>
        <p:spPr>
          <a:xfrm>
            <a:off x="132522" y="1113183"/>
            <a:ext cx="11926956" cy="5612294"/>
          </a:xfrm>
        </p:spPr>
        <p:txBody>
          <a:bodyPr/>
          <a:lstStyle/>
          <a:p>
            <a:r>
              <a:rPr lang="en-US" dirty="0"/>
              <a:t>(45) </a:t>
            </a:r>
            <a:r>
              <a:rPr lang="en-US" u="sng" dirty="0" err="1"/>
              <a:t>Fyer</a:t>
            </a:r>
            <a:r>
              <a:rPr lang="en-US" u="sng" dirty="0"/>
              <a:t> </a:t>
            </a:r>
            <a:r>
              <a:rPr lang="en-US" dirty="0"/>
              <a:t>(</a:t>
            </a:r>
            <a:r>
              <a:rPr lang="en-US" dirty="0" err="1"/>
              <a:t>Jungraithmayr</a:t>
            </a:r>
            <a:r>
              <a:rPr lang="en-US" dirty="0"/>
              <a:t> 1970: 45) </a:t>
            </a:r>
          </a:p>
          <a:p>
            <a:r>
              <a:rPr lang="en-US" i="1" dirty="0" err="1"/>
              <a:t>yí</a:t>
            </a:r>
            <a:r>
              <a:rPr lang="en-US" i="1" dirty="0"/>
              <a:t> 		</a:t>
            </a:r>
            <a:r>
              <a:rPr lang="en-US" i="1" dirty="0" err="1"/>
              <a:t>nyì</a:t>
            </a:r>
            <a:r>
              <a:rPr lang="en-US" i="1" dirty="0"/>
              <a:t> 		</a:t>
            </a:r>
            <a:r>
              <a:rPr lang="en-US" i="1" dirty="0" err="1"/>
              <a:t>yì</a:t>
            </a:r>
            <a:r>
              <a:rPr lang="en-US" i="1" dirty="0"/>
              <a:t> 		</a:t>
            </a:r>
            <a:r>
              <a:rPr lang="en-US" i="1" dirty="0" err="1"/>
              <a:t>nyì</a:t>
            </a:r>
            <a:r>
              <a:rPr lang="en-US" i="1" dirty="0"/>
              <a:t> 		</a:t>
            </a:r>
            <a:r>
              <a:rPr lang="en-US" i="1" dirty="0" err="1"/>
              <a:t>yi</a:t>
            </a:r>
            <a:r>
              <a:rPr lang="en-US" i="1" dirty="0"/>
              <a:t> 	</a:t>
            </a:r>
            <a:r>
              <a:rPr lang="en-US" i="1" dirty="0" err="1"/>
              <a:t>nyí</a:t>
            </a:r>
            <a:endParaRPr lang="en-US" i="1" dirty="0"/>
          </a:p>
          <a:p>
            <a:r>
              <a:rPr lang="en-US" dirty="0"/>
              <a:t>1.AOR 	do 		1.SBJNCTV 	do 		1.FUT do </a:t>
            </a:r>
          </a:p>
          <a:p>
            <a:r>
              <a:rPr lang="en-US" dirty="0"/>
              <a:t>‘I do/did’ 			‘I may do’ 			‘I will do’</a:t>
            </a:r>
          </a:p>
          <a:p>
            <a:endParaRPr lang="en-US" dirty="0"/>
          </a:p>
          <a:p>
            <a:r>
              <a:rPr lang="en-US" i="1" dirty="0" err="1"/>
              <a:t>yáà</a:t>
            </a:r>
            <a:r>
              <a:rPr lang="en-US" i="1" dirty="0"/>
              <a:t> 	    </a:t>
            </a:r>
            <a:r>
              <a:rPr lang="en-US" i="1" dirty="0" err="1"/>
              <a:t>gán</a:t>
            </a:r>
            <a:r>
              <a:rPr lang="en-US" i="1" dirty="0"/>
              <a:t> 	</a:t>
            </a:r>
            <a:r>
              <a:rPr lang="en-US" i="1" dirty="0" err="1"/>
              <a:t>yaá</a:t>
            </a:r>
            <a:r>
              <a:rPr lang="en-US" i="1" dirty="0"/>
              <a:t>       </a:t>
            </a:r>
            <a:r>
              <a:rPr lang="en-US" i="1" dirty="0" err="1"/>
              <a:t>gán</a:t>
            </a:r>
            <a:r>
              <a:rPr lang="en-US" i="1" dirty="0"/>
              <a:t> 		</a:t>
            </a:r>
            <a:r>
              <a:rPr lang="en-US" i="1" dirty="0" err="1"/>
              <a:t>yaâ</a:t>
            </a:r>
            <a:r>
              <a:rPr lang="en-US" i="1" dirty="0"/>
              <a:t>         </a:t>
            </a:r>
            <a:r>
              <a:rPr lang="en-US" i="1" dirty="0" err="1"/>
              <a:t>gán</a:t>
            </a:r>
            <a:r>
              <a:rPr lang="en-US" i="1" dirty="0"/>
              <a:t> 	</a:t>
            </a:r>
            <a:r>
              <a:rPr lang="en-US" i="1" dirty="0" err="1"/>
              <a:t>yáa</a:t>
            </a:r>
            <a:r>
              <a:rPr lang="en-US" i="1" dirty="0"/>
              <a:t>        </a:t>
            </a:r>
            <a:r>
              <a:rPr lang="en-US" i="1" dirty="0" err="1"/>
              <a:t>gán</a:t>
            </a:r>
            <a:endParaRPr lang="en-US" dirty="0"/>
          </a:p>
          <a:p>
            <a:r>
              <a:rPr lang="en-US" dirty="0"/>
              <a:t>1.PRF  go 		1.HAB   go 		1.PROG  go 		1.TEMP go </a:t>
            </a:r>
          </a:p>
          <a:p>
            <a:r>
              <a:rPr lang="en-US" dirty="0"/>
              <a:t>‘I have gone’ 	‘I used to go’ 	‘I am going’ 		‘when I went’ </a:t>
            </a:r>
          </a:p>
          <a:p>
            <a:endParaRPr lang="en-US" dirty="0"/>
          </a:p>
        </p:txBody>
      </p:sp>
      <p:sp>
        <p:nvSpPr>
          <p:cNvPr id="4" name="Footer Placeholder 3">
            <a:extLst>
              <a:ext uri="{FF2B5EF4-FFF2-40B4-BE49-F238E27FC236}">
                <a16:creationId xmlns:a16="http://schemas.microsoft.com/office/drawing/2014/main" id="{F8866DCA-B2CF-B343-BE78-61961D5B17F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39880A-97CE-3E49-B7CA-29AC74A0C9F1}"/>
              </a:ext>
            </a:extLst>
          </p:cNvPr>
          <p:cNvSpPr>
            <a:spLocks noGrp="1"/>
          </p:cNvSpPr>
          <p:nvPr>
            <p:ph type="sldNum" sz="quarter" idx="12"/>
          </p:nvPr>
        </p:nvSpPr>
        <p:spPr/>
        <p:txBody>
          <a:bodyPr/>
          <a:lstStyle/>
          <a:p>
            <a:fld id="{2CCCBCE6-F95B-EE47-A646-438B070157D1}" type="slidenum">
              <a:rPr lang="en-US" smtClean="0"/>
              <a:t>38</a:t>
            </a:fld>
            <a:endParaRPr lang="en-US"/>
          </a:p>
        </p:txBody>
      </p:sp>
    </p:spTree>
    <p:extLst>
      <p:ext uri="{BB962C8B-B14F-4D97-AF65-F5344CB8AC3E}">
        <p14:creationId xmlns:p14="http://schemas.microsoft.com/office/powerpoint/2010/main" val="3929332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7C5E1-1592-6049-8913-E53C8554F311}"/>
              </a:ext>
            </a:extLst>
          </p:cNvPr>
          <p:cNvSpPr>
            <a:spLocks noGrp="1"/>
          </p:cNvSpPr>
          <p:nvPr>
            <p:ph type="title"/>
          </p:nvPr>
        </p:nvSpPr>
        <p:spPr>
          <a:xfrm>
            <a:off x="0" y="145775"/>
            <a:ext cx="12192000" cy="781877"/>
          </a:xfrm>
        </p:spPr>
        <p:txBody>
          <a:bodyPr/>
          <a:lstStyle/>
          <a:p>
            <a:r>
              <a:rPr lang="en-US" dirty="0"/>
              <a:t>4 STAMP morphs in Chadic</a:t>
            </a:r>
          </a:p>
        </p:txBody>
      </p:sp>
      <p:sp>
        <p:nvSpPr>
          <p:cNvPr id="3" name="Content Placeholder 2">
            <a:extLst>
              <a:ext uri="{FF2B5EF4-FFF2-40B4-BE49-F238E27FC236}">
                <a16:creationId xmlns:a16="http://schemas.microsoft.com/office/drawing/2014/main" id="{0BDBD6DC-6F34-C64A-A6BB-BD2C1D51A2BC}"/>
              </a:ext>
            </a:extLst>
          </p:cNvPr>
          <p:cNvSpPr>
            <a:spLocks noGrp="1"/>
          </p:cNvSpPr>
          <p:nvPr>
            <p:ph idx="1"/>
          </p:nvPr>
        </p:nvSpPr>
        <p:spPr>
          <a:xfrm>
            <a:off x="-1" y="1073426"/>
            <a:ext cx="12191999" cy="5784574"/>
          </a:xfrm>
        </p:spPr>
        <p:txBody>
          <a:bodyPr/>
          <a:lstStyle/>
          <a:p>
            <a:r>
              <a:rPr lang="en-US" dirty="0"/>
              <a:t>Individual Chadic languages may show different patterns involving different STAMP morph constructions.  Thus, </a:t>
            </a:r>
            <a:r>
              <a:rPr lang="en-US" dirty="0" err="1"/>
              <a:t>Pa’a</a:t>
            </a:r>
            <a:r>
              <a:rPr lang="en-US" dirty="0"/>
              <a:t> [West Chadic B.2] has unmarked verb stems with the STAMP morph in the perfect  series (marked by H tone in STAMP morph) </a:t>
            </a:r>
          </a:p>
          <a:p>
            <a:endParaRPr lang="en-US" dirty="0"/>
          </a:p>
          <a:p>
            <a:r>
              <a:rPr lang="en-US" dirty="0"/>
              <a:t>(46) </a:t>
            </a:r>
            <a:r>
              <a:rPr lang="en-US" u="sng" dirty="0" err="1"/>
              <a:t>Pa’a</a:t>
            </a:r>
            <a:r>
              <a:rPr lang="en-US" u="sng" dirty="0"/>
              <a:t> </a:t>
            </a:r>
            <a:r>
              <a:rPr lang="en-US" dirty="0"/>
              <a:t>(</a:t>
            </a:r>
            <a:r>
              <a:rPr lang="en-US" dirty="0" err="1"/>
              <a:t>Jungraithmayr</a:t>
            </a:r>
            <a:r>
              <a:rPr lang="en-US" dirty="0"/>
              <a:t> 1966/67: 198) </a:t>
            </a:r>
          </a:p>
          <a:p>
            <a:r>
              <a:rPr lang="en-US" i="1" dirty="0" err="1"/>
              <a:t>ná</a:t>
            </a:r>
            <a:r>
              <a:rPr lang="en-US" i="1" dirty="0"/>
              <a:t> 		</a:t>
            </a:r>
            <a:r>
              <a:rPr lang="en-US" i="1" dirty="0" err="1"/>
              <a:t>mìyà</a:t>
            </a:r>
            <a:r>
              <a:rPr lang="en-US" i="1" dirty="0"/>
              <a:t> 		</a:t>
            </a:r>
            <a:r>
              <a:rPr lang="en-US" i="1" dirty="0" err="1"/>
              <a:t>má</a:t>
            </a:r>
            <a:r>
              <a:rPr lang="en-US" i="1" dirty="0"/>
              <a:t> 	</a:t>
            </a:r>
            <a:r>
              <a:rPr lang="en-US" i="1" dirty="0" err="1"/>
              <a:t>sà</a:t>
            </a:r>
            <a:r>
              <a:rPr lang="en-US" i="1" dirty="0"/>
              <a:t> 		’</a:t>
            </a:r>
            <a:r>
              <a:rPr lang="en-US" i="1" dirty="0" err="1"/>
              <a:t>ú</a:t>
            </a:r>
            <a:r>
              <a:rPr lang="en-US" i="1" dirty="0"/>
              <a:t> 	</a:t>
            </a:r>
            <a:r>
              <a:rPr lang="en-US" i="1" dirty="0" err="1"/>
              <a:t>sà</a:t>
            </a:r>
            <a:r>
              <a:rPr lang="en-US" i="1" dirty="0"/>
              <a:t> </a:t>
            </a:r>
            <a:endParaRPr lang="en-US" dirty="0"/>
          </a:p>
          <a:p>
            <a:r>
              <a:rPr lang="en-US" dirty="0"/>
              <a:t>3M.PRF 	die 		1.PRF	drink 		2.PRF	drink </a:t>
            </a:r>
          </a:p>
          <a:p>
            <a:r>
              <a:rPr lang="en-US" dirty="0"/>
              <a:t>‘he has died’ 		‘I have drunk’ 	‘you have drunk’ </a:t>
            </a:r>
          </a:p>
          <a:p>
            <a:endParaRPr lang="en-US" dirty="0"/>
          </a:p>
        </p:txBody>
      </p:sp>
      <p:sp>
        <p:nvSpPr>
          <p:cNvPr id="4" name="Footer Placeholder 3">
            <a:extLst>
              <a:ext uri="{FF2B5EF4-FFF2-40B4-BE49-F238E27FC236}">
                <a16:creationId xmlns:a16="http://schemas.microsoft.com/office/drawing/2014/main" id="{8339A1E2-672E-5547-A7BF-A629386BBD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1503E5-A490-F54B-A901-1A648AD00B2F}"/>
              </a:ext>
            </a:extLst>
          </p:cNvPr>
          <p:cNvSpPr>
            <a:spLocks noGrp="1"/>
          </p:cNvSpPr>
          <p:nvPr>
            <p:ph type="sldNum" sz="quarter" idx="12"/>
          </p:nvPr>
        </p:nvSpPr>
        <p:spPr/>
        <p:txBody>
          <a:bodyPr/>
          <a:lstStyle/>
          <a:p>
            <a:fld id="{2CCCBCE6-F95B-EE47-A646-438B070157D1}" type="slidenum">
              <a:rPr lang="en-US" smtClean="0"/>
              <a:t>39</a:t>
            </a:fld>
            <a:endParaRPr lang="en-US"/>
          </a:p>
        </p:txBody>
      </p:sp>
    </p:spTree>
    <p:extLst>
      <p:ext uri="{BB962C8B-B14F-4D97-AF65-F5344CB8AC3E}">
        <p14:creationId xmlns:p14="http://schemas.microsoft.com/office/powerpoint/2010/main" val="840379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70A87B-477C-C44A-BAC4-74FAEBB36DA0}"/>
              </a:ext>
            </a:extLst>
          </p:cNvPr>
          <p:cNvSpPr>
            <a:spLocks noGrp="1"/>
          </p:cNvSpPr>
          <p:nvPr>
            <p:ph type="title"/>
          </p:nvPr>
        </p:nvSpPr>
        <p:spPr>
          <a:xfrm>
            <a:off x="686834" y="1153572"/>
            <a:ext cx="3200400" cy="4461163"/>
          </a:xfrm>
        </p:spPr>
        <p:txBody>
          <a:bodyPr>
            <a:normAutofit/>
          </a:bodyPr>
          <a:lstStyle/>
          <a:p>
            <a:r>
              <a:rPr lang="en-US">
                <a:solidFill>
                  <a:srgbClr val="FFFFFF"/>
                </a:solidFill>
              </a:rPr>
              <a:t>1 Chadic Languages</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F98BF47-F499-974D-9982-A7472AD2022D}"/>
              </a:ext>
            </a:extLst>
          </p:cNvPr>
          <p:cNvSpPr>
            <a:spLocks noGrp="1"/>
          </p:cNvSpPr>
          <p:nvPr>
            <p:ph idx="1"/>
          </p:nvPr>
        </p:nvSpPr>
        <p:spPr>
          <a:xfrm>
            <a:off x="4447308" y="591344"/>
            <a:ext cx="6906491" cy="5585619"/>
          </a:xfrm>
        </p:spPr>
        <p:txBody>
          <a:bodyPr anchor="ctr">
            <a:normAutofit/>
          </a:bodyPr>
          <a:lstStyle/>
          <a:p>
            <a:r>
              <a:rPr lang="en-US" sz="2000"/>
              <a:t>Chadic is a recognized branch of Afroasiatic (</a:t>
            </a:r>
            <a:r>
              <a:rPr lang="en-US" sz="2000" err="1"/>
              <a:t>Güldemann</a:t>
            </a:r>
            <a:r>
              <a:rPr lang="en-US" sz="2000"/>
              <a:t> 2018 [U48]; </a:t>
            </a:r>
            <a:r>
              <a:rPr lang="en-US" sz="2000" err="1"/>
              <a:t>Frajzyngier</a:t>
            </a:r>
            <a:r>
              <a:rPr lang="en-US" sz="2000"/>
              <a:t> &amp; Shay 2012). It is arguably the most internally diversified branch of Afroasiatic proper, estimates on the number of languages range from 150-200+, about ½ or more of all Afroasiatic languages attested</a:t>
            </a:r>
          </a:p>
          <a:p>
            <a:r>
              <a:rPr lang="en-US" sz="2000"/>
              <a:t>3-4 subgroups are recognized, West Chadic and East Chadic are universally agreed upon, each with significant internal structure; there is also a Central or </a:t>
            </a:r>
            <a:r>
              <a:rPr lang="en-US" sz="2000" err="1"/>
              <a:t>Biu-Mandara</a:t>
            </a:r>
            <a:r>
              <a:rPr lang="en-US" sz="2000"/>
              <a:t> branch, some scholars consider the Masa group to be a 4</a:t>
            </a:r>
            <a:r>
              <a:rPr lang="en-US" sz="2000" baseline="30000"/>
              <a:t>th</a:t>
            </a:r>
            <a:r>
              <a:rPr lang="en-US" sz="2000"/>
              <a:t> branch (Shryock 1997) , others a subgroup of Central/</a:t>
            </a:r>
            <a:r>
              <a:rPr lang="en-US" sz="2000" err="1"/>
              <a:t>Biu-Mandara</a:t>
            </a:r>
            <a:endParaRPr lang="en-US" sz="2000"/>
          </a:p>
          <a:p>
            <a:r>
              <a:rPr lang="en-US" sz="2000"/>
              <a:t>Language contact likely has played a major role in the development of modern Chadic language typology. Most features of Chadic verbal morphology have been shown to be secondary (internally (and externally) triggered) developments rather than inheritances of Afroasiatic features </a:t>
            </a:r>
            <a:r>
              <a:rPr lang="en-US" sz="2000" i="1"/>
              <a:t>per se</a:t>
            </a:r>
            <a:r>
              <a:rPr lang="en-US" sz="2000"/>
              <a:t> including means of encoding TAM and verbal arguments. </a:t>
            </a:r>
          </a:p>
          <a:p>
            <a:pPr marL="0" indent="0">
              <a:buNone/>
            </a:pPr>
            <a:endParaRPr lang="en-US" sz="2000"/>
          </a:p>
        </p:txBody>
      </p:sp>
      <p:sp>
        <p:nvSpPr>
          <p:cNvPr id="4" name="Footer Placeholder 3">
            <a:extLst>
              <a:ext uri="{FF2B5EF4-FFF2-40B4-BE49-F238E27FC236}">
                <a16:creationId xmlns:a16="http://schemas.microsoft.com/office/drawing/2014/main" id="{E9A602B1-B256-1643-AE50-4FCA71F619C7}"/>
              </a:ext>
            </a:extLst>
          </p:cNvPr>
          <p:cNvSpPr>
            <a:spLocks noGrp="1"/>
          </p:cNvSpPr>
          <p:nvPr>
            <p:ph type="ftr" sz="quarter" idx="11"/>
          </p:nvPr>
        </p:nvSpPr>
        <p:spPr>
          <a:xfrm>
            <a:off x="4038600" y="6356350"/>
            <a:ext cx="5251174" cy="365125"/>
          </a:xfrm>
        </p:spPr>
        <p:txBody>
          <a:bodyPr>
            <a:normAutofit/>
          </a:bodyPr>
          <a:lstStyle/>
          <a:p>
            <a:endParaRPr lang="en-US"/>
          </a:p>
        </p:txBody>
      </p:sp>
      <p:sp>
        <p:nvSpPr>
          <p:cNvPr id="5" name="Slide Number Placeholder 4">
            <a:extLst>
              <a:ext uri="{FF2B5EF4-FFF2-40B4-BE49-F238E27FC236}">
                <a16:creationId xmlns:a16="http://schemas.microsoft.com/office/drawing/2014/main" id="{EF649199-AA5A-0347-B1EF-1DE4DF2B97AF}"/>
              </a:ext>
            </a:extLst>
          </p:cNvPr>
          <p:cNvSpPr>
            <a:spLocks noGrp="1"/>
          </p:cNvSpPr>
          <p:nvPr>
            <p:ph type="sldNum" sz="quarter" idx="12"/>
          </p:nvPr>
        </p:nvSpPr>
        <p:spPr>
          <a:xfrm>
            <a:off x="9541564" y="6356350"/>
            <a:ext cx="1812235" cy="365125"/>
          </a:xfrm>
        </p:spPr>
        <p:txBody>
          <a:bodyPr>
            <a:normAutofit/>
          </a:bodyPr>
          <a:lstStyle/>
          <a:p>
            <a:pPr>
              <a:spcAft>
                <a:spcPts val="600"/>
              </a:spcAft>
            </a:pPr>
            <a:fld id="{2CCCBCE6-F95B-EE47-A646-438B070157D1}" type="slidenum">
              <a:rPr lang="en-US" smtClean="0"/>
              <a:pPr>
                <a:spcAft>
                  <a:spcPts val="600"/>
                </a:spcAft>
              </a:pPr>
              <a:t>4</a:t>
            </a:fld>
            <a:endParaRPr lang="en-US"/>
          </a:p>
        </p:txBody>
      </p:sp>
    </p:spTree>
    <p:extLst>
      <p:ext uri="{BB962C8B-B14F-4D97-AF65-F5344CB8AC3E}">
        <p14:creationId xmlns:p14="http://schemas.microsoft.com/office/powerpoint/2010/main" val="4066623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6B6C9-16F6-9D47-A176-435BFD623631}"/>
              </a:ext>
            </a:extLst>
          </p:cNvPr>
          <p:cNvSpPr>
            <a:spLocks noGrp="1"/>
          </p:cNvSpPr>
          <p:nvPr>
            <p:ph type="title"/>
          </p:nvPr>
        </p:nvSpPr>
        <p:spPr>
          <a:xfrm>
            <a:off x="92765" y="13252"/>
            <a:ext cx="11913705" cy="503582"/>
          </a:xfrm>
        </p:spPr>
        <p:txBody>
          <a:bodyPr>
            <a:normAutofit fontScale="90000"/>
          </a:bodyPr>
          <a:lstStyle/>
          <a:p>
            <a:r>
              <a:rPr lang="en-US" dirty="0"/>
              <a:t>4 STAMP morphs in Chadic</a:t>
            </a:r>
          </a:p>
        </p:txBody>
      </p:sp>
      <p:sp>
        <p:nvSpPr>
          <p:cNvPr id="3" name="Content Placeholder 2">
            <a:extLst>
              <a:ext uri="{FF2B5EF4-FFF2-40B4-BE49-F238E27FC236}">
                <a16:creationId xmlns:a16="http://schemas.microsoft.com/office/drawing/2014/main" id="{FC30F501-BAA6-644E-9E07-AB904C50A014}"/>
              </a:ext>
            </a:extLst>
          </p:cNvPr>
          <p:cNvSpPr>
            <a:spLocks noGrp="1"/>
          </p:cNvSpPr>
          <p:nvPr>
            <p:ph idx="1"/>
          </p:nvPr>
        </p:nvSpPr>
        <p:spPr>
          <a:xfrm>
            <a:off x="0" y="516834"/>
            <a:ext cx="12191999" cy="6341166"/>
          </a:xfrm>
        </p:spPr>
        <p:txBody>
          <a:bodyPr>
            <a:normAutofit fontScale="92500" lnSpcReduction="20000"/>
          </a:bodyPr>
          <a:lstStyle/>
          <a:p>
            <a:r>
              <a:rPr lang="en-US" dirty="0"/>
              <a:t>The future form in </a:t>
            </a:r>
            <a:r>
              <a:rPr lang="en-US" dirty="0" err="1"/>
              <a:t>Pa’a</a:t>
            </a:r>
            <a:r>
              <a:rPr lang="en-US" dirty="0"/>
              <a:t> is marked by an L tone STAMP morph construction followed by an auxiliary &lt; ‘go’ with subject encoded by suffixes (&lt; ICP), followed by a dependent lexical verb form</a:t>
            </a:r>
          </a:p>
          <a:p>
            <a:endParaRPr lang="en-US" dirty="0"/>
          </a:p>
          <a:p>
            <a:r>
              <a:rPr lang="en-US" dirty="0"/>
              <a:t>(47) </a:t>
            </a:r>
            <a:r>
              <a:rPr lang="en-US" u="sng" dirty="0" err="1"/>
              <a:t>Pa’a</a:t>
            </a:r>
            <a:r>
              <a:rPr lang="en-US" u="sng" dirty="0"/>
              <a:t> </a:t>
            </a:r>
            <a:r>
              <a:rPr lang="en-US" dirty="0"/>
              <a:t>(</a:t>
            </a:r>
            <a:r>
              <a:rPr lang="en-US" dirty="0" err="1"/>
              <a:t>Jungraithmayr</a:t>
            </a:r>
            <a:r>
              <a:rPr lang="en-US" dirty="0"/>
              <a:t> 1966/67: 198) </a:t>
            </a:r>
          </a:p>
          <a:p>
            <a:r>
              <a:rPr lang="en-US" i="1" dirty="0" err="1"/>
              <a:t>nà</a:t>
            </a:r>
            <a:r>
              <a:rPr lang="en-US" i="1" dirty="0"/>
              <a:t> 	       t-</a:t>
            </a:r>
            <a:r>
              <a:rPr lang="en-US" i="1" dirty="0" err="1"/>
              <a:t>á</a:t>
            </a:r>
            <a:r>
              <a:rPr lang="en-US" i="1" dirty="0"/>
              <a:t>         </a:t>
            </a:r>
            <a:r>
              <a:rPr lang="en-US" i="1" dirty="0" err="1"/>
              <a:t>mìyà</a:t>
            </a:r>
            <a:r>
              <a:rPr lang="en-US" i="1" dirty="0"/>
              <a:t>-w 		</a:t>
            </a:r>
            <a:r>
              <a:rPr lang="en-US" i="1" dirty="0" err="1"/>
              <a:t>mà</a:t>
            </a:r>
            <a:r>
              <a:rPr lang="en-US" i="1" dirty="0"/>
              <a:t>      </a:t>
            </a:r>
            <a:r>
              <a:rPr lang="en-US" i="1" dirty="0" err="1"/>
              <a:t>t-ə́n</a:t>
            </a:r>
            <a:r>
              <a:rPr lang="en-US" i="1" dirty="0"/>
              <a:t>    </a:t>
            </a:r>
            <a:r>
              <a:rPr lang="en-US" i="1" dirty="0" err="1"/>
              <a:t>mìyà</a:t>
            </a:r>
            <a:r>
              <a:rPr lang="en-US" i="1" dirty="0"/>
              <a:t>-w 	</a:t>
            </a:r>
            <a:r>
              <a:rPr lang="en-US" i="1" dirty="0" err="1"/>
              <a:t>wù</a:t>
            </a:r>
            <a:r>
              <a:rPr lang="en-US" i="1" dirty="0"/>
              <a:t>     t-</a:t>
            </a:r>
            <a:r>
              <a:rPr lang="en-US" i="1" dirty="0" err="1"/>
              <a:t>ú</a:t>
            </a:r>
            <a:r>
              <a:rPr lang="en-US" i="1" dirty="0"/>
              <a:t> 	</a:t>
            </a:r>
            <a:r>
              <a:rPr lang="en-US" i="1" dirty="0" err="1"/>
              <a:t>mìyà</a:t>
            </a:r>
            <a:r>
              <a:rPr lang="en-US" i="1" dirty="0"/>
              <a:t>-w </a:t>
            </a:r>
            <a:endParaRPr lang="en-US" dirty="0"/>
          </a:p>
          <a:p>
            <a:r>
              <a:rPr lang="en-US" dirty="0"/>
              <a:t>3M.FUT AUX-3M die-VN 		1.FUT AUX-1 die-VN 		2.FUT AUX-2  die-VN </a:t>
            </a:r>
          </a:p>
          <a:p>
            <a:r>
              <a:rPr lang="en-US" dirty="0"/>
              <a:t>‘he shall die’ 			‘I shall die’ 			‘you shall die’ </a:t>
            </a:r>
          </a:p>
          <a:p>
            <a:endParaRPr lang="en-US" dirty="0"/>
          </a:p>
          <a:p>
            <a:r>
              <a:rPr lang="en-US" dirty="0"/>
              <a:t>With objects in future transitive verbs in </a:t>
            </a:r>
            <a:r>
              <a:rPr lang="en-US" dirty="0" err="1"/>
              <a:t>Pa’a</a:t>
            </a:r>
            <a:r>
              <a:rPr lang="en-US" dirty="0"/>
              <a:t>, there is a split pattern with the object  encoded on the dependent/nominalized verb that subcategorizes for it. </a:t>
            </a:r>
          </a:p>
          <a:p>
            <a:endParaRPr lang="en-US" dirty="0"/>
          </a:p>
          <a:p>
            <a:r>
              <a:rPr lang="en-US" dirty="0"/>
              <a:t>(48) </a:t>
            </a:r>
            <a:r>
              <a:rPr lang="en-US" u="sng" dirty="0" err="1"/>
              <a:t>Pa’a</a:t>
            </a:r>
            <a:r>
              <a:rPr lang="en-US" u="sng" dirty="0"/>
              <a:t> </a:t>
            </a:r>
            <a:r>
              <a:rPr lang="en-US" dirty="0"/>
              <a:t>(</a:t>
            </a:r>
            <a:r>
              <a:rPr lang="en-US" dirty="0" err="1"/>
              <a:t>Jungraithmayr</a:t>
            </a:r>
            <a:r>
              <a:rPr lang="en-US" dirty="0"/>
              <a:t> 1966/67: 198) </a:t>
            </a:r>
          </a:p>
          <a:p>
            <a:r>
              <a:rPr lang="en-US" i="1" dirty="0" err="1"/>
              <a:t>mà</a:t>
            </a:r>
            <a:r>
              <a:rPr lang="en-US" i="1" dirty="0"/>
              <a:t> 		</a:t>
            </a:r>
            <a:r>
              <a:rPr lang="en-US" i="1" dirty="0" err="1"/>
              <a:t>t-ə́n</a:t>
            </a:r>
            <a:r>
              <a:rPr lang="en-US" i="1" dirty="0"/>
              <a:t> 	</a:t>
            </a:r>
            <a:r>
              <a:rPr lang="en-US" i="1" dirty="0" err="1"/>
              <a:t>góó-sù</a:t>
            </a:r>
            <a:r>
              <a:rPr lang="en-US" i="1" dirty="0"/>
              <a:t> 	</a:t>
            </a:r>
            <a:r>
              <a:rPr lang="en-US" i="1" dirty="0" err="1"/>
              <a:t>mà</a:t>
            </a:r>
            <a:r>
              <a:rPr lang="en-US" i="1" dirty="0"/>
              <a:t> 	</a:t>
            </a:r>
            <a:r>
              <a:rPr lang="en-US" i="1" dirty="0" err="1"/>
              <a:t>t-ə́n</a:t>
            </a:r>
            <a:r>
              <a:rPr lang="en-US" i="1" dirty="0"/>
              <a:t>	 </a:t>
            </a:r>
            <a:r>
              <a:rPr lang="en-US" i="1" dirty="0" err="1"/>
              <a:t>góó-sə</a:t>
            </a:r>
            <a:r>
              <a:rPr lang="en-US" i="1" dirty="0"/>
              <a:t>́ˆ</a:t>
            </a:r>
            <a:r>
              <a:rPr lang="en-US" i="1" dirty="0" err="1"/>
              <a:t>ŋ</a:t>
            </a:r>
            <a:r>
              <a:rPr lang="en-US" i="1" dirty="0"/>
              <a:t> </a:t>
            </a:r>
            <a:endParaRPr lang="en-US" dirty="0"/>
          </a:p>
          <a:p>
            <a:r>
              <a:rPr lang="en-US" dirty="0"/>
              <a:t>1.FUT 	AUX-1 	give-3.OBJ 	1.FUT AUX-1 	give-3PL.OBJ </a:t>
            </a:r>
          </a:p>
          <a:p>
            <a:r>
              <a:rPr lang="en-US" dirty="0"/>
              <a:t>‘I shall give him/her’ 		‘I shall give them’ </a:t>
            </a:r>
          </a:p>
          <a:p>
            <a:endParaRPr lang="en-US" dirty="0"/>
          </a:p>
        </p:txBody>
      </p:sp>
      <p:sp>
        <p:nvSpPr>
          <p:cNvPr id="4" name="Footer Placeholder 3">
            <a:extLst>
              <a:ext uri="{FF2B5EF4-FFF2-40B4-BE49-F238E27FC236}">
                <a16:creationId xmlns:a16="http://schemas.microsoft.com/office/drawing/2014/main" id="{AAD963E0-4DA9-8842-AC28-0637CF39B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212D6D-22EE-E645-83CA-926744DA00B8}"/>
              </a:ext>
            </a:extLst>
          </p:cNvPr>
          <p:cNvSpPr>
            <a:spLocks noGrp="1"/>
          </p:cNvSpPr>
          <p:nvPr>
            <p:ph type="sldNum" sz="quarter" idx="12"/>
          </p:nvPr>
        </p:nvSpPr>
        <p:spPr/>
        <p:txBody>
          <a:bodyPr/>
          <a:lstStyle/>
          <a:p>
            <a:fld id="{2CCCBCE6-F95B-EE47-A646-438B070157D1}" type="slidenum">
              <a:rPr lang="en-US" smtClean="0"/>
              <a:t>40</a:t>
            </a:fld>
            <a:endParaRPr lang="en-US"/>
          </a:p>
        </p:txBody>
      </p:sp>
    </p:spTree>
    <p:extLst>
      <p:ext uri="{BB962C8B-B14F-4D97-AF65-F5344CB8AC3E}">
        <p14:creationId xmlns:p14="http://schemas.microsoft.com/office/powerpoint/2010/main" val="1445101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28DC5-7D62-0E40-BFB4-C0ABE162A00B}"/>
              </a:ext>
            </a:extLst>
          </p:cNvPr>
          <p:cNvSpPr>
            <a:spLocks noGrp="1"/>
          </p:cNvSpPr>
          <p:nvPr>
            <p:ph type="title"/>
          </p:nvPr>
        </p:nvSpPr>
        <p:spPr>
          <a:xfrm>
            <a:off x="119270" y="1"/>
            <a:ext cx="12072730" cy="636103"/>
          </a:xfrm>
        </p:spPr>
        <p:txBody>
          <a:bodyPr>
            <a:normAutofit fontScale="90000"/>
          </a:bodyPr>
          <a:lstStyle/>
          <a:p>
            <a:r>
              <a:rPr lang="en-US" dirty="0"/>
              <a:t>5 Complex verbs from STAMP morphs in Chadic</a:t>
            </a:r>
          </a:p>
        </p:txBody>
      </p:sp>
      <p:sp>
        <p:nvSpPr>
          <p:cNvPr id="3" name="Content Placeholder 2">
            <a:extLst>
              <a:ext uri="{FF2B5EF4-FFF2-40B4-BE49-F238E27FC236}">
                <a16:creationId xmlns:a16="http://schemas.microsoft.com/office/drawing/2014/main" id="{5B8D0DE5-65B0-B449-ADDD-71CDF1670CAC}"/>
              </a:ext>
            </a:extLst>
          </p:cNvPr>
          <p:cNvSpPr>
            <a:spLocks noGrp="1"/>
          </p:cNvSpPr>
          <p:nvPr>
            <p:ph idx="1"/>
          </p:nvPr>
        </p:nvSpPr>
        <p:spPr>
          <a:xfrm>
            <a:off x="0" y="636103"/>
            <a:ext cx="12191997" cy="6221895"/>
          </a:xfrm>
        </p:spPr>
        <p:txBody>
          <a:bodyPr>
            <a:normAutofit/>
          </a:bodyPr>
          <a:lstStyle/>
          <a:p>
            <a:r>
              <a:rPr lang="en-US" dirty="0"/>
              <a:t>The Central/</a:t>
            </a:r>
            <a:r>
              <a:rPr lang="en-US" dirty="0" err="1"/>
              <a:t>Biu-Mandara</a:t>
            </a:r>
            <a:r>
              <a:rPr lang="en-US" dirty="0"/>
              <a:t> language </a:t>
            </a:r>
            <a:r>
              <a:rPr lang="en-US" dirty="0" err="1"/>
              <a:t>Zulgo</a:t>
            </a:r>
            <a:r>
              <a:rPr lang="en-US" dirty="0"/>
              <a:t> has both perfective and imperfective prefixed  inflectional series that derive from fused STAMP morph constructions </a:t>
            </a:r>
            <a:r>
              <a:rPr lang="en-US" dirty="0" err="1"/>
              <a:t>univerbated</a:t>
            </a:r>
            <a:r>
              <a:rPr lang="en-US" dirty="0"/>
              <a:t> with the  lexical verb into a complex verb.  </a:t>
            </a:r>
          </a:p>
          <a:p>
            <a:endParaRPr lang="en-US" dirty="0"/>
          </a:p>
          <a:p>
            <a:r>
              <a:rPr lang="en-US" dirty="0"/>
              <a:t>(49) a. </a:t>
            </a:r>
            <a:r>
              <a:rPr lang="en-US" u="sng" dirty="0" err="1"/>
              <a:t>Zulgo</a:t>
            </a:r>
            <a:r>
              <a:rPr lang="en-US" u="sng" dirty="0"/>
              <a:t> </a:t>
            </a:r>
            <a:r>
              <a:rPr lang="en-US" dirty="0"/>
              <a:t>(Haller et al. 1981: 49) b. </a:t>
            </a:r>
            <a:r>
              <a:rPr lang="en-US" u="sng" dirty="0" err="1"/>
              <a:t>Zulgo</a:t>
            </a:r>
            <a:r>
              <a:rPr lang="en-US" u="sng" dirty="0"/>
              <a:t> </a:t>
            </a:r>
            <a:r>
              <a:rPr lang="en-US" dirty="0"/>
              <a:t>(Haller et al. 1981: 31) </a:t>
            </a:r>
          </a:p>
          <a:p>
            <a:r>
              <a:rPr lang="en-US" i="1" dirty="0" err="1"/>
              <a:t>à-dé-áha-áɗǝm-íŋá</a:t>
            </a:r>
            <a:r>
              <a:rPr lang="en-US" i="1" dirty="0"/>
              <a:t> 			</a:t>
            </a:r>
            <a:r>
              <a:rPr lang="en-US" i="1" dirty="0" err="1"/>
              <a:t>á-víl-iŋ</a:t>
            </a:r>
            <a:r>
              <a:rPr lang="en-US" i="1" dirty="0"/>
              <a:t> 		</a:t>
            </a:r>
            <a:r>
              <a:rPr lang="en-US" i="1" dirty="0" err="1"/>
              <a:t>mendzikwir</a:t>
            </a:r>
            <a:r>
              <a:rPr lang="en-US" i="1" dirty="0"/>
              <a:t> </a:t>
            </a:r>
            <a:endParaRPr lang="en-US" dirty="0"/>
          </a:p>
          <a:p>
            <a:r>
              <a:rPr lang="en-US" sz="2400" dirty="0"/>
              <a:t>3IPFV-go.IPFV-TLOC-into.it-GEN.EVT `	3PFV-give-1.I.OBJ 	chicken </a:t>
            </a:r>
          </a:p>
          <a:p>
            <a:r>
              <a:rPr lang="en-US" dirty="0"/>
              <a:t>‘he is going into it’ 			‘he gave me a chicken’ </a:t>
            </a:r>
          </a:p>
          <a:p>
            <a:endParaRPr lang="en-US" dirty="0"/>
          </a:p>
          <a:p>
            <a:r>
              <a:rPr lang="en-US" dirty="0"/>
              <a:t>(50) a. </a:t>
            </a:r>
            <a:r>
              <a:rPr lang="en-US" u="sng" dirty="0" err="1"/>
              <a:t>Zulgo</a:t>
            </a:r>
            <a:r>
              <a:rPr lang="en-US" u="sng" dirty="0"/>
              <a:t> </a:t>
            </a:r>
            <a:r>
              <a:rPr lang="en-US" dirty="0"/>
              <a:t>(Haller et al. 1981: 47) b. </a:t>
            </a:r>
            <a:r>
              <a:rPr lang="en-US" u="sng" dirty="0" err="1"/>
              <a:t>Zulgo</a:t>
            </a:r>
            <a:r>
              <a:rPr lang="en-US" u="sng" dirty="0"/>
              <a:t> </a:t>
            </a:r>
            <a:r>
              <a:rPr lang="en-US" dirty="0"/>
              <a:t>(Haller et al. 1981: 48) </a:t>
            </a:r>
          </a:p>
          <a:p>
            <a:r>
              <a:rPr lang="en-US" sz="2400" i="1" dirty="0" err="1"/>
              <a:t>í-dé-áha</a:t>
            </a:r>
            <a:r>
              <a:rPr lang="en-US" sz="2400" i="1" dirty="0"/>
              <a:t>=</a:t>
            </a:r>
            <a:r>
              <a:rPr lang="en-US" sz="2400" i="1" dirty="0" err="1"/>
              <a:t>á</a:t>
            </a:r>
            <a:r>
              <a:rPr lang="en-US" sz="2400" i="1" dirty="0"/>
              <a:t> 		    	   </a:t>
            </a:r>
            <a:r>
              <a:rPr lang="en-US" sz="2400" i="1" dirty="0" err="1"/>
              <a:t>dzékwiŋ</a:t>
            </a:r>
            <a:r>
              <a:rPr lang="en-US" sz="2400" i="1" dirty="0"/>
              <a:t> 	</a:t>
            </a:r>
            <a:r>
              <a:rPr lang="en-US" sz="2400" i="1" dirty="0" err="1"/>
              <a:t>ì-dá-ára</a:t>
            </a:r>
            <a:r>
              <a:rPr lang="en-US" sz="2400" i="1" dirty="0"/>
              <a:t>                    </a:t>
            </a:r>
            <a:r>
              <a:rPr lang="en-US" sz="2400" i="1" dirty="0" err="1"/>
              <a:t>á</a:t>
            </a:r>
            <a:r>
              <a:rPr lang="en-US" sz="2400" i="1" dirty="0"/>
              <a:t>   </a:t>
            </a:r>
            <a:r>
              <a:rPr lang="en-US" sz="2400" i="1" dirty="0" err="1"/>
              <a:t>mə́pə̀rà-áká-kǝ´r-á</a:t>
            </a:r>
            <a:r>
              <a:rPr lang="en-US" sz="2400" i="1" dirty="0"/>
              <a:t>     </a:t>
            </a:r>
            <a:r>
              <a:rPr lang="en-US" sz="2400" i="1" dirty="0" err="1"/>
              <a:t>mbákum</a:t>
            </a:r>
            <a:r>
              <a:rPr lang="en-US" sz="2400" i="1" dirty="0"/>
              <a:t> </a:t>
            </a:r>
          </a:p>
          <a:p>
            <a:r>
              <a:rPr lang="en-US" sz="2400" dirty="0"/>
              <a:t>1.IPFV-go.IPFV-TLOC=GEN.EVT  then 	1PFV-go.PFV-CLOC to see-on-2OBJ-2CLOC   today </a:t>
            </a:r>
          </a:p>
          <a:p>
            <a:r>
              <a:rPr lang="en-US" dirty="0"/>
              <a:t>‘I will go there then’ 			‘I came to see you today’ </a:t>
            </a:r>
          </a:p>
          <a:p>
            <a:endParaRPr lang="en-US" dirty="0"/>
          </a:p>
        </p:txBody>
      </p:sp>
      <p:sp>
        <p:nvSpPr>
          <p:cNvPr id="4" name="Footer Placeholder 3">
            <a:extLst>
              <a:ext uri="{FF2B5EF4-FFF2-40B4-BE49-F238E27FC236}">
                <a16:creationId xmlns:a16="http://schemas.microsoft.com/office/drawing/2014/main" id="{D12C8B87-2E84-5B45-A888-62E1CFF4F3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BA606F-EAC3-0542-8084-161DC9407A18}"/>
              </a:ext>
            </a:extLst>
          </p:cNvPr>
          <p:cNvSpPr>
            <a:spLocks noGrp="1"/>
          </p:cNvSpPr>
          <p:nvPr>
            <p:ph type="sldNum" sz="quarter" idx="12"/>
          </p:nvPr>
        </p:nvSpPr>
        <p:spPr/>
        <p:txBody>
          <a:bodyPr/>
          <a:lstStyle/>
          <a:p>
            <a:fld id="{2CCCBCE6-F95B-EE47-A646-438B070157D1}" type="slidenum">
              <a:rPr lang="en-US" smtClean="0"/>
              <a:t>41</a:t>
            </a:fld>
            <a:endParaRPr lang="en-US"/>
          </a:p>
        </p:txBody>
      </p:sp>
    </p:spTree>
    <p:extLst>
      <p:ext uri="{BB962C8B-B14F-4D97-AF65-F5344CB8AC3E}">
        <p14:creationId xmlns:p14="http://schemas.microsoft.com/office/powerpoint/2010/main" val="3309169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27941-7D19-5B4D-A71A-D429638FE3A0}"/>
              </a:ext>
            </a:extLst>
          </p:cNvPr>
          <p:cNvSpPr>
            <a:spLocks noGrp="1"/>
          </p:cNvSpPr>
          <p:nvPr>
            <p:ph type="title"/>
          </p:nvPr>
        </p:nvSpPr>
        <p:spPr>
          <a:xfrm>
            <a:off x="132522" y="-1"/>
            <a:ext cx="12059478" cy="742123"/>
          </a:xfrm>
        </p:spPr>
        <p:txBody>
          <a:bodyPr/>
          <a:lstStyle/>
          <a:p>
            <a:r>
              <a:rPr lang="en-US" dirty="0"/>
              <a:t>5 Complex verbs from STAMP morphs in Chadic</a:t>
            </a:r>
          </a:p>
        </p:txBody>
      </p:sp>
      <p:sp>
        <p:nvSpPr>
          <p:cNvPr id="3" name="Content Placeholder 2">
            <a:extLst>
              <a:ext uri="{FF2B5EF4-FFF2-40B4-BE49-F238E27FC236}">
                <a16:creationId xmlns:a16="http://schemas.microsoft.com/office/drawing/2014/main" id="{0C75F0F9-1303-FD4D-A1E7-26115770E2D6}"/>
              </a:ext>
            </a:extLst>
          </p:cNvPr>
          <p:cNvSpPr>
            <a:spLocks noGrp="1"/>
          </p:cNvSpPr>
          <p:nvPr>
            <p:ph idx="1"/>
          </p:nvPr>
        </p:nvSpPr>
        <p:spPr>
          <a:xfrm>
            <a:off x="0" y="742122"/>
            <a:ext cx="12192000" cy="6115878"/>
          </a:xfrm>
        </p:spPr>
        <p:txBody>
          <a:bodyPr>
            <a:normAutofit fontScale="55000" lnSpcReduction="20000"/>
          </a:bodyPr>
          <a:lstStyle/>
          <a:p>
            <a:r>
              <a:rPr lang="en-US" sz="3600" dirty="0"/>
              <a:t>West Chadic </a:t>
            </a:r>
            <a:r>
              <a:rPr lang="en-US" sz="3600" dirty="0" err="1"/>
              <a:t>Gashua</a:t>
            </a:r>
            <a:r>
              <a:rPr lang="en-US" sz="3600" dirty="0"/>
              <a:t> Bade shows a similar system with prefixal agreement series for imperfective  and perfective both derived from </a:t>
            </a:r>
            <a:r>
              <a:rPr lang="en-US" sz="3600" dirty="0" err="1"/>
              <a:t>univerbated</a:t>
            </a:r>
            <a:r>
              <a:rPr lang="en-US" sz="3600" dirty="0"/>
              <a:t> STAMP morph constructions. The object agreement markers suggest the lexical verb in the original </a:t>
            </a:r>
            <a:r>
              <a:rPr lang="en-US" sz="3600" dirty="0" err="1"/>
              <a:t>univerbated</a:t>
            </a:r>
            <a:r>
              <a:rPr lang="en-US" sz="3600" dirty="0"/>
              <a:t> STAMP construction in the imperfective was nominalized historically, but in the perfective series it was is rather verbal.</a:t>
            </a:r>
          </a:p>
          <a:p>
            <a:endParaRPr lang="en-US" sz="3400" dirty="0"/>
          </a:p>
          <a:p>
            <a:r>
              <a:rPr lang="en-US" sz="3800" dirty="0"/>
              <a:t>(51) </a:t>
            </a:r>
            <a:r>
              <a:rPr lang="en-US" sz="3800" u="sng" dirty="0" err="1"/>
              <a:t>Gashua</a:t>
            </a:r>
            <a:r>
              <a:rPr lang="en-US" sz="3800" u="sng" dirty="0"/>
              <a:t> Bade </a:t>
            </a:r>
            <a:r>
              <a:rPr lang="en-US" sz="3800" dirty="0"/>
              <a:t>(</a:t>
            </a:r>
            <a:r>
              <a:rPr lang="en-US" sz="3800" dirty="0" err="1"/>
              <a:t>Ziegelmeyer</a:t>
            </a:r>
            <a:r>
              <a:rPr lang="en-US" sz="3800" dirty="0"/>
              <a:t> 2013: 6) 	b. </a:t>
            </a:r>
            <a:r>
              <a:rPr lang="en-US" sz="3800" u="sng" dirty="0" err="1"/>
              <a:t>Gashua</a:t>
            </a:r>
            <a:r>
              <a:rPr lang="en-US" sz="3800" u="sng" dirty="0"/>
              <a:t> Bade </a:t>
            </a:r>
            <a:r>
              <a:rPr lang="en-US" sz="3800" dirty="0"/>
              <a:t>(</a:t>
            </a:r>
            <a:r>
              <a:rPr lang="en-US" sz="3800" dirty="0" err="1"/>
              <a:t>Ziegelmeyer</a:t>
            </a:r>
            <a:r>
              <a:rPr lang="en-US" sz="3800" dirty="0"/>
              <a:t> 2013: 6) </a:t>
            </a:r>
          </a:p>
          <a:p>
            <a:r>
              <a:rPr lang="en-US" sz="3800" i="1" dirty="0" err="1"/>
              <a:t>naa</a:t>
            </a:r>
            <a:r>
              <a:rPr lang="en-US" sz="3800" i="1" dirty="0"/>
              <a:t>-bd-</a:t>
            </a:r>
            <a:r>
              <a:rPr lang="en-US" sz="3800" i="1" dirty="0" err="1"/>
              <a:t>aali</a:t>
            </a:r>
            <a:r>
              <a:rPr lang="en-US" sz="3800" i="1" dirty="0"/>
              <a:t> 					</a:t>
            </a:r>
            <a:r>
              <a:rPr lang="en-US" sz="3800" i="1" dirty="0" err="1"/>
              <a:t>nə</a:t>
            </a:r>
            <a:r>
              <a:rPr lang="en-US" sz="3800" i="1" dirty="0"/>
              <a:t>́ˆ-bd-</a:t>
            </a:r>
            <a:r>
              <a:rPr lang="en-US" sz="3800" i="1" dirty="0" err="1"/>
              <a:t>acî</a:t>
            </a:r>
            <a:r>
              <a:rPr lang="en-US" sz="3800" i="1" dirty="0"/>
              <a:t> </a:t>
            </a:r>
            <a:endParaRPr lang="en-US" sz="3800" dirty="0"/>
          </a:p>
          <a:p>
            <a:r>
              <a:rPr lang="en-US" sz="3800" dirty="0"/>
              <a:t>1IPFV-ask-GEN3M 				1PFV-ask-3M.OBJ </a:t>
            </a:r>
          </a:p>
          <a:p>
            <a:r>
              <a:rPr lang="en-US" sz="3800" dirty="0"/>
              <a:t>‘I will ask him’ 					‘I asked him’ </a:t>
            </a:r>
          </a:p>
          <a:p>
            <a:endParaRPr lang="en-US" sz="3400" dirty="0"/>
          </a:p>
          <a:p>
            <a:r>
              <a:rPr lang="en-US" sz="3600" dirty="0"/>
              <a:t>This same pattern appears to lie at the origin of the prefixal agreement series in East Chadic Mubi. The now fused future STAMP morph required an imperfective form of the lexical verb stem and the </a:t>
            </a:r>
            <a:r>
              <a:rPr lang="en-US" sz="3600" dirty="0" err="1"/>
              <a:t>preterite</a:t>
            </a:r>
            <a:r>
              <a:rPr lang="en-US" sz="3600" dirty="0"/>
              <a:t> rather the perfective stem of the (lexical) verb.</a:t>
            </a:r>
          </a:p>
          <a:p>
            <a:endParaRPr lang="en-US" sz="3400" dirty="0"/>
          </a:p>
          <a:p>
            <a:r>
              <a:rPr lang="en-US" sz="4400" dirty="0"/>
              <a:t>(52) </a:t>
            </a:r>
            <a:r>
              <a:rPr lang="en-US" sz="4400" u="sng" dirty="0"/>
              <a:t>Mubi </a:t>
            </a:r>
            <a:r>
              <a:rPr lang="en-US" sz="4400" dirty="0"/>
              <a:t>(Lukas 1937: 168) ‘drink’</a:t>
            </a:r>
          </a:p>
          <a:p>
            <a:r>
              <a:rPr lang="en-US" sz="4400" cap="small" dirty="0"/>
              <a:t>	</a:t>
            </a:r>
            <a:r>
              <a:rPr lang="en-US" sz="4400" cap="small" dirty="0" err="1"/>
              <a:t>fut</a:t>
            </a:r>
            <a:r>
              <a:rPr lang="en-US" sz="4400" cap="small" dirty="0"/>
              <a:t>			</a:t>
            </a:r>
            <a:r>
              <a:rPr lang="en-US" sz="4400" cap="small" dirty="0" err="1"/>
              <a:t>pfx.pret</a:t>
            </a:r>
            <a:r>
              <a:rPr lang="en-US" sz="4400" cap="small" dirty="0"/>
              <a:t>	</a:t>
            </a:r>
            <a:endParaRPr lang="en-US" sz="4400" dirty="0"/>
          </a:p>
          <a:p>
            <a:r>
              <a:rPr lang="en-US" sz="4400" dirty="0"/>
              <a:t>1	</a:t>
            </a:r>
            <a:r>
              <a:rPr lang="en-US" sz="4400" i="1" dirty="0" err="1"/>
              <a:t>ní-súwà</a:t>
            </a:r>
            <a:r>
              <a:rPr lang="en-US" sz="4400" i="1" dirty="0"/>
              <a:t>		né.-</a:t>
            </a:r>
            <a:r>
              <a:rPr lang="en-US" sz="4400" i="1" dirty="0" err="1"/>
              <a:t>sí</a:t>
            </a:r>
            <a:r>
              <a:rPr lang="en-US" sz="4400" dirty="0"/>
              <a:t>		</a:t>
            </a:r>
          </a:p>
          <a:p>
            <a:r>
              <a:rPr lang="en-US" sz="4400" dirty="0"/>
              <a:t>2</a:t>
            </a:r>
            <a:r>
              <a:rPr lang="en-US" sz="4400" cap="small" dirty="0"/>
              <a:t>m</a:t>
            </a:r>
            <a:r>
              <a:rPr lang="en-US" sz="4400" dirty="0"/>
              <a:t>	</a:t>
            </a:r>
            <a:r>
              <a:rPr lang="en-US" sz="4400" i="1" dirty="0" err="1"/>
              <a:t>ká-súwà</a:t>
            </a:r>
            <a:r>
              <a:rPr lang="en-US" sz="4400" i="1" dirty="0"/>
              <a:t>		</a:t>
            </a:r>
            <a:r>
              <a:rPr lang="en-US" sz="4400" i="1" dirty="0" err="1"/>
              <a:t>ká-sí</a:t>
            </a:r>
            <a:r>
              <a:rPr lang="en-US" sz="4400" i="1" dirty="0"/>
              <a:t>	</a:t>
            </a:r>
            <a:r>
              <a:rPr lang="en-US" sz="4400" dirty="0"/>
              <a:t>	</a:t>
            </a:r>
          </a:p>
          <a:p>
            <a:r>
              <a:rPr lang="en-US" sz="4400" dirty="0"/>
              <a:t>3</a:t>
            </a:r>
            <a:r>
              <a:rPr lang="en-US" sz="4400" cap="small" dirty="0"/>
              <a:t>pl</a:t>
            </a:r>
            <a:r>
              <a:rPr lang="en-US" sz="4400" dirty="0"/>
              <a:t>	</a:t>
            </a:r>
            <a:r>
              <a:rPr lang="en-US" sz="4400" i="1" dirty="0" err="1"/>
              <a:t>kì-súwà</a:t>
            </a:r>
            <a:r>
              <a:rPr lang="en-US" sz="4400" i="1" dirty="0"/>
              <a:t>		</a:t>
            </a:r>
            <a:r>
              <a:rPr lang="en-US" sz="4400" i="1" dirty="0" err="1"/>
              <a:t>kè-sî</a:t>
            </a:r>
            <a:r>
              <a:rPr lang="en-US" dirty="0"/>
              <a:t>		</a:t>
            </a:r>
          </a:p>
          <a:p>
            <a:pPr marL="0" indent="0">
              <a:buNone/>
            </a:pPr>
            <a:endParaRPr lang="en-US" dirty="0"/>
          </a:p>
        </p:txBody>
      </p:sp>
      <p:sp>
        <p:nvSpPr>
          <p:cNvPr id="4" name="Footer Placeholder 3">
            <a:extLst>
              <a:ext uri="{FF2B5EF4-FFF2-40B4-BE49-F238E27FC236}">
                <a16:creationId xmlns:a16="http://schemas.microsoft.com/office/drawing/2014/main" id="{20AD5BDF-C5F5-1E4C-AF69-077A07ED5DE1}"/>
              </a:ext>
            </a:extLst>
          </p:cNvPr>
          <p:cNvSpPr>
            <a:spLocks noGrp="1"/>
          </p:cNvSpPr>
          <p:nvPr>
            <p:ph type="ftr" sz="quarter" idx="11"/>
          </p:nvPr>
        </p:nvSpPr>
        <p:spPr>
          <a:xfrm>
            <a:off x="4038600" y="6751166"/>
            <a:ext cx="4114800" cy="365125"/>
          </a:xfrm>
        </p:spPr>
        <p:txBody>
          <a:bodyPr/>
          <a:lstStyle/>
          <a:p>
            <a:endParaRPr lang="en-US" dirty="0"/>
          </a:p>
        </p:txBody>
      </p:sp>
      <p:sp>
        <p:nvSpPr>
          <p:cNvPr id="5" name="Slide Number Placeholder 4">
            <a:extLst>
              <a:ext uri="{FF2B5EF4-FFF2-40B4-BE49-F238E27FC236}">
                <a16:creationId xmlns:a16="http://schemas.microsoft.com/office/drawing/2014/main" id="{7606AFBF-DB0F-B148-A2C5-45A8EE7BAAC5}"/>
              </a:ext>
            </a:extLst>
          </p:cNvPr>
          <p:cNvSpPr>
            <a:spLocks noGrp="1"/>
          </p:cNvSpPr>
          <p:nvPr>
            <p:ph type="sldNum" sz="quarter" idx="12"/>
          </p:nvPr>
        </p:nvSpPr>
        <p:spPr/>
        <p:txBody>
          <a:bodyPr/>
          <a:lstStyle/>
          <a:p>
            <a:fld id="{2CCCBCE6-F95B-EE47-A646-438B070157D1}" type="slidenum">
              <a:rPr lang="en-US" smtClean="0"/>
              <a:t>42</a:t>
            </a:fld>
            <a:endParaRPr lang="en-US"/>
          </a:p>
        </p:txBody>
      </p:sp>
    </p:spTree>
    <p:extLst>
      <p:ext uri="{BB962C8B-B14F-4D97-AF65-F5344CB8AC3E}">
        <p14:creationId xmlns:p14="http://schemas.microsoft.com/office/powerpoint/2010/main" val="8926704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6EEE3-FBC6-0C4A-91F6-EC5BF4B9832A}"/>
              </a:ext>
            </a:extLst>
          </p:cNvPr>
          <p:cNvSpPr>
            <a:spLocks noGrp="1"/>
          </p:cNvSpPr>
          <p:nvPr>
            <p:ph type="title"/>
          </p:nvPr>
        </p:nvSpPr>
        <p:spPr>
          <a:xfrm>
            <a:off x="106017" y="106018"/>
            <a:ext cx="11767931" cy="914400"/>
          </a:xfrm>
        </p:spPr>
        <p:txBody>
          <a:bodyPr/>
          <a:lstStyle/>
          <a:p>
            <a:r>
              <a:rPr lang="en-US" dirty="0"/>
              <a:t>5 Complex verbs from STAMP morphs in Chadic</a:t>
            </a:r>
          </a:p>
        </p:txBody>
      </p:sp>
      <p:sp>
        <p:nvSpPr>
          <p:cNvPr id="3" name="Content Placeholder 2">
            <a:extLst>
              <a:ext uri="{FF2B5EF4-FFF2-40B4-BE49-F238E27FC236}">
                <a16:creationId xmlns:a16="http://schemas.microsoft.com/office/drawing/2014/main" id="{29B0173D-E99F-E141-AAB8-BBF39D07CA66}"/>
              </a:ext>
            </a:extLst>
          </p:cNvPr>
          <p:cNvSpPr>
            <a:spLocks noGrp="1"/>
          </p:cNvSpPr>
          <p:nvPr>
            <p:ph idx="1"/>
          </p:nvPr>
        </p:nvSpPr>
        <p:spPr>
          <a:xfrm>
            <a:off x="106017" y="914400"/>
            <a:ext cx="11979966" cy="5837582"/>
          </a:xfrm>
        </p:spPr>
        <p:txBody>
          <a:bodyPr>
            <a:normAutofit fontScale="85000" lnSpcReduction="20000"/>
          </a:bodyPr>
          <a:lstStyle/>
          <a:p>
            <a:r>
              <a:rPr lang="en-US" dirty="0"/>
              <a:t>East Chadic </a:t>
            </a:r>
            <a:r>
              <a:rPr lang="en-US" dirty="0" err="1"/>
              <a:t>Mokilko</a:t>
            </a:r>
            <a:r>
              <a:rPr lang="en-US" dirty="0"/>
              <a:t> (</a:t>
            </a:r>
            <a:r>
              <a:rPr lang="en-US" dirty="0" err="1"/>
              <a:t>Jungraithmayr</a:t>
            </a:r>
            <a:r>
              <a:rPr lang="en-US" dirty="0"/>
              <a:t> 1990) has an extremely complex system that combine seven  basic TAM stems, representing 29 classes of vocalic and tonal alternations, each of which can  take any of the 11 original STAMP classes, all fused into a highly polysynthetic structure that  recognizes up to 10 verbal morpheme slots. </a:t>
            </a:r>
          </a:p>
          <a:p>
            <a:r>
              <a:rPr lang="en-US" dirty="0"/>
              <a:t>11 quasi-STAMP morph classes historically: all are synchronically bound within the verb and express wide  range of aspectual and modal functions and combinations thereof </a:t>
            </a:r>
          </a:p>
          <a:p>
            <a:endParaRPr lang="en-US" dirty="0"/>
          </a:p>
          <a:p>
            <a:r>
              <a:rPr lang="en-US" dirty="0"/>
              <a:t>(53) </a:t>
            </a:r>
            <a:r>
              <a:rPr lang="en-US" u="sng" dirty="0" err="1"/>
              <a:t>Mokilko</a:t>
            </a:r>
            <a:r>
              <a:rPr lang="en-US" u="sng" dirty="0"/>
              <a:t> </a:t>
            </a:r>
          </a:p>
          <a:p>
            <a:r>
              <a:rPr lang="en-US" dirty="0"/>
              <a:t>	A 	B 	C 	D 	E 	F 		G 	H 	I 	J 	K</a:t>
            </a:r>
          </a:p>
          <a:p>
            <a:r>
              <a:rPr lang="en-US" sz="2400" dirty="0"/>
              <a:t>3M 	</a:t>
            </a:r>
            <a:r>
              <a:rPr lang="en-US" sz="2400" i="1" dirty="0"/>
              <a:t>y(</a:t>
            </a:r>
            <a:r>
              <a:rPr lang="en-US" sz="2400" i="1" dirty="0" err="1"/>
              <a:t>íi</a:t>
            </a:r>
            <a:r>
              <a:rPr lang="en-US" sz="2400" i="1" dirty="0"/>
              <a:t>)- 	</a:t>
            </a:r>
            <a:r>
              <a:rPr lang="en-US" sz="2400" i="1" dirty="0" err="1"/>
              <a:t>yà</a:t>
            </a:r>
            <a:r>
              <a:rPr lang="en-US" sz="2400" i="1" dirty="0"/>
              <a:t>(</a:t>
            </a:r>
            <a:r>
              <a:rPr lang="en-US" sz="2400" i="1" dirty="0" err="1"/>
              <a:t>à</a:t>
            </a:r>
            <a:r>
              <a:rPr lang="en-US" sz="2400" i="1" dirty="0"/>
              <a:t>)- 	</a:t>
            </a:r>
            <a:r>
              <a:rPr lang="en-US" sz="2400" i="1" dirty="0" err="1"/>
              <a:t>yáà</a:t>
            </a:r>
            <a:r>
              <a:rPr lang="en-US" sz="2400" i="1" dirty="0"/>
              <a:t>- 	</a:t>
            </a:r>
            <a:r>
              <a:rPr lang="en-US" sz="2400" i="1" dirty="0" err="1"/>
              <a:t>yáàd</a:t>
            </a:r>
            <a:r>
              <a:rPr lang="en-US" sz="2400" i="1" dirty="0"/>
              <a:t>(</a:t>
            </a:r>
            <a:r>
              <a:rPr lang="en-US" sz="2400" i="1" dirty="0" err="1"/>
              <a:t>ì</a:t>
            </a:r>
            <a:r>
              <a:rPr lang="en-US" sz="2400" i="1" dirty="0"/>
              <a:t>)- </a:t>
            </a:r>
            <a:r>
              <a:rPr lang="en-US" sz="2400" i="1" dirty="0" err="1"/>
              <a:t>yáat</a:t>
            </a:r>
            <a:r>
              <a:rPr lang="en-US" sz="2400" i="1" dirty="0"/>
              <a:t>(</a:t>
            </a:r>
            <a:r>
              <a:rPr lang="en-US" sz="2400" i="1" dirty="0" err="1"/>
              <a:t>í</a:t>
            </a:r>
            <a:r>
              <a:rPr lang="en-US" sz="2400" i="1" dirty="0"/>
              <a:t>)- </a:t>
            </a:r>
            <a:r>
              <a:rPr lang="en-US" sz="2400" i="1" dirty="0" err="1"/>
              <a:t>yáàt</a:t>
            </a:r>
            <a:r>
              <a:rPr lang="en-US" sz="2400" i="1" dirty="0"/>
              <a:t>(</a:t>
            </a:r>
            <a:r>
              <a:rPr lang="en-US" sz="2400" i="1" dirty="0" err="1"/>
              <a:t>í</a:t>
            </a:r>
            <a:r>
              <a:rPr lang="en-US" sz="2400" i="1" dirty="0"/>
              <a:t>)- 		</a:t>
            </a:r>
            <a:r>
              <a:rPr lang="en-US" sz="2400" i="1" dirty="0" err="1"/>
              <a:t>yât</a:t>
            </a:r>
            <a:r>
              <a:rPr lang="en-US" sz="2400" i="1" dirty="0"/>
              <a:t>(</a:t>
            </a:r>
            <a:r>
              <a:rPr lang="en-US" sz="2400" i="1" dirty="0" err="1"/>
              <a:t>í</a:t>
            </a:r>
            <a:r>
              <a:rPr lang="en-US" sz="2400" i="1" dirty="0"/>
              <a:t>)- 	</a:t>
            </a:r>
            <a:r>
              <a:rPr lang="en-US" sz="2400" i="1" dirty="0" err="1"/>
              <a:t>yíi</a:t>
            </a:r>
            <a:r>
              <a:rPr lang="en-US" sz="2400" i="1" dirty="0"/>
              <a:t>- 	</a:t>
            </a:r>
            <a:r>
              <a:rPr lang="en-US" sz="2400" i="1" dirty="0" err="1"/>
              <a:t>yíid</a:t>
            </a:r>
            <a:r>
              <a:rPr lang="en-US" sz="2400" i="1" dirty="0"/>
              <a:t>(</a:t>
            </a:r>
            <a:r>
              <a:rPr lang="en-US" sz="2400" i="1" dirty="0" err="1"/>
              <a:t>í</a:t>
            </a:r>
            <a:r>
              <a:rPr lang="en-US" sz="2400" i="1" dirty="0"/>
              <a:t>)- 	</a:t>
            </a:r>
            <a:r>
              <a:rPr lang="en-US" sz="2400" i="1" dirty="0" err="1"/>
              <a:t>yíit</a:t>
            </a:r>
            <a:r>
              <a:rPr lang="en-US" sz="2400" i="1" dirty="0"/>
              <a:t>(</a:t>
            </a:r>
            <a:r>
              <a:rPr lang="en-US" sz="2400" i="1" dirty="0" err="1"/>
              <a:t>í</a:t>
            </a:r>
            <a:r>
              <a:rPr lang="en-US" sz="2400" i="1" dirty="0"/>
              <a:t>)- 	</a:t>
            </a:r>
            <a:r>
              <a:rPr lang="en-US" sz="2400" i="1" dirty="0" err="1"/>
              <a:t>yít</a:t>
            </a:r>
            <a:r>
              <a:rPr lang="en-US" sz="2400" i="1" dirty="0"/>
              <a:t>(</a:t>
            </a:r>
            <a:r>
              <a:rPr lang="en-US" sz="2400" i="1" dirty="0" err="1"/>
              <a:t>í</a:t>
            </a:r>
            <a:r>
              <a:rPr lang="en-US" sz="2400" i="1" dirty="0"/>
              <a:t>)-</a:t>
            </a:r>
            <a:endParaRPr lang="en-US" sz="2400" dirty="0"/>
          </a:p>
          <a:p>
            <a:r>
              <a:rPr lang="en-US" sz="2400" dirty="0"/>
              <a:t>3P 	</a:t>
            </a:r>
            <a:r>
              <a:rPr lang="en-US" sz="2400" i="1" dirty="0"/>
              <a:t>’</a:t>
            </a:r>
            <a:r>
              <a:rPr lang="en-US" sz="2400" i="1" dirty="0" err="1"/>
              <a:t>án</a:t>
            </a:r>
            <a:r>
              <a:rPr lang="en-US" sz="2400" i="1" dirty="0"/>
              <a:t>- 	’</a:t>
            </a:r>
            <a:r>
              <a:rPr lang="en-US" sz="2400" i="1" dirty="0" err="1"/>
              <a:t>ând</a:t>
            </a:r>
            <a:r>
              <a:rPr lang="en-US" sz="2400" i="1" dirty="0"/>
              <a:t>(</a:t>
            </a:r>
            <a:r>
              <a:rPr lang="en-US" sz="2400" i="1" dirty="0" err="1"/>
              <a:t>ì</a:t>
            </a:r>
            <a:r>
              <a:rPr lang="en-US" sz="2400" i="1" dirty="0"/>
              <a:t>)- 	’</a:t>
            </a:r>
            <a:r>
              <a:rPr lang="en-US" sz="2400" i="1" dirty="0" err="1"/>
              <a:t>ànáà</a:t>
            </a:r>
            <a:r>
              <a:rPr lang="en-US" sz="2400" i="1" dirty="0"/>
              <a:t>- 	’</a:t>
            </a:r>
            <a:r>
              <a:rPr lang="en-US" sz="2400" i="1" dirty="0" err="1"/>
              <a:t>ànáàd</a:t>
            </a:r>
            <a:r>
              <a:rPr lang="en-US" sz="2400" i="1" dirty="0"/>
              <a:t>(</a:t>
            </a:r>
            <a:r>
              <a:rPr lang="en-US" sz="2400" i="1" dirty="0" err="1"/>
              <a:t>ì</a:t>
            </a:r>
            <a:r>
              <a:rPr lang="en-US" sz="2400" i="1" dirty="0"/>
              <a:t>)- ’</a:t>
            </a:r>
            <a:r>
              <a:rPr lang="en-US" sz="2400" i="1" dirty="0" err="1"/>
              <a:t>ânt</a:t>
            </a:r>
            <a:r>
              <a:rPr lang="en-US" sz="2400" i="1" dirty="0"/>
              <a:t>(</a:t>
            </a:r>
            <a:r>
              <a:rPr lang="en-US" sz="2400" i="1" dirty="0" err="1"/>
              <a:t>í</a:t>
            </a:r>
            <a:r>
              <a:rPr lang="en-US" sz="2400" i="1" dirty="0"/>
              <a:t>)-  ’</a:t>
            </a:r>
            <a:r>
              <a:rPr lang="en-US" sz="2400" i="1" dirty="0" err="1"/>
              <a:t>ànâtt</a:t>
            </a:r>
            <a:r>
              <a:rPr lang="en-US" sz="2400" i="1" dirty="0"/>
              <a:t>(</a:t>
            </a:r>
            <a:r>
              <a:rPr lang="en-US" sz="2400" i="1" dirty="0" err="1"/>
              <a:t>í</a:t>
            </a:r>
            <a:r>
              <a:rPr lang="en-US" sz="2400" i="1" dirty="0"/>
              <a:t>)-  	’</a:t>
            </a:r>
            <a:r>
              <a:rPr lang="en-US" sz="2400" i="1" dirty="0" err="1"/>
              <a:t>anâtt</a:t>
            </a:r>
            <a:r>
              <a:rPr lang="en-US" sz="2400" i="1" dirty="0"/>
              <a:t>(</a:t>
            </a:r>
            <a:r>
              <a:rPr lang="en-US" sz="2400" i="1" dirty="0" err="1"/>
              <a:t>í</a:t>
            </a:r>
            <a:r>
              <a:rPr lang="en-US" sz="2400" i="1" dirty="0"/>
              <a:t>)- ’</a:t>
            </a:r>
            <a:r>
              <a:rPr lang="en-US" sz="2400" i="1" dirty="0" err="1"/>
              <a:t>áŋ</a:t>
            </a:r>
            <a:r>
              <a:rPr lang="en-US" sz="2400" i="1" dirty="0"/>
              <a:t>-    ’</a:t>
            </a:r>
            <a:r>
              <a:rPr lang="en-US" sz="2400" i="1" dirty="0" err="1"/>
              <a:t>ánd</a:t>
            </a:r>
            <a:r>
              <a:rPr lang="en-US" sz="2400" i="1" dirty="0"/>
              <a:t>(</a:t>
            </a:r>
            <a:r>
              <a:rPr lang="en-US" sz="2400" i="1" dirty="0" err="1"/>
              <a:t>í</a:t>
            </a:r>
            <a:r>
              <a:rPr lang="en-US" sz="2400" i="1" dirty="0"/>
              <a:t>)- ’</a:t>
            </a:r>
            <a:r>
              <a:rPr lang="en-US" sz="2400" i="1" dirty="0" err="1"/>
              <a:t>ánt</a:t>
            </a:r>
            <a:r>
              <a:rPr lang="en-US" sz="2400" i="1" dirty="0"/>
              <a:t>(</a:t>
            </a:r>
            <a:r>
              <a:rPr lang="en-US" sz="2400" i="1" dirty="0" err="1"/>
              <a:t>í</a:t>
            </a:r>
            <a:r>
              <a:rPr lang="en-US" sz="2400" i="1" dirty="0"/>
              <a:t>)- 	’</a:t>
            </a:r>
            <a:r>
              <a:rPr lang="en-US" sz="2400" i="1" dirty="0" err="1"/>
              <a:t>ânt</a:t>
            </a:r>
            <a:r>
              <a:rPr lang="en-US" sz="2400" i="1" dirty="0"/>
              <a:t>(</a:t>
            </a:r>
            <a:r>
              <a:rPr lang="en-US" sz="2400" i="1" dirty="0" err="1"/>
              <a:t>í</a:t>
            </a:r>
            <a:r>
              <a:rPr lang="en-US" sz="2400" i="1" dirty="0"/>
              <a:t>)-</a:t>
            </a:r>
            <a:endParaRPr lang="en-US" sz="2400" dirty="0"/>
          </a:p>
          <a:p>
            <a:r>
              <a:rPr lang="en-US" sz="2400" dirty="0"/>
              <a:t> </a:t>
            </a:r>
          </a:p>
          <a:p>
            <a:r>
              <a:rPr lang="en-US" dirty="0"/>
              <a:t>(54) </a:t>
            </a:r>
            <a:r>
              <a:rPr lang="en-US" u="sng" dirty="0" err="1"/>
              <a:t>Mokilko</a:t>
            </a:r>
            <a:r>
              <a:rPr lang="en-US" u="sng" dirty="0"/>
              <a:t> </a:t>
            </a:r>
            <a:r>
              <a:rPr lang="en-US" dirty="0"/>
              <a:t>(</a:t>
            </a:r>
            <a:r>
              <a:rPr lang="en-US" dirty="0" err="1"/>
              <a:t>Jungraithmayr</a:t>
            </a:r>
            <a:r>
              <a:rPr lang="en-US" dirty="0"/>
              <a:t> 1990: 43, 36) </a:t>
            </a:r>
          </a:p>
          <a:p>
            <a:r>
              <a:rPr lang="en-US" i="1" dirty="0" err="1"/>
              <a:t>yà</a:t>
            </a:r>
            <a:r>
              <a:rPr lang="en-US" i="1" dirty="0"/>
              <a:t>-’</a:t>
            </a:r>
            <a:r>
              <a:rPr lang="en-US" i="1" dirty="0" err="1"/>
              <a:t>íìm-í</a:t>
            </a:r>
            <a:r>
              <a:rPr lang="en-US" i="1" dirty="0"/>
              <a:t> 			</a:t>
            </a:r>
            <a:r>
              <a:rPr lang="en-US" i="1" dirty="0" err="1"/>
              <a:t>yáàt-óòm-í</a:t>
            </a:r>
            <a:r>
              <a:rPr lang="en-US" i="1" dirty="0"/>
              <a:t> 			</a:t>
            </a:r>
            <a:r>
              <a:rPr lang="en-US" i="1" dirty="0" err="1"/>
              <a:t>yáàd-íìm-í</a:t>
            </a:r>
            <a:r>
              <a:rPr lang="en-US" i="1" dirty="0"/>
              <a:t> </a:t>
            </a:r>
            <a:endParaRPr lang="en-US" dirty="0"/>
          </a:p>
          <a:p>
            <a:r>
              <a:rPr lang="en-US" dirty="0"/>
              <a:t>3M.B-eat.AOR-PRF 		3M.E-eat.IPFV-SBJNCTV 	3M.D-eat.AOR-PRF </a:t>
            </a:r>
          </a:p>
          <a:p>
            <a:r>
              <a:rPr lang="en-US" dirty="0"/>
              <a:t>‘he has finally eaten’ 	‘so that he eats’ 		‘he ate it all up (one time)’ </a:t>
            </a:r>
          </a:p>
          <a:p>
            <a:endParaRPr lang="en-US" dirty="0"/>
          </a:p>
          <a:p>
            <a:endParaRPr lang="en-US" dirty="0"/>
          </a:p>
        </p:txBody>
      </p:sp>
      <p:sp>
        <p:nvSpPr>
          <p:cNvPr id="4" name="Footer Placeholder 3">
            <a:extLst>
              <a:ext uri="{FF2B5EF4-FFF2-40B4-BE49-F238E27FC236}">
                <a16:creationId xmlns:a16="http://schemas.microsoft.com/office/drawing/2014/main" id="{284D6726-D0B0-9743-A061-EB91B497CDC1}"/>
              </a:ext>
            </a:extLst>
          </p:cNvPr>
          <p:cNvSpPr>
            <a:spLocks noGrp="1"/>
          </p:cNvSpPr>
          <p:nvPr>
            <p:ph type="ftr" sz="quarter" idx="11"/>
          </p:nvPr>
        </p:nvSpPr>
        <p:spPr>
          <a:xfrm>
            <a:off x="4038600" y="6675437"/>
            <a:ext cx="4114800" cy="365125"/>
          </a:xfrm>
        </p:spPr>
        <p:txBody>
          <a:bodyPr/>
          <a:lstStyle/>
          <a:p>
            <a:endParaRPr lang="en-US" dirty="0"/>
          </a:p>
        </p:txBody>
      </p:sp>
      <p:sp>
        <p:nvSpPr>
          <p:cNvPr id="5" name="Slide Number Placeholder 4">
            <a:extLst>
              <a:ext uri="{FF2B5EF4-FFF2-40B4-BE49-F238E27FC236}">
                <a16:creationId xmlns:a16="http://schemas.microsoft.com/office/drawing/2014/main" id="{3D9936DE-2320-634E-B507-741604AFA7F2}"/>
              </a:ext>
            </a:extLst>
          </p:cNvPr>
          <p:cNvSpPr>
            <a:spLocks noGrp="1"/>
          </p:cNvSpPr>
          <p:nvPr>
            <p:ph type="sldNum" sz="quarter" idx="12"/>
          </p:nvPr>
        </p:nvSpPr>
        <p:spPr/>
        <p:txBody>
          <a:bodyPr/>
          <a:lstStyle/>
          <a:p>
            <a:fld id="{2CCCBCE6-F95B-EE47-A646-438B070157D1}" type="slidenum">
              <a:rPr lang="en-US" smtClean="0"/>
              <a:t>43</a:t>
            </a:fld>
            <a:endParaRPr lang="en-US"/>
          </a:p>
        </p:txBody>
      </p:sp>
    </p:spTree>
    <p:extLst>
      <p:ext uri="{BB962C8B-B14F-4D97-AF65-F5344CB8AC3E}">
        <p14:creationId xmlns:p14="http://schemas.microsoft.com/office/powerpoint/2010/main" val="2928975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2A2FA-6707-1844-A2BD-880669B65EDB}"/>
              </a:ext>
            </a:extLst>
          </p:cNvPr>
          <p:cNvSpPr>
            <a:spLocks noGrp="1"/>
          </p:cNvSpPr>
          <p:nvPr>
            <p:ph type="title"/>
          </p:nvPr>
        </p:nvSpPr>
        <p:spPr>
          <a:xfrm>
            <a:off x="119269" y="119271"/>
            <a:ext cx="11234531" cy="589030"/>
          </a:xfrm>
        </p:spPr>
        <p:txBody>
          <a:bodyPr>
            <a:normAutofit fontScale="90000"/>
          </a:bodyPr>
          <a:lstStyle/>
          <a:p>
            <a:r>
              <a:rPr lang="en-US" dirty="0"/>
              <a:t>Summary</a:t>
            </a:r>
          </a:p>
        </p:txBody>
      </p:sp>
      <p:sp>
        <p:nvSpPr>
          <p:cNvPr id="3" name="Content Placeholder 2">
            <a:extLst>
              <a:ext uri="{FF2B5EF4-FFF2-40B4-BE49-F238E27FC236}">
                <a16:creationId xmlns:a16="http://schemas.microsoft.com/office/drawing/2014/main" id="{1EF4BFE5-0336-664E-8C23-50DBD61F0A35}"/>
              </a:ext>
            </a:extLst>
          </p:cNvPr>
          <p:cNvSpPr>
            <a:spLocks noGrp="1"/>
          </p:cNvSpPr>
          <p:nvPr>
            <p:ph idx="1"/>
          </p:nvPr>
        </p:nvSpPr>
        <p:spPr>
          <a:xfrm>
            <a:off x="1" y="803190"/>
            <a:ext cx="12097264" cy="5935540"/>
          </a:xfrm>
        </p:spPr>
        <p:txBody>
          <a:bodyPr>
            <a:normAutofit fontScale="85000" lnSpcReduction="20000"/>
          </a:bodyPr>
          <a:lstStyle/>
          <a:p>
            <a:r>
              <a:rPr lang="en-US" dirty="0"/>
              <a:t>Auxiliary constructions are varied and complex in Chadic languages. </a:t>
            </a:r>
          </a:p>
          <a:p>
            <a:r>
              <a:rPr lang="en-US" dirty="0"/>
              <a:t>AUX-headed, split, and LEX-headed patterns  are the most common. </a:t>
            </a:r>
          </a:p>
          <a:p>
            <a:r>
              <a:rPr lang="en-US" dirty="0"/>
              <a:t>A characteristic of the family is the many varied series of pronominal  forms that carry TAM and polarity meanings, so-called STAMP morphs that generally arose from  fusing of subject pronouns and highly eroded auxiliaries often realized as a vowel or even tone synchronically and may project floating tones.</a:t>
            </a:r>
          </a:p>
          <a:p>
            <a:r>
              <a:rPr lang="en-US" dirty="0"/>
              <a:t>While language contact is often evoked to explain any and every divergent feature of Chadic within Afroasiatic, STAMP morphs occur in all branches in some manner, and a systematic survey verbal systems and their developments in Chadic and its subgroups is merited. This process is large in scale and ongoing. </a:t>
            </a:r>
          </a:p>
          <a:p>
            <a:r>
              <a:rPr lang="en-US" dirty="0"/>
              <a:t>Lexical verbs appearing in STAMP morph constructions may appear in nominalized forms, reflecting the earlier morphosyntax. These forms thus have what synchronically can appear to be the structure Subject Pronoun + Nominalized Verb. Such forms can also be </a:t>
            </a:r>
            <a:r>
              <a:rPr lang="en-US" dirty="0" err="1"/>
              <a:t>univerbated</a:t>
            </a:r>
            <a:r>
              <a:rPr lang="en-US" dirty="0"/>
              <a:t>.</a:t>
            </a:r>
          </a:p>
          <a:p>
            <a:r>
              <a:rPr lang="en-US" dirty="0"/>
              <a:t>A number of complex verb forms that reflect earlier auxiliary constructions fused into larger complexes are found in different Chadic languages, including ones with a likely intermediate stage of a STAMP morph construction. </a:t>
            </a:r>
          </a:p>
          <a:p>
            <a:r>
              <a:rPr lang="en-US" dirty="0"/>
              <a:t>The original inflectional pattern of the auxiliary construction/STAMP morph construction is often reflected in these verbal complexes.  </a:t>
            </a:r>
          </a:p>
        </p:txBody>
      </p:sp>
      <p:sp>
        <p:nvSpPr>
          <p:cNvPr id="6" name="Footer Placeholder 5">
            <a:extLst>
              <a:ext uri="{FF2B5EF4-FFF2-40B4-BE49-F238E27FC236}">
                <a16:creationId xmlns:a16="http://schemas.microsoft.com/office/drawing/2014/main" id="{43086AF8-90E9-0A46-873D-81ACDCC0604E}"/>
              </a:ext>
            </a:extLst>
          </p:cNvPr>
          <p:cNvSpPr>
            <a:spLocks noGrp="1"/>
          </p:cNvSpPr>
          <p:nvPr>
            <p:ph type="ftr" sz="quarter" idx="11"/>
          </p:nvPr>
        </p:nvSpPr>
        <p:spPr>
          <a:xfrm>
            <a:off x="4038600" y="6738729"/>
            <a:ext cx="4114800" cy="365125"/>
          </a:xfrm>
        </p:spPr>
        <p:txBody>
          <a:bodyPr/>
          <a:lstStyle/>
          <a:p>
            <a:endParaRPr lang="en-US" dirty="0"/>
          </a:p>
        </p:txBody>
      </p:sp>
      <p:sp>
        <p:nvSpPr>
          <p:cNvPr id="7" name="Slide Number Placeholder 6">
            <a:extLst>
              <a:ext uri="{FF2B5EF4-FFF2-40B4-BE49-F238E27FC236}">
                <a16:creationId xmlns:a16="http://schemas.microsoft.com/office/drawing/2014/main" id="{73AE85B6-80B1-6B43-A72E-2CFE32A501F7}"/>
              </a:ext>
            </a:extLst>
          </p:cNvPr>
          <p:cNvSpPr>
            <a:spLocks noGrp="1"/>
          </p:cNvSpPr>
          <p:nvPr>
            <p:ph type="sldNum" sz="quarter" idx="12"/>
          </p:nvPr>
        </p:nvSpPr>
        <p:spPr/>
        <p:txBody>
          <a:bodyPr/>
          <a:lstStyle/>
          <a:p>
            <a:fld id="{2CCCBCE6-F95B-EE47-A646-438B070157D1}" type="slidenum">
              <a:rPr lang="en-US" smtClean="0"/>
              <a:t>44</a:t>
            </a:fld>
            <a:endParaRPr lang="en-US"/>
          </a:p>
        </p:txBody>
      </p:sp>
    </p:spTree>
    <p:extLst>
      <p:ext uri="{BB962C8B-B14F-4D97-AF65-F5344CB8AC3E}">
        <p14:creationId xmlns:p14="http://schemas.microsoft.com/office/powerpoint/2010/main" val="41720319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30DA-326E-244F-A80E-94F6C6ACB32A}"/>
              </a:ext>
            </a:extLst>
          </p:cNvPr>
          <p:cNvSpPr>
            <a:spLocks noGrp="1"/>
          </p:cNvSpPr>
          <p:nvPr>
            <p:ph type="title"/>
          </p:nvPr>
        </p:nvSpPr>
        <p:spPr>
          <a:xfrm>
            <a:off x="225287" y="1"/>
            <a:ext cx="11128513" cy="569842"/>
          </a:xfrm>
        </p:spPr>
        <p:txBody>
          <a:bodyPr>
            <a:normAutofit fontScale="90000"/>
          </a:bodyPr>
          <a:lstStyle/>
          <a:p>
            <a:r>
              <a:rPr lang="en-US" dirty="0"/>
              <a:t>Abbreviations</a:t>
            </a:r>
          </a:p>
        </p:txBody>
      </p:sp>
      <p:graphicFrame>
        <p:nvGraphicFramePr>
          <p:cNvPr id="4" name="Content Placeholder 3">
            <a:extLst>
              <a:ext uri="{FF2B5EF4-FFF2-40B4-BE49-F238E27FC236}">
                <a16:creationId xmlns:a16="http://schemas.microsoft.com/office/drawing/2014/main" id="{D60CCEE9-5E8D-FB4F-ACC9-356CC5769728}"/>
              </a:ext>
            </a:extLst>
          </p:cNvPr>
          <p:cNvGraphicFramePr>
            <a:graphicFrameLocks noGrp="1"/>
          </p:cNvGraphicFramePr>
          <p:nvPr>
            <p:ph idx="1"/>
            <p:extLst>
              <p:ext uri="{D42A27DB-BD31-4B8C-83A1-F6EECF244321}">
                <p14:modId xmlns:p14="http://schemas.microsoft.com/office/powerpoint/2010/main" val="1867435868"/>
              </p:ext>
            </p:extLst>
          </p:nvPr>
        </p:nvGraphicFramePr>
        <p:xfrm>
          <a:off x="530087" y="1086678"/>
          <a:ext cx="11128513" cy="5246394"/>
        </p:xfrm>
        <a:graphic>
          <a:graphicData uri="http://schemas.openxmlformats.org/drawingml/2006/table">
            <a:tbl>
              <a:tblPr>
                <a:tableStyleId>{5C22544A-7EE6-4342-B048-85BDC9FD1C3A}</a:tableStyleId>
              </a:tblPr>
              <a:tblGrid>
                <a:gridCol w="1262392">
                  <a:extLst>
                    <a:ext uri="{9D8B030D-6E8A-4147-A177-3AD203B41FA5}">
                      <a16:colId xmlns:a16="http://schemas.microsoft.com/office/drawing/2014/main" val="3246921430"/>
                    </a:ext>
                  </a:extLst>
                </a:gridCol>
                <a:gridCol w="2216381">
                  <a:extLst>
                    <a:ext uri="{9D8B030D-6E8A-4147-A177-3AD203B41FA5}">
                      <a16:colId xmlns:a16="http://schemas.microsoft.com/office/drawing/2014/main" val="1654230325"/>
                    </a:ext>
                  </a:extLst>
                </a:gridCol>
                <a:gridCol w="1361080">
                  <a:extLst>
                    <a:ext uri="{9D8B030D-6E8A-4147-A177-3AD203B41FA5}">
                      <a16:colId xmlns:a16="http://schemas.microsoft.com/office/drawing/2014/main" val="1773843471"/>
                    </a:ext>
                  </a:extLst>
                </a:gridCol>
                <a:gridCol w="1973774">
                  <a:extLst>
                    <a:ext uri="{9D8B030D-6E8A-4147-A177-3AD203B41FA5}">
                      <a16:colId xmlns:a16="http://schemas.microsoft.com/office/drawing/2014/main" val="4166895549"/>
                    </a:ext>
                  </a:extLst>
                </a:gridCol>
                <a:gridCol w="1480329">
                  <a:extLst>
                    <a:ext uri="{9D8B030D-6E8A-4147-A177-3AD203B41FA5}">
                      <a16:colId xmlns:a16="http://schemas.microsoft.com/office/drawing/2014/main" val="3950821816"/>
                    </a:ext>
                  </a:extLst>
                </a:gridCol>
                <a:gridCol w="2834557">
                  <a:extLst>
                    <a:ext uri="{9D8B030D-6E8A-4147-A177-3AD203B41FA5}">
                      <a16:colId xmlns:a16="http://schemas.microsoft.com/office/drawing/2014/main" val="3823597618"/>
                    </a:ext>
                  </a:extLst>
                </a:gridCol>
              </a:tblGrid>
              <a:tr h="438302">
                <a:tc>
                  <a:txBody>
                    <a:bodyPr/>
                    <a:lstStyle/>
                    <a:p>
                      <a:pPr marL="79375" marR="0">
                        <a:lnSpc>
                          <a:spcPct val="115000"/>
                        </a:lnSpc>
                        <a:spcBef>
                          <a:spcPts val="0"/>
                        </a:spcBef>
                        <a:spcAft>
                          <a:spcPts val="0"/>
                        </a:spcAft>
                      </a:pPr>
                      <a:r>
                        <a:rPr lang="en-US" sz="950">
                          <a:effectLst/>
                        </a:rPr>
                        <a:t>.</a:t>
                      </a:r>
                      <a:r>
                        <a:rPr lang="en-US" sz="750">
                          <a:effectLst/>
                        </a:rPr>
                        <a:t>I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660" marR="0">
                        <a:lnSpc>
                          <a:spcPct val="115000"/>
                        </a:lnSpc>
                        <a:spcBef>
                          <a:spcPts val="0"/>
                        </a:spcBef>
                        <a:spcAft>
                          <a:spcPts val="0"/>
                        </a:spcAft>
                      </a:pPr>
                      <a:r>
                        <a:rPr lang="en-US" sz="950">
                          <a:effectLst/>
                        </a:rPr>
                        <a:t>Type-I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EXCL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Exclusive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PFV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Perfective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57649529"/>
                  </a:ext>
                </a:extLst>
              </a:tr>
              <a:tr h="438302">
                <a:tc>
                  <a:txBody>
                    <a:bodyPr/>
                    <a:lstStyle/>
                    <a:p>
                      <a:pPr marL="79375" marR="0">
                        <a:lnSpc>
                          <a:spcPct val="115000"/>
                        </a:lnSpc>
                        <a:spcBef>
                          <a:spcPts val="0"/>
                        </a:spcBef>
                        <a:spcAft>
                          <a:spcPts val="0"/>
                        </a:spcAft>
                      </a:pPr>
                      <a:r>
                        <a:rPr lang="en-US" sz="950">
                          <a:effectLst/>
                        </a:rPr>
                        <a:t>.</a:t>
                      </a:r>
                      <a:r>
                        <a:rPr lang="en-US" sz="750">
                          <a:effectLst/>
                        </a:rPr>
                        <a:t>II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660" marR="0">
                        <a:lnSpc>
                          <a:spcPct val="115000"/>
                        </a:lnSpc>
                        <a:spcBef>
                          <a:spcPts val="0"/>
                        </a:spcBef>
                        <a:spcAft>
                          <a:spcPts val="0"/>
                        </a:spcAft>
                      </a:pPr>
                      <a:r>
                        <a:rPr lang="en-US" sz="950">
                          <a:effectLst/>
                        </a:rPr>
                        <a:t>Type-II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F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Feminine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PFX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Prefix</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340622797"/>
                  </a:ext>
                </a:extLst>
              </a:tr>
              <a:tr h="436832">
                <a:tc>
                  <a:txBody>
                    <a:bodyPr/>
                    <a:lstStyle/>
                    <a:p>
                      <a:pPr marL="74930" marR="0">
                        <a:lnSpc>
                          <a:spcPct val="115000"/>
                        </a:lnSpc>
                        <a:spcBef>
                          <a:spcPts val="0"/>
                        </a:spcBef>
                        <a:spcAft>
                          <a:spcPts val="0"/>
                        </a:spcAft>
                      </a:pPr>
                      <a:r>
                        <a:rPr lang="en-US" sz="950">
                          <a:effectLst/>
                        </a:rPr>
                        <a: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1120" marR="0">
                        <a:lnSpc>
                          <a:spcPct val="115000"/>
                        </a:lnSpc>
                        <a:spcBef>
                          <a:spcPts val="0"/>
                        </a:spcBef>
                        <a:spcAft>
                          <a:spcPts val="0"/>
                        </a:spcAft>
                      </a:pPr>
                      <a:r>
                        <a:rPr lang="en-US" sz="950">
                          <a:effectLst/>
                        </a:rPr>
                        <a:t>Verb Root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FUT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Future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Plural</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483586838"/>
                  </a:ext>
                </a:extLst>
              </a:tr>
              <a:tr h="436832">
                <a:tc>
                  <a:txBody>
                    <a:bodyPr/>
                    <a:lstStyle/>
                    <a:p>
                      <a:pPr marL="83820" marR="0">
                        <a:lnSpc>
                          <a:spcPct val="115000"/>
                        </a:lnSpc>
                        <a:spcBef>
                          <a:spcPts val="0"/>
                        </a:spcBef>
                        <a:spcAft>
                          <a:spcPts val="0"/>
                        </a:spcAft>
                      </a:pPr>
                      <a:r>
                        <a:rPr lang="en-US" sz="950">
                          <a:effectLst/>
                        </a:rPr>
                        <a:t>1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80645" marR="0">
                        <a:lnSpc>
                          <a:spcPct val="115000"/>
                        </a:lnSpc>
                        <a:spcBef>
                          <a:spcPts val="0"/>
                        </a:spcBef>
                        <a:spcAft>
                          <a:spcPts val="0"/>
                        </a:spcAft>
                      </a:pPr>
                      <a:r>
                        <a:rPr lang="en-US" sz="950">
                          <a:effectLst/>
                        </a:rPr>
                        <a:t>1</a:t>
                      </a:r>
                      <a:r>
                        <a:rPr lang="en-US" sz="1050" baseline="30000">
                          <a:effectLst/>
                        </a:rPr>
                        <a:t>st </a:t>
                      </a:r>
                      <a:r>
                        <a:rPr lang="en-US" sz="950">
                          <a:effectLst/>
                        </a:rPr>
                        <a:t>person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FV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Final Vowel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Pronoun</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748740781"/>
                  </a:ext>
                </a:extLst>
              </a:tr>
              <a:tr h="436832">
                <a:tc>
                  <a:txBody>
                    <a:bodyPr/>
                    <a:lstStyle/>
                    <a:p>
                      <a:pPr marL="80645" marR="0">
                        <a:lnSpc>
                          <a:spcPct val="115000"/>
                        </a:lnSpc>
                        <a:spcBef>
                          <a:spcPts val="0"/>
                        </a:spcBef>
                        <a:spcAft>
                          <a:spcPts val="0"/>
                        </a:spcAft>
                      </a:pPr>
                      <a:r>
                        <a:rPr lang="en-US" sz="950">
                          <a:effectLst/>
                        </a:rPr>
                        <a:t>2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2</a:t>
                      </a:r>
                      <a:r>
                        <a:rPr lang="en-US" sz="1050" baseline="30000">
                          <a:effectLst/>
                        </a:rPr>
                        <a:t>nd </a:t>
                      </a:r>
                      <a:r>
                        <a:rPr lang="en-US" sz="950">
                          <a:effectLst/>
                        </a:rPr>
                        <a:t>person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GEN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Genitive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POSS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Possessive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269284126"/>
                  </a:ext>
                </a:extLst>
              </a:tr>
              <a:tr h="438302">
                <a:tc>
                  <a:txBody>
                    <a:bodyPr/>
                    <a:lstStyle/>
                    <a:p>
                      <a:pPr marL="81280" marR="0">
                        <a:lnSpc>
                          <a:spcPct val="115000"/>
                        </a:lnSpc>
                        <a:spcBef>
                          <a:spcPts val="0"/>
                        </a:spcBef>
                        <a:spcAft>
                          <a:spcPts val="0"/>
                        </a:spcAft>
                      </a:pPr>
                      <a:r>
                        <a:rPr lang="en-US" sz="950">
                          <a:effectLst/>
                        </a:rPr>
                        <a:t>3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950">
                          <a:effectLst/>
                        </a:rPr>
                        <a:t>3</a:t>
                      </a:r>
                      <a:r>
                        <a:rPr lang="en-US" sz="1050" baseline="30000">
                          <a:effectLst/>
                        </a:rPr>
                        <a:t>rd </a:t>
                      </a:r>
                      <a:r>
                        <a:rPr lang="en-US" sz="950">
                          <a:effectLst/>
                        </a:rPr>
                        <a:t>person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GEN</a:t>
                      </a:r>
                      <a:r>
                        <a:rPr lang="en-US" sz="950">
                          <a:effectLst/>
                        </a:rPr>
                        <a:t>.</a:t>
                      </a:r>
                      <a:r>
                        <a:rPr lang="en-US" sz="750">
                          <a:effectLst/>
                        </a:rPr>
                        <a:t>EVT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0" marR="0" algn="ctr">
                        <a:lnSpc>
                          <a:spcPct val="115000"/>
                        </a:lnSpc>
                        <a:spcBef>
                          <a:spcPts val="0"/>
                        </a:spcBef>
                        <a:spcAft>
                          <a:spcPts val="0"/>
                        </a:spcAft>
                      </a:pPr>
                      <a:r>
                        <a:rPr lang="en-US" sz="950">
                          <a:effectLst/>
                        </a:rPr>
                        <a:t>General Event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POT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Potential</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496694590"/>
                  </a:ext>
                </a:extLst>
              </a:tr>
              <a:tr h="436832">
                <a:tc>
                  <a:txBody>
                    <a:bodyPr/>
                    <a:lstStyle/>
                    <a:p>
                      <a:pPr marL="73025" marR="0">
                        <a:lnSpc>
                          <a:spcPct val="115000"/>
                        </a:lnSpc>
                        <a:spcBef>
                          <a:spcPts val="0"/>
                        </a:spcBef>
                        <a:spcAft>
                          <a:spcPts val="0"/>
                        </a:spcAft>
                      </a:pPr>
                      <a:r>
                        <a:rPr lang="en-US" sz="750">
                          <a:effectLst/>
                        </a:rPr>
                        <a:t>ANT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69850" marR="0">
                        <a:lnSpc>
                          <a:spcPct val="115000"/>
                        </a:lnSpc>
                        <a:spcBef>
                          <a:spcPts val="0"/>
                        </a:spcBef>
                        <a:spcAft>
                          <a:spcPts val="0"/>
                        </a:spcAft>
                      </a:pPr>
                      <a:r>
                        <a:rPr lang="en-US" sz="950">
                          <a:effectLst/>
                        </a:rPr>
                        <a:t>Anterior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GER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Gerund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PREP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Preposition</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600043687"/>
                  </a:ext>
                </a:extLst>
              </a:tr>
              <a:tr h="436832">
                <a:tc>
                  <a:txBody>
                    <a:bodyPr/>
                    <a:lstStyle/>
                    <a:p>
                      <a:pPr marL="73025" marR="0">
                        <a:lnSpc>
                          <a:spcPct val="115000"/>
                        </a:lnSpc>
                        <a:spcBef>
                          <a:spcPts val="0"/>
                        </a:spcBef>
                        <a:spcAft>
                          <a:spcPts val="0"/>
                        </a:spcAft>
                      </a:pPr>
                      <a:r>
                        <a:rPr lang="en-US" sz="750">
                          <a:effectLst/>
                        </a:rPr>
                        <a:t>AOR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69850" marR="0">
                        <a:lnSpc>
                          <a:spcPct val="115000"/>
                        </a:lnSpc>
                        <a:spcBef>
                          <a:spcPts val="0"/>
                        </a:spcBef>
                        <a:spcAft>
                          <a:spcPts val="0"/>
                        </a:spcAft>
                      </a:pPr>
                      <a:r>
                        <a:rPr lang="en-US" sz="950">
                          <a:effectLst/>
                        </a:rPr>
                        <a:t>Aorist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HAB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Habitual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PRET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Preterite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72714370"/>
                  </a:ext>
                </a:extLst>
              </a:tr>
              <a:tr h="436832">
                <a:tc>
                  <a:txBody>
                    <a:bodyPr/>
                    <a:lstStyle/>
                    <a:p>
                      <a:pPr marL="73025" marR="0">
                        <a:lnSpc>
                          <a:spcPct val="115000"/>
                        </a:lnSpc>
                        <a:spcBef>
                          <a:spcPts val="0"/>
                        </a:spcBef>
                        <a:spcAft>
                          <a:spcPts val="0"/>
                        </a:spcAft>
                      </a:pPr>
                      <a:r>
                        <a:rPr lang="en-US" sz="750">
                          <a:effectLst/>
                        </a:rPr>
                        <a:t>ASP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69850" marR="0">
                        <a:lnSpc>
                          <a:spcPct val="115000"/>
                        </a:lnSpc>
                        <a:spcBef>
                          <a:spcPts val="0"/>
                        </a:spcBef>
                        <a:spcAft>
                          <a:spcPts val="0"/>
                        </a:spcAft>
                      </a:pPr>
                      <a:r>
                        <a:rPr lang="en-US" sz="950">
                          <a:effectLst/>
                        </a:rPr>
                        <a:t>Aspect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IMM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Immediate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PRF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Perfect</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506327055"/>
                  </a:ext>
                </a:extLst>
              </a:tr>
              <a:tr h="436832">
                <a:tc>
                  <a:txBody>
                    <a:bodyPr/>
                    <a:lstStyle/>
                    <a:p>
                      <a:pPr marL="73025" marR="0">
                        <a:lnSpc>
                          <a:spcPct val="115000"/>
                        </a:lnSpc>
                        <a:spcBef>
                          <a:spcPts val="0"/>
                        </a:spcBef>
                        <a:spcAft>
                          <a:spcPts val="0"/>
                        </a:spcAft>
                      </a:pPr>
                      <a:r>
                        <a:rPr lang="en-US" sz="750">
                          <a:effectLst/>
                        </a:rPr>
                        <a:t>ATTR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69850" marR="0">
                        <a:lnSpc>
                          <a:spcPct val="115000"/>
                        </a:lnSpc>
                        <a:spcBef>
                          <a:spcPts val="0"/>
                        </a:spcBef>
                        <a:spcAft>
                          <a:spcPts val="0"/>
                        </a:spcAft>
                      </a:pPr>
                      <a:r>
                        <a:rPr lang="en-US" sz="950">
                          <a:effectLst/>
                        </a:rPr>
                        <a:t>Attributive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IMPF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Imperfect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PROG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Progressive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575315988"/>
                  </a:ext>
                </a:extLst>
              </a:tr>
              <a:tr h="436832">
                <a:tc>
                  <a:txBody>
                    <a:bodyPr/>
                    <a:lstStyle/>
                    <a:p>
                      <a:pPr marL="73025" marR="0">
                        <a:lnSpc>
                          <a:spcPct val="115000"/>
                        </a:lnSpc>
                        <a:spcBef>
                          <a:spcPts val="0"/>
                        </a:spcBef>
                        <a:spcAft>
                          <a:spcPts val="0"/>
                        </a:spcAft>
                      </a:pPr>
                      <a:r>
                        <a:rPr lang="en-US" sz="750">
                          <a:effectLst/>
                        </a:rPr>
                        <a:t>AUX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69850" marR="0">
                        <a:lnSpc>
                          <a:spcPct val="115000"/>
                        </a:lnSpc>
                        <a:spcBef>
                          <a:spcPts val="0"/>
                        </a:spcBef>
                        <a:spcAft>
                          <a:spcPts val="0"/>
                        </a:spcAft>
                      </a:pPr>
                      <a:r>
                        <a:rPr lang="en-US" sz="950">
                          <a:effectLst/>
                        </a:rPr>
                        <a:t>Auxiliary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Inclusive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PRS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Present</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531812369"/>
                  </a:ext>
                </a:extLst>
              </a:tr>
              <a:tr h="436832">
                <a:tc>
                  <a:txBody>
                    <a:bodyPr/>
                    <a:lstStyle/>
                    <a:p>
                      <a:pPr marL="78740" marR="0">
                        <a:lnSpc>
                          <a:spcPct val="115000"/>
                        </a:lnSpc>
                        <a:spcBef>
                          <a:spcPts val="0"/>
                        </a:spcBef>
                        <a:spcAft>
                          <a:spcPts val="0"/>
                        </a:spcAft>
                      </a:pPr>
                      <a:r>
                        <a:rPr lang="en-US" sz="750">
                          <a:effectLst/>
                        </a:rPr>
                        <a:t>BEN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Benefactive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IND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Indicative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PRTCPL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dirty="0">
                          <a:effectLst/>
                        </a:rPr>
                        <a:t>Participle</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882558613"/>
                  </a:ext>
                </a:extLst>
              </a:tr>
            </a:tbl>
          </a:graphicData>
        </a:graphic>
      </p:graphicFrame>
      <p:sp>
        <p:nvSpPr>
          <p:cNvPr id="5" name="Footer Placeholder 4">
            <a:extLst>
              <a:ext uri="{FF2B5EF4-FFF2-40B4-BE49-F238E27FC236}">
                <a16:creationId xmlns:a16="http://schemas.microsoft.com/office/drawing/2014/main" id="{E1E019EB-6A85-5E48-86AB-DBB6BE8A1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900D0E-6D6C-174A-AE62-E7F9E6829EFC}"/>
              </a:ext>
            </a:extLst>
          </p:cNvPr>
          <p:cNvSpPr>
            <a:spLocks noGrp="1"/>
          </p:cNvSpPr>
          <p:nvPr>
            <p:ph type="sldNum" sz="quarter" idx="12"/>
          </p:nvPr>
        </p:nvSpPr>
        <p:spPr/>
        <p:txBody>
          <a:bodyPr/>
          <a:lstStyle/>
          <a:p>
            <a:fld id="{2CCCBCE6-F95B-EE47-A646-438B070157D1}" type="slidenum">
              <a:rPr lang="en-US" smtClean="0"/>
              <a:t>45</a:t>
            </a:fld>
            <a:endParaRPr lang="en-US"/>
          </a:p>
        </p:txBody>
      </p:sp>
    </p:spTree>
    <p:extLst>
      <p:ext uri="{BB962C8B-B14F-4D97-AF65-F5344CB8AC3E}">
        <p14:creationId xmlns:p14="http://schemas.microsoft.com/office/powerpoint/2010/main" val="18257794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BA831-178B-5940-BBCC-78854D68AF84}"/>
              </a:ext>
            </a:extLst>
          </p:cNvPr>
          <p:cNvSpPr>
            <a:spLocks noGrp="1"/>
          </p:cNvSpPr>
          <p:nvPr>
            <p:ph type="title"/>
          </p:nvPr>
        </p:nvSpPr>
        <p:spPr>
          <a:xfrm>
            <a:off x="0" y="152401"/>
            <a:ext cx="12039600" cy="528636"/>
          </a:xfrm>
        </p:spPr>
        <p:txBody>
          <a:bodyPr>
            <a:normAutofit fontScale="90000"/>
          </a:bodyPr>
          <a:lstStyle/>
          <a:p>
            <a:r>
              <a:rPr lang="en-US" dirty="0"/>
              <a:t>Abbreviations</a:t>
            </a:r>
          </a:p>
        </p:txBody>
      </p:sp>
      <p:graphicFrame>
        <p:nvGraphicFramePr>
          <p:cNvPr id="4" name="Content Placeholder 3">
            <a:extLst>
              <a:ext uri="{FF2B5EF4-FFF2-40B4-BE49-F238E27FC236}">
                <a16:creationId xmlns:a16="http://schemas.microsoft.com/office/drawing/2014/main" id="{2712994B-3372-C645-8FDF-4E4DFCDFA021}"/>
              </a:ext>
            </a:extLst>
          </p:cNvPr>
          <p:cNvGraphicFramePr>
            <a:graphicFrameLocks noGrp="1"/>
          </p:cNvGraphicFramePr>
          <p:nvPr>
            <p:ph idx="1"/>
            <p:extLst>
              <p:ext uri="{D42A27DB-BD31-4B8C-83A1-F6EECF244321}">
                <p14:modId xmlns:p14="http://schemas.microsoft.com/office/powerpoint/2010/main" val="1388565047"/>
              </p:ext>
            </p:extLst>
          </p:nvPr>
        </p:nvGraphicFramePr>
        <p:xfrm>
          <a:off x="186267" y="1066799"/>
          <a:ext cx="11853335" cy="5638802"/>
        </p:xfrm>
        <a:graphic>
          <a:graphicData uri="http://schemas.openxmlformats.org/drawingml/2006/table">
            <a:tbl>
              <a:tblPr>
                <a:tableStyleId>{5C22544A-7EE6-4342-B048-85BDC9FD1C3A}</a:tableStyleId>
              </a:tblPr>
              <a:tblGrid>
                <a:gridCol w="1344615">
                  <a:extLst>
                    <a:ext uri="{9D8B030D-6E8A-4147-A177-3AD203B41FA5}">
                      <a16:colId xmlns:a16="http://schemas.microsoft.com/office/drawing/2014/main" val="3543448878"/>
                    </a:ext>
                  </a:extLst>
                </a:gridCol>
                <a:gridCol w="2360739">
                  <a:extLst>
                    <a:ext uri="{9D8B030D-6E8A-4147-A177-3AD203B41FA5}">
                      <a16:colId xmlns:a16="http://schemas.microsoft.com/office/drawing/2014/main" val="1366374037"/>
                    </a:ext>
                  </a:extLst>
                </a:gridCol>
                <a:gridCol w="1449730">
                  <a:extLst>
                    <a:ext uri="{9D8B030D-6E8A-4147-A177-3AD203B41FA5}">
                      <a16:colId xmlns:a16="http://schemas.microsoft.com/office/drawing/2014/main" val="3826857301"/>
                    </a:ext>
                  </a:extLst>
                </a:gridCol>
                <a:gridCol w="2102329">
                  <a:extLst>
                    <a:ext uri="{9D8B030D-6E8A-4147-A177-3AD203B41FA5}">
                      <a16:colId xmlns:a16="http://schemas.microsoft.com/office/drawing/2014/main" val="3245850390"/>
                    </a:ext>
                  </a:extLst>
                </a:gridCol>
                <a:gridCol w="1576746">
                  <a:extLst>
                    <a:ext uri="{9D8B030D-6E8A-4147-A177-3AD203B41FA5}">
                      <a16:colId xmlns:a16="http://schemas.microsoft.com/office/drawing/2014/main" val="3821252659"/>
                    </a:ext>
                  </a:extLst>
                </a:gridCol>
                <a:gridCol w="3019176">
                  <a:extLst>
                    <a:ext uri="{9D8B030D-6E8A-4147-A177-3AD203B41FA5}">
                      <a16:colId xmlns:a16="http://schemas.microsoft.com/office/drawing/2014/main" val="2306341937"/>
                    </a:ext>
                  </a:extLst>
                </a:gridCol>
              </a:tblGrid>
              <a:tr h="433754">
                <a:tc>
                  <a:txBody>
                    <a:bodyPr/>
                    <a:lstStyle/>
                    <a:p>
                      <a:pPr marL="78740" marR="0">
                        <a:lnSpc>
                          <a:spcPct val="115000"/>
                        </a:lnSpc>
                        <a:spcBef>
                          <a:spcPts val="0"/>
                        </a:spcBef>
                        <a:spcAft>
                          <a:spcPts val="0"/>
                        </a:spcAft>
                      </a:pPr>
                      <a:r>
                        <a:rPr lang="en-US" sz="750">
                          <a:effectLst/>
                        </a:rPr>
                        <a:t>CAUS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Causative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INF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Infinitive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PST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Past</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758665972"/>
                  </a:ext>
                </a:extLst>
              </a:tr>
              <a:tr h="433754">
                <a:tc>
                  <a:txBody>
                    <a:bodyPr/>
                    <a:lstStyle/>
                    <a:p>
                      <a:pPr marL="78740" marR="0">
                        <a:lnSpc>
                          <a:spcPct val="115000"/>
                        </a:lnSpc>
                        <a:spcBef>
                          <a:spcPts val="0"/>
                        </a:spcBef>
                        <a:spcAft>
                          <a:spcPts val="0"/>
                        </a:spcAft>
                      </a:pPr>
                      <a:r>
                        <a:rPr lang="en-US" sz="750">
                          <a:effectLst/>
                        </a:rPr>
                        <a:t>CL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Class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INS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Instrumental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RDPL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Reduplication</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2358719778"/>
                  </a:ext>
                </a:extLst>
              </a:tr>
              <a:tr h="433754">
                <a:tc>
                  <a:txBody>
                    <a:bodyPr/>
                    <a:lstStyle/>
                    <a:p>
                      <a:pPr marL="78740" marR="0">
                        <a:lnSpc>
                          <a:spcPct val="115000"/>
                        </a:lnSpc>
                        <a:spcBef>
                          <a:spcPts val="0"/>
                        </a:spcBef>
                        <a:spcAft>
                          <a:spcPts val="0"/>
                        </a:spcAft>
                      </a:pPr>
                      <a:r>
                        <a:rPr lang="en-US" sz="750">
                          <a:effectLst/>
                        </a:rPr>
                        <a:t>CLOC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Cislocative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INT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Intentional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REC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Recent</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972457921"/>
                  </a:ext>
                </a:extLst>
              </a:tr>
              <a:tr h="433754">
                <a:tc>
                  <a:txBody>
                    <a:bodyPr/>
                    <a:lstStyle/>
                    <a:p>
                      <a:pPr marL="78740" marR="0">
                        <a:lnSpc>
                          <a:spcPct val="115000"/>
                        </a:lnSpc>
                        <a:spcBef>
                          <a:spcPts val="0"/>
                        </a:spcBef>
                        <a:spcAft>
                          <a:spcPts val="0"/>
                        </a:spcAft>
                      </a:pPr>
                      <a:r>
                        <a:rPr lang="en-US" sz="750">
                          <a:effectLst/>
                        </a:rPr>
                        <a:t>COMPL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Completive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INTENT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Intentional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REM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Remote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775953611"/>
                  </a:ext>
                </a:extLst>
              </a:tr>
              <a:tr h="433754">
                <a:tc>
                  <a:txBody>
                    <a:bodyPr/>
                    <a:lstStyle/>
                    <a:p>
                      <a:pPr marL="78740" marR="0">
                        <a:lnSpc>
                          <a:spcPct val="115000"/>
                        </a:lnSpc>
                        <a:spcBef>
                          <a:spcPts val="0"/>
                        </a:spcBef>
                        <a:spcAft>
                          <a:spcPts val="0"/>
                        </a:spcAft>
                      </a:pPr>
                      <a:r>
                        <a:rPr lang="en-US" sz="750">
                          <a:effectLst/>
                        </a:rPr>
                        <a:t>COND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Conditional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IPFV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Imperfective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REPET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Repetitive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4195585386"/>
                  </a:ext>
                </a:extLst>
              </a:tr>
              <a:tr h="433754">
                <a:tc>
                  <a:txBody>
                    <a:bodyPr/>
                    <a:lstStyle/>
                    <a:p>
                      <a:pPr marL="78740" marR="0">
                        <a:lnSpc>
                          <a:spcPct val="115000"/>
                        </a:lnSpc>
                        <a:spcBef>
                          <a:spcPts val="0"/>
                        </a:spcBef>
                        <a:spcAft>
                          <a:spcPts val="0"/>
                        </a:spcAft>
                      </a:pPr>
                      <a:r>
                        <a:rPr lang="en-US" sz="750">
                          <a:effectLst/>
                        </a:rPr>
                        <a:t>CONEG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Conegative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ITER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Iterative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SBJNCTV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Subjunctive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3423360629"/>
                  </a:ext>
                </a:extLst>
              </a:tr>
              <a:tr h="433754">
                <a:tc>
                  <a:txBody>
                    <a:bodyPr/>
                    <a:lstStyle/>
                    <a:p>
                      <a:pPr marL="78740" marR="0">
                        <a:lnSpc>
                          <a:spcPct val="115000"/>
                        </a:lnSpc>
                        <a:spcBef>
                          <a:spcPts val="0"/>
                        </a:spcBef>
                        <a:spcAft>
                          <a:spcPts val="0"/>
                        </a:spcAft>
                      </a:pPr>
                      <a:r>
                        <a:rPr lang="en-US" sz="750">
                          <a:effectLst/>
                        </a:rPr>
                        <a:t>CONT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Continuous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LOC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Locative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5565" marR="0">
                        <a:lnSpc>
                          <a:spcPct val="115000"/>
                        </a:lnSpc>
                        <a:spcBef>
                          <a:spcPts val="0"/>
                        </a:spcBef>
                        <a:spcAft>
                          <a:spcPts val="0"/>
                        </a:spcAft>
                      </a:pPr>
                      <a:r>
                        <a:rPr lang="en-US" sz="750">
                          <a:effectLst/>
                        </a:rPr>
                        <a:t>SUBJ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Subject</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463260222"/>
                  </a:ext>
                </a:extLst>
              </a:tr>
              <a:tr h="433754">
                <a:tc>
                  <a:txBody>
                    <a:bodyPr/>
                    <a:lstStyle/>
                    <a:p>
                      <a:pPr marL="78740" marR="0">
                        <a:lnSpc>
                          <a:spcPct val="115000"/>
                        </a:lnSpc>
                        <a:spcBef>
                          <a:spcPts val="0"/>
                        </a:spcBef>
                        <a:spcAft>
                          <a:spcPts val="0"/>
                        </a:spcAft>
                      </a:pPr>
                      <a:r>
                        <a:rPr lang="en-US" sz="750">
                          <a:effectLst/>
                        </a:rPr>
                        <a:t>DEM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Demonstrative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M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Masculine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025" marR="0">
                        <a:lnSpc>
                          <a:spcPct val="115000"/>
                        </a:lnSpc>
                        <a:spcBef>
                          <a:spcPts val="0"/>
                        </a:spcBef>
                        <a:spcAft>
                          <a:spcPts val="0"/>
                        </a:spcAft>
                      </a:pPr>
                      <a:r>
                        <a:rPr lang="en-US" sz="750">
                          <a:effectLst/>
                        </a:rPr>
                        <a:t>TAM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660" marR="0">
                        <a:lnSpc>
                          <a:spcPct val="115000"/>
                        </a:lnSpc>
                        <a:spcBef>
                          <a:spcPts val="0"/>
                        </a:spcBef>
                        <a:spcAft>
                          <a:spcPts val="0"/>
                        </a:spcAft>
                      </a:pPr>
                      <a:r>
                        <a:rPr lang="en-US" sz="950">
                          <a:effectLst/>
                        </a:rPr>
                        <a:t>Tense-Mood-Aspect</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632557620"/>
                  </a:ext>
                </a:extLst>
              </a:tr>
              <a:tr h="433754">
                <a:tc>
                  <a:txBody>
                    <a:bodyPr/>
                    <a:lstStyle/>
                    <a:p>
                      <a:pPr marL="78740" marR="0">
                        <a:lnSpc>
                          <a:spcPct val="115000"/>
                        </a:lnSpc>
                        <a:spcBef>
                          <a:spcPts val="0"/>
                        </a:spcBef>
                        <a:spcAft>
                          <a:spcPts val="0"/>
                        </a:spcAft>
                      </a:pPr>
                      <a:r>
                        <a:rPr lang="en-US" sz="750">
                          <a:effectLst/>
                        </a:rPr>
                        <a:t>DEP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Dependent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MOD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Modal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025" marR="0">
                        <a:lnSpc>
                          <a:spcPct val="115000"/>
                        </a:lnSpc>
                        <a:spcBef>
                          <a:spcPts val="0"/>
                        </a:spcBef>
                        <a:spcAft>
                          <a:spcPts val="0"/>
                        </a:spcAft>
                      </a:pPr>
                      <a:r>
                        <a:rPr lang="en-US" sz="750">
                          <a:effectLst/>
                        </a:rPr>
                        <a:t>TEMP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660" marR="0">
                        <a:lnSpc>
                          <a:spcPct val="115000"/>
                        </a:lnSpc>
                        <a:spcBef>
                          <a:spcPts val="0"/>
                        </a:spcBef>
                        <a:spcAft>
                          <a:spcPts val="0"/>
                        </a:spcAft>
                      </a:pPr>
                      <a:r>
                        <a:rPr lang="en-US" sz="950">
                          <a:effectLst/>
                        </a:rPr>
                        <a:t>Temporal(is)</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184938692"/>
                  </a:ext>
                </a:extLst>
              </a:tr>
              <a:tr h="433754">
                <a:tc>
                  <a:txBody>
                    <a:bodyPr/>
                    <a:lstStyle/>
                    <a:p>
                      <a:pPr marL="78740" marR="0">
                        <a:lnSpc>
                          <a:spcPct val="115000"/>
                        </a:lnSpc>
                        <a:spcBef>
                          <a:spcPts val="0"/>
                        </a:spcBef>
                        <a:spcAft>
                          <a:spcPts val="0"/>
                        </a:spcAft>
                      </a:pPr>
                      <a:r>
                        <a:rPr lang="en-US" sz="750">
                          <a:effectLst/>
                        </a:rPr>
                        <a:t>DIR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Directional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NEG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Negative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025" marR="0">
                        <a:lnSpc>
                          <a:spcPct val="115000"/>
                        </a:lnSpc>
                        <a:spcBef>
                          <a:spcPts val="0"/>
                        </a:spcBef>
                        <a:spcAft>
                          <a:spcPts val="0"/>
                        </a:spcAft>
                      </a:pPr>
                      <a:r>
                        <a:rPr lang="en-US" sz="750">
                          <a:effectLst/>
                        </a:rPr>
                        <a:t>TLOC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660" marR="0">
                        <a:lnSpc>
                          <a:spcPct val="115000"/>
                        </a:lnSpc>
                        <a:spcBef>
                          <a:spcPts val="0"/>
                        </a:spcBef>
                        <a:spcAft>
                          <a:spcPts val="0"/>
                        </a:spcAft>
                      </a:pPr>
                      <a:r>
                        <a:rPr lang="en-US" sz="950">
                          <a:effectLst/>
                        </a:rPr>
                        <a:t>Translocative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94878785"/>
                  </a:ext>
                </a:extLst>
              </a:tr>
              <a:tr h="433754">
                <a:tc>
                  <a:txBody>
                    <a:bodyPr/>
                    <a:lstStyle/>
                    <a:p>
                      <a:pPr marL="78740" marR="0">
                        <a:lnSpc>
                          <a:spcPct val="115000"/>
                        </a:lnSpc>
                        <a:spcBef>
                          <a:spcPts val="0"/>
                        </a:spcBef>
                        <a:spcAft>
                          <a:spcPts val="0"/>
                        </a:spcAft>
                      </a:pPr>
                      <a:r>
                        <a:rPr lang="en-US" sz="750">
                          <a:effectLst/>
                        </a:rPr>
                        <a:t>DUR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Durative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NMLZR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Nominalizer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025" marR="0">
                        <a:lnSpc>
                          <a:spcPct val="115000"/>
                        </a:lnSpc>
                        <a:spcBef>
                          <a:spcPts val="0"/>
                        </a:spcBef>
                        <a:spcAft>
                          <a:spcPts val="0"/>
                        </a:spcAft>
                      </a:pPr>
                      <a:r>
                        <a:rPr lang="en-US" sz="750">
                          <a:effectLst/>
                        </a:rPr>
                        <a:t>TNS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3660" marR="0">
                        <a:lnSpc>
                          <a:spcPct val="115000"/>
                        </a:lnSpc>
                        <a:spcBef>
                          <a:spcPts val="0"/>
                        </a:spcBef>
                        <a:spcAft>
                          <a:spcPts val="0"/>
                        </a:spcAft>
                      </a:pPr>
                      <a:r>
                        <a:rPr lang="en-US" sz="950">
                          <a:effectLst/>
                        </a:rPr>
                        <a:t>Tense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1213018933"/>
                  </a:ext>
                </a:extLst>
              </a:tr>
              <a:tr h="433754">
                <a:tc>
                  <a:txBody>
                    <a:bodyPr/>
                    <a:lstStyle/>
                    <a:p>
                      <a:pPr marL="78740" marR="0">
                        <a:lnSpc>
                          <a:spcPct val="115000"/>
                        </a:lnSpc>
                        <a:spcBef>
                          <a:spcPts val="0"/>
                        </a:spcBef>
                        <a:spcAft>
                          <a:spcPts val="0"/>
                        </a:spcAft>
                      </a:pPr>
                      <a:r>
                        <a:rPr lang="en-US" sz="750">
                          <a:effectLst/>
                        </a:rPr>
                        <a:t>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Exclusive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NPRS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Non-Present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1120" marR="0">
                        <a:lnSpc>
                          <a:spcPct val="115000"/>
                        </a:lnSpc>
                        <a:spcBef>
                          <a:spcPts val="0"/>
                        </a:spcBef>
                        <a:spcAft>
                          <a:spcPts val="0"/>
                        </a:spcAft>
                      </a:pPr>
                      <a:r>
                        <a:rPr lang="en-US" sz="750">
                          <a:effectLst/>
                        </a:rPr>
                        <a:t>VEN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1120" marR="0">
                        <a:lnSpc>
                          <a:spcPct val="115000"/>
                        </a:lnSpc>
                        <a:spcBef>
                          <a:spcPts val="0"/>
                        </a:spcBef>
                        <a:spcAft>
                          <a:spcPts val="0"/>
                        </a:spcAft>
                      </a:pPr>
                      <a:r>
                        <a:rPr lang="en-US" sz="950">
                          <a:effectLst/>
                        </a:rPr>
                        <a:t>Ventive</a:t>
                      </a:r>
                      <a:endParaRPr lang="en-US" sz="110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578629006"/>
                  </a:ext>
                </a:extLst>
              </a:tr>
              <a:tr h="433754">
                <a:tc>
                  <a:txBody>
                    <a:bodyPr/>
                    <a:lstStyle/>
                    <a:p>
                      <a:pPr marL="78740" marR="0">
                        <a:lnSpc>
                          <a:spcPct val="115000"/>
                        </a:lnSpc>
                        <a:spcBef>
                          <a:spcPts val="0"/>
                        </a:spcBef>
                        <a:spcAft>
                          <a:spcPts val="0"/>
                        </a:spcAft>
                      </a:pPr>
                      <a:r>
                        <a:rPr lang="en-US" sz="750">
                          <a:effectLst/>
                        </a:rPr>
                        <a:t>EX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7470" marR="0">
                        <a:lnSpc>
                          <a:spcPct val="115000"/>
                        </a:lnSpc>
                        <a:spcBef>
                          <a:spcPts val="0"/>
                        </a:spcBef>
                        <a:spcAft>
                          <a:spcPts val="0"/>
                        </a:spcAft>
                      </a:pPr>
                      <a:r>
                        <a:rPr lang="en-US" sz="950">
                          <a:effectLst/>
                        </a:rPr>
                        <a:t>Exclusive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8740" marR="0">
                        <a:lnSpc>
                          <a:spcPct val="115000"/>
                        </a:lnSpc>
                        <a:spcBef>
                          <a:spcPts val="0"/>
                        </a:spcBef>
                        <a:spcAft>
                          <a:spcPts val="0"/>
                        </a:spcAft>
                      </a:pPr>
                      <a:r>
                        <a:rPr lang="en-US" sz="750">
                          <a:effectLst/>
                        </a:rPr>
                        <a:t>OBJ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6835" marR="0">
                        <a:lnSpc>
                          <a:spcPct val="115000"/>
                        </a:lnSpc>
                        <a:spcBef>
                          <a:spcPts val="0"/>
                        </a:spcBef>
                        <a:spcAft>
                          <a:spcPts val="0"/>
                        </a:spcAft>
                      </a:pPr>
                      <a:r>
                        <a:rPr lang="en-US" sz="950">
                          <a:effectLst/>
                        </a:rPr>
                        <a:t>Object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1120" marR="0">
                        <a:lnSpc>
                          <a:spcPct val="115000"/>
                        </a:lnSpc>
                        <a:spcBef>
                          <a:spcPts val="0"/>
                        </a:spcBef>
                        <a:spcAft>
                          <a:spcPts val="0"/>
                        </a:spcAft>
                      </a:pPr>
                      <a:r>
                        <a:rPr lang="en-US" sz="750">
                          <a:effectLst/>
                        </a:rPr>
                        <a:t>VN </a:t>
                      </a:r>
                      <a:endParaRPr lang="en-US" sz="1100">
                        <a:effectLst/>
                        <a:latin typeface="Arial" panose="020B0604020202020204" pitchFamily="34" charset="0"/>
                        <a:ea typeface="Arial" panose="020B0604020202020204" pitchFamily="34" charset="0"/>
                      </a:endParaRPr>
                    </a:p>
                  </a:txBody>
                  <a:tcPr marL="63500" marR="63500" marT="63500" marB="63500"/>
                </a:tc>
                <a:tc>
                  <a:txBody>
                    <a:bodyPr/>
                    <a:lstStyle/>
                    <a:p>
                      <a:pPr marL="71120" marR="0">
                        <a:lnSpc>
                          <a:spcPct val="115000"/>
                        </a:lnSpc>
                        <a:spcBef>
                          <a:spcPts val="0"/>
                        </a:spcBef>
                        <a:spcAft>
                          <a:spcPts val="0"/>
                        </a:spcAft>
                      </a:pPr>
                      <a:r>
                        <a:rPr lang="en-US" sz="950" dirty="0">
                          <a:effectLst/>
                        </a:rPr>
                        <a:t>Verbal Noun</a:t>
                      </a:r>
                      <a:endParaRPr lang="en-US" sz="1100" dirty="0">
                        <a:effectLst/>
                        <a:latin typeface="Arial" panose="020B0604020202020204" pitchFamily="34" charset="0"/>
                        <a:ea typeface="Arial" panose="020B0604020202020204" pitchFamily="34" charset="0"/>
                      </a:endParaRPr>
                    </a:p>
                  </a:txBody>
                  <a:tcPr marL="63500" marR="63500" marT="63500" marB="63500"/>
                </a:tc>
                <a:extLst>
                  <a:ext uri="{0D108BD9-81ED-4DB2-BD59-A6C34878D82A}">
                    <a16:rowId xmlns:a16="http://schemas.microsoft.com/office/drawing/2014/main" val="747851647"/>
                  </a:ext>
                </a:extLst>
              </a:tr>
            </a:tbl>
          </a:graphicData>
        </a:graphic>
      </p:graphicFrame>
      <p:sp>
        <p:nvSpPr>
          <p:cNvPr id="5" name="Footer Placeholder 4">
            <a:extLst>
              <a:ext uri="{FF2B5EF4-FFF2-40B4-BE49-F238E27FC236}">
                <a16:creationId xmlns:a16="http://schemas.microsoft.com/office/drawing/2014/main" id="{7188BC43-7AF3-1F44-9F6C-9390C6F73DE8}"/>
              </a:ext>
            </a:extLst>
          </p:cNvPr>
          <p:cNvSpPr>
            <a:spLocks noGrp="1"/>
          </p:cNvSpPr>
          <p:nvPr>
            <p:ph type="ftr" sz="quarter" idx="11"/>
          </p:nvPr>
        </p:nvSpPr>
        <p:spPr>
          <a:xfrm>
            <a:off x="4038600" y="6538912"/>
            <a:ext cx="4114800" cy="365125"/>
          </a:xfrm>
        </p:spPr>
        <p:txBody>
          <a:bodyPr/>
          <a:lstStyle/>
          <a:p>
            <a:endParaRPr lang="en-US"/>
          </a:p>
        </p:txBody>
      </p:sp>
      <p:sp>
        <p:nvSpPr>
          <p:cNvPr id="6" name="Slide Number Placeholder 5">
            <a:extLst>
              <a:ext uri="{FF2B5EF4-FFF2-40B4-BE49-F238E27FC236}">
                <a16:creationId xmlns:a16="http://schemas.microsoft.com/office/drawing/2014/main" id="{FEA492C8-E7E3-9348-87AC-1A5C7FAF46BF}"/>
              </a:ext>
            </a:extLst>
          </p:cNvPr>
          <p:cNvSpPr>
            <a:spLocks noGrp="1"/>
          </p:cNvSpPr>
          <p:nvPr>
            <p:ph type="sldNum" sz="quarter" idx="12"/>
          </p:nvPr>
        </p:nvSpPr>
        <p:spPr/>
        <p:txBody>
          <a:bodyPr/>
          <a:lstStyle/>
          <a:p>
            <a:fld id="{2CCCBCE6-F95B-EE47-A646-438B070157D1}" type="slidenum">
              <a:rPr lang="en-US" smtClean="0"/>
              <a:t>46</a:t>
            </a:fld>
            <a:endParaRPr lang="en-US"/>
          </a:p>
        </p:txBody>
      </p:sp>
    </p:spTree>
    <p:extLst>
      <p:ext uri="{BB962C8B-B14F-4D97-AF65-F5344CB8AC3E}">
        <p14:creationId xmlns:p14="http://schemas.microsoft.com/office/powerpoint/2010/main" val="28048813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9F61A-A1E1-FC4A-980E-DF78E7993330}"/>
              </a:ext>
            </a:extLst>
          </p:cNvPr>
          <p:cNvSpPr>
            <a:spLocks noGrp="1"/>
          </p:cNvSpPr>
          <p:nvPr>
            <p:ph type="title"/>
          </p:nvPr>
        </p:nvSpPr>
        <p:spPr>
          <a:xfrm>
            <a:off x="0" y="1"/>
            <a:ext cx="11353800" cy="681036"/>
          </a:xfrm>
        </p:spPr>
        <p:txBody>
          <a:bodyPr>
            <a:normAutofit fontScale="90000"/>
          </a:bodyPr>
          <a:lstStyle/>
          <a:p>
            <a:r>
              <a:rPr lang="en-US" dirty="0"/>
              <a:t>References</a:t>
            </a:r>
          </a:p>
        </p:txBody>
      </p:sp>
      <p:sp>
        <p:nvSpPr>
          <p:cNvPr id="3" name="Content Placeholder 2">
            <a:extLst>
              <a:ext uri="{FF2B5EF4-FFF2-40B4-BE49-F238E27FC236}">
                <a16:creationId xmlns:a16="http://schemas.microsoft.com/office/drawing/2014/main" id="{3D6A1FC9-7BC5-5E40-AADC-09B398694E47}"/>
              </a:ext>
            </a:extLst>
          </p:cNvPr>
          <p:cNvSpPr>
            <a:spLocks noGrp="1"/>
          </p:cNvSpPr>
          <p:nvPr>
            <p:ph idx="1"/>
          </p:nvPr>
        </p:nvSpPr>
        <p:spPr>
          <a:xfrm>
            <a:off x="118533" y="812800"/>
            <a:ext cx="12073467" cy="6045199"/>
          </a:xfrm>
        </p:spPr>
        <p:txBody>
          <a:bodyPr>
            <a:normAutofit fontScale="62500" lnSpcReduction="20000"/>
          </a:bodyPr>
          <a:lstStyle/>
          <a:p>
            <a:r>
              <a:rPr lang="en-US" dirty="0" err="1"/>
              <a:t>Alio</a:t>
            </a:r>
            <a:r>
              <a:rPr lang="en-US" dirty="0"/>
              <a:t>, Khalil. 1986. </a:t>
            </a:r>
            <a:r>
              <a:rPr lang="en-US" i="1" dirty="0" err="1"/>
              <a:t>Essai</a:t>
            </a:r>
            <a:r>
              <a:rPr lang="en-US" i="1" dirty="0"/>
              <a:t> de description de la langue </a:t>
            </a:r>
            <a:r>
              <a:rPr lang="en-US" i="1" dirty="0" err="1"/>
              <a:t>Bidiya</a:t>
            </a:r>
            <a:r>
              <a:rPr lang="en-US" i="1" dirty="0"/>
              <a:t> du </a:t>
            </a:r>
            <a:r>
              <a:rPr lang="en-US" i="1" dirty="0" err="1"/>
              <a:t>Guéra</a:t>
            </a:r>
            <a:r>
              <a:rPr lang="en-US" i="1" dirty="0"/>
              <a:t> (Tchad). </a:t>
            </a:r>
            <a:r>
              <a:rPr lang="en-US" i="1" dirty="0" err="1"/>
              <a:t>Phonolgie-Grammaire</a:t>
            </a:r>
            <a:r>
              <a:rPr lang="en-US" dirty="0"/>
              <a:t>. </a:t>
            </a:r>
            <a:r>
              <a:rPr lang="en-US" dirty="0" err="1"/>
              <a:t>Marburger</a:t>
            </a:r>
            <a:r>
              <a:rPr lang="en-US" dirty="0"/>
              <a:t>  </a:t>
            </a:r>
            <a:r>
              <a:rPr lang="en-US" dirty="0" err="1"/>
              <a:t>Studien</a:t>
            </a:r>
            <a:r>
              <a:rPr lang="en-US" dirty="0"/>
              <a:t> </a:t>
            </a:r>
            <a:r>
              <a:rPr lang="en-US" dirty="0" err="1"/>
              <a:t>zur</a:t>
            </a:r>
            <a:r>
              <a:rPr lang="en-US" dirty="0"/>
              <a:t> Afrika- und </a:t>
            </a:r>
            <a:r>
              <a:rPr lang="en-US" dirty="0" err="1"/>
              <a:t>Asienkunde</a:t>
            </a:r>
            <a:r>
              <a:rPr lang="en-US" dirty="0"/>
              <a:t>. Serie A: Afrika Bd. 45. Berlin: Reimer.</a:t>
            </a:r>
          </a:p>
          <a:p>
            <a:r>
              <a:rPr lang="en-US" dirty="0"/>
              <a:t>Anderson, Gregory D. S. 2006. </a:t>
            </a:r>
            <a:r>
              <a:rPr lang="en-US" i="1" dirty="0"/>
              <a:t>Auxiliary Verb Constructions</a:t>
            </a:r>
            <a:r>
              <a:rPr lang="en-US" dirty="0"/>
              <a:t>. Oxford: Oxford University Press.  </a:t>
            </a:r>
          </a:p>
          <a:p>
            <a:r>
              <a:rPr lang="en-US" dirty="0"/>
              <a:t>Anderson, Gregory D. S. 2011. Auxiliary Verb Constructions in the Languages of Africa. In </a:t>
            </a:r>
            <a:r>
              <a:rPr lang="en-US" i="1" dirty="0"/>
              <a:t>Studies in African Linguistics </a:t>
            </a:r>
            <a:r>
              <a:rPr lang="en-US" dirty="0"/>
              <a:t>39 (1/2): 1-342. </a:t>
            </a:r>
          </a:p>
          <a:p>
            <a:r>
              <a:rPr lang="en-US" dirty="0"/>
              <a:t>Anderson, Gregory D. S. 2015. STAMP morphs in Central Sudanic languages. In Angelika </a:t>
            </a:r>
            <a:r>
              <a:rPr lang="en-US" dirty="0" err="1"/>
              <a:t>Mietzner</a:t>
            </a:r>
            <a:r>
              <a:rPr lang="en-US" dirty="0"/>
              <a:t> &amp; Anne Storch  (eds.) </a:t>
            </a:r>
            <a:r>
              <a:rPr lang="en-US" i="1" dirty="0"/>
              <a:t>Nilo-Saharan: Models and Descriptions</a:t>
            </a:r>
            <a:r>
              <a:rPr lang="en-US" dirty="0"/>
              <a:t>. Köln: </a:t>
            </a:r>
            <a:r>
              <a:rPr lang="en-US" dirty="0" err="1"/>
              <a:t>Rüdiger</a:t>
            </a:r>
            <a:r>
              <a:rPr lang="en-US" dirty="0"/>
              <a:t> </a:t>
            </a:r>
            <a:r>
              <a:rPr lang="en-US" dirty="0" err="1"/>
              <a:t>Köppe</a:t>
            </a:r>
            <a:r>
              <a:rPr lang="en-US" dirty="0"/>
              <a:t> Verlag, pp. 151-167. </a:t>
            </a:r>
          </a:p>
          <a:p>
            <a:r>
              <a:rPr lang="en-US" dirty="0"/>
              <a:t>Anderson, Gregory D. S. 2017. STAMP morphs in the Macro-Sudan Belt. In Doris Payne, Sara </a:t>
            </a:r>
            <a:r>
              <a:rPr lang="en-US" dirty="0" err="1"/>
              <a:t>Pacchiarotti</a:t>
            </a:r>
            <a:r>
              <a:rPr lang="en-US" dirty="0"/>
              <a:t>  and </a:t>
            </a:r>
            <a:r>
              <a:rPr lang="en-US" dirty="0" err="1"/>
              <a:t>Mokaya</a:t>
            </a:r>
            <a:r>
              <a:rPr lang="en-US" dirty="0"/>
              <a:t> </a:t>
            </a:r>
            <a:r>
              <a:rPr lang="en-US" dirty="0" err="1"/>
              <a:t>Bosire</a:t>
            </a:r>
            <a:r>
              <a:rPr lang="en-US" dirty="0"/>
              <a:t> (eds.) </a:t>
            </a:r>
            <a:r>
              <a:rPr lang="en-US" i="1" dirty="0"/>
              <a:t>Diversity in African Languages</a:t>
            </a:r>
            <a:r>
              <a:rPr lang="en-US" dirty="0"/>
              <a:t>. Berlin: Language Sciences Press, pp. 513-539. </a:t>
            </a:r>
          </a:p>
          <a:p>
            <a:r>
              <a:rPr lang="en-US" dirty="0"/>
              <a:t>Blench, Roger, and Antony </a:t>
            </a:r>
            <a:r>
              <a:rPr lang="en-US" dirty="0" err="1"/>
              <a:t>Ndamsai</a:t>
            </a:r>
            <a:r>
              <a:rPr lang="en-US" dirty="0"/>
              <a:t>. 2009. Introduction to </a:t>
            </a:r>
            <a:r>
              <a:rPr lang="en-US" dirty="0" err="1"/>
              <a:t>Kirya-Konzel</a:t>
            </a:r>
            <a:r>
              <a:rPr lang="en-US" dirty="0"/>
              <a:t>: A central Chadic language of Eastern  Nigeria. In Eva </a:t>
            </a:r>
            <a:r>
              <a:rPr lang="en-US" dirty="0" err="1"/>
              <a:t>Rothmaler</a:t>
            </a:r>
            <a:r>
              <a:rPr lang="en-US" dirty="0"/>
              <a:t> (ed.) </a:t>
            </a:r>
            <a:r>
              <a:rPr lang="en-US" i="1" dirty="0"/>
              <a:t>Topics in Chadic Linguistics V: Comparative and Descriptive Studies.  </a:t>
            </a:r>
            <a:r>
              <a:rPr lang="en-US" dirty="0"/>
              <a:t>Cologne: </a:t>
            </a:r>
            <a:r>
              <a:rPr lang="en-US" dirty="0" err="1"/>
              <a:t>Rüdiger</a:t>
            </a:r>
            <a:r>
              <a:rPr lang="en-US" dirty="0"/>
              <a:t> </a:t>
            </a:r>
            <a:r>
              <a:rPr lang="en-US" dirty="0" err="1"/>
              <a:t>Köppe</a:t>
            </a:r>
            <a:r>
              <a:rPr lang="en-US" dirty="0"/>
              <a:t>, , pp. 75-85. </a:t>
            </a:r>
          </a:p>
          <a:p>
            <a:r>
              <a:rPr lang="en-US" dirty="0" err="1"/>
              <a:t>Burquest</a:t>
            </a:r>
            <a:r>
              <a:rPr lang="en-US" dirty="0"/>
              <a:t>, Donald A. 1973. 1980 (1977). Angas. In Kropp-</a:t>
            </a:r>
            <a:r>
              <a:rPr lang="en-US" dirty="0" err="1"/>
              <a:t>Dakubu</a:t>
            </a:r>
            <a:r>
              <a:rPr lang="en-US" dirty="0"/>
              <a:t>, M. E. (ed.) </a:t>
            </a:r>
            <a:r>
              <a:rPr lang="en-US" i="1" dirty="0"/>
              <a:t>West African Language Data Sheets.  Volumes 1-2. </a:t>
            </a:r>
            <a:r>
              <a:rPr lang="en-US" dirty="0"/>
              <a:t>Accra: West African Linguistic Society, volume 1, pp. 35-43.  </a:t>
            </a:r>
          </a:p>
          <a:p>
            <a:r>
              <a:rPr lang="en-US" dirty="0" err="1"/>
              <a:t>Carnochan</a:t>
            </a:r>
            <a:r>
              <a:rPr lang="en-US" dirty="0"/>
              <a:t>, Jack. 1970. Categories of the verbal piece in </a:t>
            </a:r>
            <a:r>
              <a:rPr lang="en-US" dirty="0" err="1"/>
              <a:t>Bachama</a:t>
            </a:r>
            <a:r>
              <a:rPr lang="en-US" dirty="0"/>
              <a:t>. </a:t>
            </a:r>
            <a:r>
              <a:rPr lang="en-US" i="1" dirty="0"/>
              <a:t>African Language Studies </a:t>
            </a:r>
            <a:r>
              <a:rPr lang="en-US" dirty="0"/>
              <a:t>11: 81-112.  Caron, Bernard. 1980. </a:t>
            </a:r>
            <a:r>
              <a:rPr lang="en-US" dirty="0" err="1"/>
              <a:t>Aoristique</a:t>
            </a:r>
            <a:r>
              <a:rPr lang="en-US" dirty="0"/>
              <a:t> et </a:t>
            </a:r>
            <a:r>
              <a:rPr lang="en-US" dirty="0" err="1"/>
              <a:t>subjonctif</a:t>
            </a:r>
            <a:r>
              <a:rPr lang="en-US" dirty="0"/>
              <a:t> </a:t>
            </a:r>
            <a:r>
              <a:rPr lang="en-US" dirty="0" err="1"/>
              <a:t>haoussa</a:t>
            </a:r>
            <a:r>
              <a:rPr lang="en-US" dirty="0"/>
              <a:t>. In </a:t>
            </a:r>
            <a:r>
              <a:rPr lang="en-US" i="1" dirty="0"/>
              <a:t>Études sur le </a:t>
            </a:r>
            <a:r>
              <a:rPr lang="en-US" i="1" dirty="0" err="1"/>
              <a:t>subjonctif</a:t>
            </a:r>
            <a:r>
              <a:rPr lang="en-US" i="1" dirty="0"/>
              <a:t> </a:t>
            </a:r>
            <a:r>
              <a:rPr lang="en-US" i="1" dirty="0" err="1"/>
              <a:t>en</a:t>
            </a:r>
            <a:r>
              <a:rPr lang="en-US" i="1" dirty="0"/>
              <a:t> </a:t>
            </a:r>
            <a:r>
              <a:rPr lang="en-US" i="1" dirty="0" err="1"/>
              <a:t>tchadique</a:t>
            </a:r>
            <a:r>
              <a:rPr lang="en-US" dirty="0"/>
              <a:t>, ed. by  Herrmann  </a:t>
            </a:r>
            <a:r>
              <a:rPr lang="en-US" dirty="0" err="1"/>
              <a:t>Jungraithmayr</a:t>
            </a:r>
            <a:r>
              <a:rPr lang="en-US" dirty="0"/>
              <a:t>, pp. 13-39. Marburg.  </a:t>
            </a:r>
          </a:p>
          <a:p>
            <a:r>
              <a:rPr lang="en-US" dirty="0"/>
              <a:t>Caron, Bernard. 1989. The verbal system of </a:t>
            </a:r>
            <a:r>
              <a:rPr lang="en-US" dirty="0" err="1"/>
              <a:t>Ader</a:t>
            </a:r>
            <a:r>
              <a:rPr lang="en-US" dirty="0"/>
              <a:t> Hausa. In </a:t>
            </a:r>
            <a:r>
              <a:rPr lang="en-US" dirty="0" err="1"/>
              <a:t>Frajzyngier</a:t>
            </a:r>
            <a:r>
              <a:rPr lang="en-US" dirty="0"/>
              <a:t>, Zygmunt (ed.) </a:t>
            </a:r>
            <a:r>
              <a:rPr lang="en-US" i="1" dirty="0"/>
              <a:t>Current Progress in Chadic  Linguistics</a:t>
            </a:r>
            <a:r>
              <a:rPr lang="en-US" dirty="0"/>
              <a:t>. Amsterdam: John Benjamins, pp. 131–69. </a:t>
            </a:r>
          </a:p>
          <a:p>
            <a:r>
              <a:rPr lang="en-US" dirty="0"/>
              <a:t>Caron, Bernard 2001. </a:t>
            </a:r>
            <a:r>
              <a:rPr lang="en-US" dirty="0" err="1"/>
              <a:t>Dott</a:t>
            </a:r>
            <a:r>
              <a:rPr lang="en-US" dirty="0"/>
              <a:t>, aka </a:t>
            </a:r>
            <a:r>
              <a:rPr lang="en-US" dirty="0" err="1"/>
              <a:t>Zoɗi</a:t>
            </a:r>
            <a:r>
              <a:rPr lang="en-US" dirty="0"/>
              <a:t>, (Chadic, West-B, South Bauchi): grammatical notes and vocabulary. </a:t>
            </a:r>
            <a:r>
              <a:rPr lang="en-US" i="1" dirty="0"/>
              <a:t>Afrika und  </a:t>
            </a:r>
            <a:r>
              <a:rPr lang="en-US" i="1" dirty="0" err="1"/>
              <a:t>Übersee</a:t>
            </a:r>
            <a:r>
              <a:rPr lang="en-US" i="1" dirty="0"/>
              <a:t> </a:t>
            </a:r>
            <a:r>
              <a:rPr lang="en-US" dirty="0"/>
              <a:t>84: 1-60. </a:t>
            </a:r>
          </a:p>
          <a:p>
            <a:r>
              <a:rPr lang="en-US" dirty="0"/>
              <a:t>Caron, Bernard. 2008. La structure </a:t>
            </a:r>
            <a:r>
              <a:rPr lang="en-US" dirty="0" err="1"/>
              <a:t>énonciative</a:t>
            </a:r>
            <a:r>
              <a:rPr lang="en-US" dirty="0"/>
              <a:t> des </a:t>
            </a:r>
            <a:r>
              <a:rPr lang="en-US" dirty="0" err="1"/>
              <a:t>subordonnées</a:t>
            </a:r>
            <a:r>
              <a:rPr lang="en-US" dirty="0"/>
              <a:t> </a:t>
            </a:r>
            <a:r>
              <a:rPr lang="en-US" dirty="0" err="1"/>
              <a:t>conditionnelles</a:t>
            </a:r>
            <a:r>
              <a:rPr lang="en-US" dirty="0"/>
              <a:t>. In Caron, Bernard (ed.) </a:t>
            </a:r>
            <a:r>
              <a:rPr lang="en-US" i="1" dirty="0"/>
              <a:t>Subordination,  </a:t>
            </a:r>
            <a:r>
              <a:rPr lang="en-US" i="1" dirty="0" err="1"/>
              <a:t>dépendance</a:t>
            </a:r>
            <a:r>
              <a:rPr lang="en-US" i="1" dirty="0"/>
              <a:t> et </a:t>
            </a:r>
            <a:r>
              <a:rPr lang="en-US" i="1" dirty="0" err="1"/>
              <a:t>parataxe</a:t>
            </a:r>
            <a:r>
              <a:rPr lang="en-US" i="1" dirty="0"/>
              <a:t> dans les </a:t>
            </a:r>
            <a:r>
              <a:rPr lang="en-US" i="1" dirty="0" err="1"/>
              <a:t>langues</a:t>
            </a:r>
            <a:r>
              <a:rPr lang="en-US" i="1" dirty="0"/>
              <a:t> </a:t>
            </a:r>
            <a:r>
              <a:rPr lang="en-US" i="1" dirty="0" err="1"/>
              <a:t>africaines</a:t>
            </a:r>
            <a:r>
              <a:rPr lang="en-US" dirty="0"/>
              <a:t>. SELAF No. 449. Louvain, Paris: </a:t>
            </a:r>
            <a:r>
              <a:rPr lang="en-US" dirty="0" err="1"/>
              <a:t>Peeters</a:t>
            </a:r>
            <a:r>
              <a:rPr lang="en-US" dirty="0"/>
              <a:t>, pp. 145-158 de </a:t>
            </a:r>
            <a:r>
              <a:rPr lang="en-US" dirty="0" err="1"/>
              <a:t>Colombel</a:t>
            </a:r>
            <a:r>
              <a:rPr lang="en-US" dirty="0"/>
              <a:t>, </a:t>
            </a:r>
            <a:r>
              <a:rPr lang="en-US" dirty="0" err="1"/>
              <a:t>Véronique</a:t>
            </a:r>
            <a:r>
              <a:rPr lang="en-US" dirty="0"/>
              <a:t>. 2001. La derivation </a:t>
            </a:r>
            <a:r>
              <a:rPr lang="en-US" dirty="0" err="1"/>
              <a:t>verbale</a:t>
            </a:r>
            <a:r>
              <a:rPr lang="en-US" dirty="0"/>
              <a:t> </a:t>
            </a:r>
            <a:r>
              <a:rPr lang="en-US" dirty="0" err="1"/>
              <a:t>en</a:t>
            </a:r>
            <a:r>
              <a:rPr lang="en-US" dirty="0"/>
              <a:t> </a:t>
            </a:r>
            <a:r>
              <a:rPr lang="en-US" dirty="0" err="1"/>
              <a:t>une</a:t>
            </a:r>
            <a:r>
              <a:rPr lang="en-US" dirty="0"/>
              <a:t> </a:t>
            </a:r>
            <a:r>
              <a:rPr lang="en-US" dirty="0" err="1"/>
              <a:t>dizaine</a:t>
            </a:r>
            <a:r>
              <a:rPr lang="en-US" dirty="0"/>
              <a:t> de </a:t>
            </a:r>
            <a:r>
              <a:rPr lang="en-US" dirty="0" err="1"/>
              <a:t>langues</a:t>
            </a:r>
            <a:r>
              <a:rPr lang="en-US" dirty="0"/>
              <a:t> des </a:t>
            </a:r>
            <a:r>
              <a:rPr lang="en-US" dirty="0" err="1"/>
              <a:t>monts</a:t>
            </a:r>
            <a:r>
              <a:rPr lang="en-US" dirty="0"/>
              <a:t> du </a:t>
            </a:r>
            <a:r>
              <a:rPr lang="en-US" dirty="0" err="1"/>
              <a:t>Mandara</a:t>
            </a:r>
            <a:r>
              <a:rPr lang="en-US" dirty="0"/>
              <a:t>: </a:t>
            </a:r>
            <a:r>
              <a:rPr lang="en-US" dirty="0" err="1"/>
              <a:t>Synchronie</a:t>
            </a:r>
            <a:r>
              <a:rPr lang="en-US" dirty="0"/>
              <a:t>  et </a:t>
            </a:r>
            <a:r>
              <a:rPr lang="en-US" dirty="0" err="1"/>
              <a:t>diachronie</a:t>
            </a:r>
            <a:r>
              <a:rPr lang="en-US" dirty="0"/>
              <a:t>. </a:t>
            </a:r>
            <a:r>
              <a:rPr lang="en-US" i="1" dirty="0" err="1"/>
              <a:t>Abhandlungen</a:t>
            </a:r>
            <a:r>
              <a:rPr lang="en-US" i="1" dirty="0"/>
              <a:t> </a:t>
            </a:r>
            <a:r>
              <a:rPr lang="en-US" i="1" dirty="0" err="1"/>
              <a:t>für</a:t>
            </a:r>
            <a:r>
              <a:rPr lang="en-US" i="1" dirty="0"/>
              <a:t> die Kunde des </a:t>
            </a:r>
            <a:r>
              <a:rPr lang="en-US" i="1" dirty="0" err="1"/>
              <a:t>Morgenlandes</a:t>
            </a:r>
            <a:r>
              <a:rPr lang="en-US" dirty="0"/>
              <a:t>, </a:t>
            </a:r>
            <a:r>
              <a:rPr lang="en-US" i="1" dirty="0"/>
              <a:t>53 </a:t>
            </a:r>
            <a:r>
              <a:rPr lang="en-US" dirty="0"/>
              <a:t>(3): 119-145. </a:t>
            </a:r>
          </a:p>
          <a:p>
            <a:endParaRPr lang="en-US" dirty="0"/>
          </a:p>
        </p:txBody>
      </p:sp>
      <p:sp>
        <p:nvSpPr>
          <p:cNvPr id="4" name="Footer Placeholder 3">
            <a:extLst>
              <a:ext uri="{FF2B5EF4-FFF2-40B4-BE49-F238E27FC236}">
                <a16:creationId xmlns:a16="http://schemas.microsoft.com/office/drawing/2014/main" id="{C8AD6E0C-8C4C-1645-9FBE-2BAB7DE135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78E8A2-89AE-B44B-AD5C-5CADFB984BF5}"/>
              </a:ext>
            </a:extLst>
          </p:cNvPr>
          <p:cNvSpPr>
            <a:spLocks noGrp="1"/>
          </p:cNvSpPr>
          <p:nvPr>
            <p:ph type="sldNum" sz="quarter" idx="12"/>
          </p:nvPr>
        </p:nvSpPr>
        <p:spPr/>
        <p:txBody>
          <a:bodyPr/>
          <a:lstStyle/>
          <a:p>
            <a:fld id="{2CCCBCE6-F95B-EE47-A646-438B070157D1}" type="slidenum">
              <a:rPr lang="en-US" smtClean="0"/>
              <a:t>47</a:t>
            </a:fld>
            <a:endParaRPr lang="en-US"/>
          </a:p>
        </p:txBody>
      </p:sp>
    </p:spTree>
    <p:extLst>
      <p:ext uri="{BB962C8B-B14F-4D97-AF65-F5344CB8AC3E}">
        <p14:creationId xmlns:p14="http://schemas.microsoft.com/office/powerpoint/2010/main" val="6319442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C379B-8728-C346-BA05-5B3A897F989A}"/>
              </a:ext>
            </a:extLst>
          </p:cNvPr>
          <p:cNvSpPr>
            <a:spLocks noGrp="1"/>
          </p:cNvSpPr>
          <p:nvPr>
            <p:ph type="title"/>
          </p:nvPr>
        </p:nvSpPr>
        <p:spPr>
          <a:xfrm>
            <a:off x="118533" y="1"/>
            <a:ext cx="11235267" cy="829732"/>
          </a:xfrm>
        </p:spPr>
        <p:txBody>
          <a:bodyPr/>
          <a:lstStyle/>
          <a:p>
            <a:r>
              <a:rPr lang="en-US" dirty="0"/>
              <a:t>References</a:t>
            </a:r>
          </a:p>
        </p:txBody>
      </p:sp>
      <p:sp>
        <p:nvSpPr>
          <p:cNvPr id="3" name="Content Placeholder 2">
            <a:extLst>
              <a:ext uri="{FF2B5EF4-FFF2-40B4-BE49-F238E27FC236}">
                <a16:creationId xmlns:a16="http://schemas.microsoft.com/office/drawing/2014/main" id="{917E1E9B-4293-BE49-BF59-AEE78854150B}"/>
              </a:ext>
            </a:extLst>
          </p:cNvPr>
          <p:cNvSpPr>
            <a:spLocks noGrp="1"/>
          </p:cNvSpPr>
          <p:nvPr>
            <p:ph idx="1"/>
          </p:nvPr>
        </p:nvSpPr>
        <p:spPr>
          <a:xfrm>
            <a:off x="0" y="741405"/>
            <a:ext cx="12191999" cy="5981128"/>
          </a:xfrm>
        </p:spPr>
        <p:txBody>
          <a:bodyPr>
            <a:normAutofit fontScale="70000" lnSpcReduction="20000"/>
          </a:bodyPr>
          <a:lstStyle/>
          <a:p>
            <a:r>
              <a:rPr lang="en-US" dirty="0" err="1"/>
              <a:t>Creissels</a:t>
            </a:r>
            <a:r>
              <a:rPr lang="en-US" dirty="0"/>
              <a:t>, Denis. 2005. A typology of subject and object markers in African languages</a:t>
            </a:r>
            <a:r>
              <a:rPr lang="en-US" i="1" dirty="0"/>
              <a:t>. </a:t>
            </a:r>
            <a:r>
              <a:rPr lang="en-US" dirty="0"/>
              <a:t>In F. K. E. </a:t>
            </a:r>
            <a:r>
              <a:rPr lang="en-US" dirty="0" err="1"/>
              <a:t>Voeltz</a:t>
            </a:r>
            <a:r>
              <a:rPr lang="en-US" dirty="0"/>
              <a:t> (ed.) </a:t>
            </a:r>
            <a:r>
              <a:rPr lang="en-US" i="1" dirty="0"/>
              <a:t>Studies in African Linguistic Typology</a:t>
            </a:r>
            <a:r>
              <a:rPr lang="en-US" dirty="0"/>
              <a:t>. Amsterdam: Benjamins, pp. 43-70.  </a:t>
            </a:r>
          </a:p>
          <a:p>
            <a:r>
              <a:rPr lang="en-US" dirty="0"/>
              <a:t>Ebert, Karen H. 1987. A first comparison of Kera and Kwang. In </a:t>
            </a:r>
            <a:r>
              <a:rPr lang="en-US" i="1" dirty="0" err="1"/>
              <a:t>Langues</a:t>
            </a:r>
            <a:r>
              <a:rPr lang="en-US" i="1" dirty="0"/>
              <a:t> </a:t>
            </a:r>
            <a:r>
              <a:rPr lang="en-US" i="1" dirty="0" err="1"/>
              <a:t>tchadiques</a:t>
            </a:r>
            <a:r>
              <a:rPr lang="en-US" i="1" dirty="0"/>
              <a:t> et </a:t>
            </a:r>
            <a:r>
              <a:rPr lang="en-US" i="1" dirty="0" err="1"/>
              <a:t>langues</a:t>
            </a:r>
            <a:r>
              <a:rPr lang="en-US" i="1" dirty="0"/>
              <a:t> non-</a:t>
            </a:r>
            <a:r>
              <a:rPr lang="en-US" i="1" dirty="0" err="1"/>
              <a:t>tchadiques</a:t>
            </a:r>
            <a:r>
              <a:rPr lang="en-US" i="1" dirty="0"/>
              <a:t> </a:t>
            </a:r>
            <a:r>
              <a:rPr lang="en-US" i="1" dirty="0" err="1"/>
              <a:t>en</a:t>
            </a:r>
            <a:r>
              <a:rPr lang="en-US" i="1" dirty="0"/>
              <a:t>  contact </a:t>
            </a:r>
            <a:r>
              <a:rPr lang="en-US" i="1" dirty="0" err="1"/>
              <a:t>en</a:t>
            </a:r>
            <a:r>
              <a:rPr lang="en-US" i="1" dirty="0"/>
              <a:t> Afrique Centrale</a:t>
            </a:r>
            <a:r>
              <a:rPr lang="en-US" dirty="0"/>
              <a:t>, ed. by Herrmann </a:t>
            </a:r>
            <a:r>
              <a:rPr lang="en-US" dirty="0" err="1"/>
              <a:t>Jungraithmayr</a:t>
            </a:r>
            <a:r>
              <a:rPr lang="en-US" dirty="0"/>
              <a:t>, pp. 61-70. Paris: SELAF.  </a:t>
            </a:r>
          </a:p>
          <a:p>
            <a:r>
              <a:rPr lang="en-US" dirty="0" err="1"/>
              <a:t>Frajzyngier</a:t>
            </a:r>
            <a:r>
              <a:rPr lang="en-US" dirty="0"/>
              <a:t>, Zygmunt. 1977. On the intransitive copy pronouns in Chadic. </a:t>
            </a:r>
            <a:r>
              <a:rPr lang="en-US" i="1" dirty="0"/>
              <a:t>Studies in African Linguistics </a:t>
            </a:r>
            <a:r>
              <a:rPr lang="en-US" dirty="0"/>
              <a:t>7: 73–84.</a:t>
            </a:r>
          </a:p>
          <a:p>
            <a:r>
              <a:rPr lang="en-US" dirty="0" err="1"/>
              <a:t>Frajzyngier</a:t>
            </a:r>
            <a:r>
              <a:rPr lang="en-US" dirty="0"/>
              <a:t>, Zygmunt. 1983. Marking syntactic relations in Proto-Chadic. In </a:t>
            </a:r>
            <a:r>
              <a:rPr lang="en-US" i="1" dirty="0"/>
              <a:t>Studies in Chadic and Afroasiatic  Linguistics</a:t>
            </a:r>
            <a:r>
              <a:rPr lang="en-US" dirty="0"/>
              <a:t>, ed. by Ekkehard Wolff and </a:t>
            </a:r>
            <a:r>
              <a:rPr lang="en-US" dirty="0" err="1"/>
              <a:t>Hilke</a:t>
            </a:r>
            <a:r>
              <a:rPr lang="en-US" dirty="0"/>
              <a:t> Meyer-</a:t>
            </a:r>
            <a:r>
              <a:rPr lang="en-US" dirty="0" err="1"/>
              <a:t>Bahlburg</a:t>
            </a:r>
            <a:r>
              <a:rPr lang="en-US" dirty="0"/>
              <a:t>, pp. 115-138. Hamburg: Helmut </a:t>
            </a:r>
            <a:r>
              <a:rPr lang="en-US" dirty="0" err="1"/>
              <a:t>Buske</a:t>
            </a:r>
            <a:r>
              <a:rPr lang="en-US" dirty="0"/>
              <a:t>. </a:t>
            </a:r>
          </a:p>
          <a:p>
            <a:r>
              <a:rPr lang="en-US" dirty="0" err="1"/>
              <a:t>Frajzyngier</a:t>
            </a:r>
            <a:r>
              <a:rPr lang="en-US" dirty="0"/>
              <a:t>, Zygmunt. 1989. </a:t>
            </a:r>
            <a:r>
              <a:rPr lang="en-US" i="1" dirty="0"/>
              <a:t>A Grammar of Pero</a:t>
            </a:r>
            <a:r>
              <a:rPr lang="en-US" dirty="0"/>
              <a:t>. Berlin: Dietrich Reimer. </a:t>
            </a:r>
          </a:p>
          <a:p>
            <a:r>
              <a:rPr lang="en-US" dirty="0" err="1"/>
              <a:t>Frajzyngier</a:t>
            </a:r>
            <a:r>
              <a:rPr lang="en-US" dirty="0"/>
              <a:t>, Zygmunt. 2008. </a:t>
            </a:r>
            <a:r>
              <a:rPr lang="en-US" i="1" dirty="0"/>
              <a:t>A Grammar of </a:t>
            </a:r>
            <a:r>
              <a:rPr lang="en-US" i="1" dirty="0" err="1"/>
              <a:t>Gidar</a:t>
            </a:r>
            <a:r>
              <a:rPr lang="en-US" dirty="0"/>
              <a:t>. Research in African Studies 13. Frankfurt: Peter Lang. </a:t>
            </a:r>
          </a:p>
          <a:p>
            <a:r>
              <a:rPr lang="en-US" dirty="0"/>
              <a:t> </a:t>
            </a:r>
            <a:r>
              <a:rPr lang="en-US" dirty="0" err="1"/>
              <a:t>Frajzyngier</a:t>
            </a:r>
            <a:r>
              <a:rPr lang="en-US" dirty="0"/>
              <a:t>, Zygmunt and Erin Shay. 2002. </a:t>
            </a:r>
            <a:r>
              <a:rPr lang="en-US" i="1" dirty="0"/>
              <a:t>A Grammar of </a:t>
            </a:r>
            <a:r>
              <a:rPr lang="en-US" i="1" dirty="0" err="1"/>
              <a:t>Hdi</a:t>
            </a:r>
            <a:r>
              <a:rPr lang="en-US" dirty="0"/>
              <a:t>. Berlin: Mouton de Gruyter. </a:t>
            </a:r>
          </a:p>
          <a:p>
            <a:r>
              <a:rPr lang="en-US" dirty="0" err="1"/>
              <a:t>Gouffé</a:t>
            </a:r>
            <a:r>
              <a:rPr lang="en-US" dirty="0"/>
              <a:t>, Claude. 1966. Les </a:t>
            </a:r>
            <a:r>
              <a:rPr lang="en-US" dirty="0" err="1"/>
              <a:t>problèmes</a:t>
            </a:r>
            <a:r>
              <a:rPr lang="en-US" dirty="0"/>
              <a:t> de </a:t>
            </a:r>
            <a:r>
              <a:rPr lang="en-US" dirty="0" err="1"/>
              <a:t>l'aspect</a:t>
            </a:r>
            <a:r>
              <a:rPr lang="en-US" dirty="0"/>
              <a:t> </a:t>
            </a:r>
            <a:r>
              <a:rPr lang="en-US" dirty="0" err="1"/>
              <a:t>en</a:t>
            </a:r>
            <a:r>
              <a:rPr lang="en-US" dirty="0"/>
              <a:t> </a:t>
            </a:r>
            <a:r>
              <a:rPr lang="en-US" dirty="0" err="1"/>
              <a:t>haoussa</a:t>
            </a:r>
            <a:r>
              <a:rPr lang="en-US" dirty="0"/>
              <a:t>. I: Introduction. Le </a:t>
            </a:r>
            <a:r>
              <a:rPr lang="en-US" dirty="0" err="1"/>
              <a:t>problèm</a:t>
            </a:r>
            <a:r>
              <a:rPr lang="en-US" dirty="0"/>
              <a:t> de </a:t>
            </a:r>
            <a:r>
              <a:rPr lang="en-US" dirty="0" err="1"/>
              <a:t>l’Aoriste</a:t>
            </a:r>
            <a:r>
              <a:rPr lang="en-US" dirty="0"/>
              <a:t> et de  </a:t>
            </a:r>
            <a:r>
              <a:rPr lang="en-US" dirty="0" err="1"/>
              <a:t>l’Accompli</a:t>
            </a:r>
            <a:r>
              <a:rPr lang="en-US" dirty="0"/>
              <a:t> II. </a:t>
            </a:r>
            <a:r>
              <a:rPr lang="en-US" i="1" dirty="0" err="1"/>
              <a:t>Comptes</a:t>
            </a:r>
            <a:r>
              <a:rPr lang="en-US" i="1" dirty="0"/>
              <a:t> </a:t>
            </a:r>
            <a:r>
              <a:rPr lang="en-US" i="1" dirty="0" err="1"/>
              <a:t>rendus</a:t>
            </a:r>
            <a:r>
              <a:rPr lang="en-US" i="1" dirty="0"/>
              <a:t> du </a:t>
            </a:r>
            <a:r>
              <a:rPr lang="en-US" i="1" dirty="0" err="1"/>
              <a:t>groupe</a:t>
            </a:r>
            <a:r>
              <a:rPr lang="en-US" i="1" dirty="0"/>
              <a:t> </a:t>
            </a:r>
            <a:r>
              <a:rPr lang="en-US" i="1" dirty="0" err="1"/>
              <a:t>linguistique</a:t>
            </a:r>
            <a:r>
              <a:rPr lang="en-US" i="1" dirty="0"/>
              <a:t> </a:t>
            </a:r>
            <a:r>
              <a:rPr lang="en-US" i="1" dirty="0" err="1"/>
              <a:t>d'études</a:t>
            </a:r>
            <a:r>
              <a:rPr lang="en-US" i="1" dirty="0"/>
              <a:t> </a:t>
            </a:r>
            <a:r>
              <a:rPr lang="en-US" i="1" dirty="0" err="1"/>
              <a:t>chamito-sémitiques</a:t>
            </a:r>
            <a:r>
              <a:rPr lang="en-US" i="1" dirty="0"/>
              <a:t> </a:t>
            </a:r>
            <a:r>
              <a:rPr lang="en-US" dirty="0"/>
              <a:t>X: 151-65. </a:t>
            </a:r>
          </a:p>
          <a:p>
            <a:r>
              <a:rPr lang="en-US" dirty="0" err="1"/>
              <a:t>Gouffé</a:t>
            </a:r>
            <a:r>
              <a:rPr lang="en-US" dirty="0"/>
              <a:t>, Claude. 1966-1967. Les </a:t>
            </a:r>
            <a:r>
              <a:rPr lang="en-US" dirty="0" err="1"/>
              <a:t>problèmes</a:t>
            </a:r>
            <a:r>
              <a:rPr lang="en-US" dirty="0"/>
              <a:t> de </a:t>
            </a:r>
            <a:r>
              <a:rPr lang="en-US" dirty="0" err="1"/>
              <a:t>l'aspect</a:t>
            </a:r>
            <a:r>
              <a:rPr lang="en-US" dirty="0"/>
              <a:t> </a:t>
            </a:r>
            <a:r>
              <a:rPr lang="en-US" dirty="0" err="1"/>
              <a:t>en</a:t>
            </a:r>
            <a:r>
              <a:rPr lang="en-US" dirty="0"/>
              <a:t> </a:t>
            </a:r>
            <a:r>
              <a:rPr lang="en-US" dirty="0" err="1"/>
              <a:t>haoussa</a:t>
            </a:r>
            <a:r>
              <a:rPr lang="en-US" dirty="0"/>
              <a:t>. II: Le </a:t>
            </a:r>
            <a:r>
              <a:rPr lang="en-US" dirty="0" err="1"/>
              <a:t>problème</a:t>
            </a:r>
            <a:r>
              <a:rPr lang="en-US" dirty="0"/>
              <a:t> de </a:t>
            </a:r>
            <a:r>
              <a:rPr lang="en-US" dirty="0" err="1"/>
              <a:t>l’Inaccompli</a:t>
            </a:r>
            <a:r>
              <a:rPr lang="en-US" dirty="0"/>
              <a:t> I et II. </a:t>
            </a:r>
            <a:r>
              <a:rPr lang="en-US" i="1" dirty="0" err="1"/>
              <a:t>Comptes</a:t>
            </a:r>
            <a:r>
              <a:rPr lang="en-US" i="1" dirty="0"/>
              <a:t>  </a:t>
            </a:r>
            <a:r>
              <a:rPr lang="en-US" i="1" dirty="0" err="1"/>
              <a:t>rendus</a:t>
            </a:r>
            <a:r>
              <a:rPr lang="en-US" i="1" dirty="0"/>
              <a:t> du </a:t>
            </a:r>
            <a:r>
              <a:rPr lang="en-US" i="1" dirty="0" err="1"/>
              <a:t>groupe</a:t>
            </a:r>
            <a:r>
              <a:rPr lang="en-US" i="1" dirty="0"/>
              <a:t> </a:t>
            </a:r>
            <a:r>
              <a:rPr lang="en-US" i="1" dirty="0" err="1"/>
              <a:t>linguistique</a:t>
            </a:r>
            <a:r>
              <a:rPr lang="en-US" i="1" dirty="0"/>
              <a:t> </a:t>
            </a:r>
            <a:r>
              <a:rPr lang="en-US" i="1" dirty="0" err="1"/>
              <a:t>d'études</a:t>
            </a:r>
            <a:r>
              <a:rPr lang="en-US" i="1" dirty="0"/>
              <a:t> </a:t>
            </a:r>
            <a:r>
              <a:rPr lang="en-US" i="1" dirty="0" err="1"/>
              <a:t>chamito-sémitiques</a:t>
            </a:r>
            <a:r>
              <a:rPr lang="en-US" i="1" dirty="0"/>
              <a:t> </a:t>
            </a:r>
            <a:r>
              <a:rPr lang="en-US" dirty="0"/>
              <a:t>XI: 29-67. </a:t>
            </a:r>
          </a:p>
          <a:p>
            <a:r>
              <a:rPr lang="en-US" dirty="0" err="1"/>
              <a:t>Gouffé</a:t>
            </a:r>
            <a:r>
              <a:rPr lang="en-US" dirty="0"/>
              <a:t>, Claude. 1967-68. Les </a:t>
            </a:r>
            <a:r>
              <a:rPr lang="en-US" dirty="0" err="1"/>
              <a:t>problèmes</a:t>
            </a:r>
            <a:r>
              <a:rPr lang="en-US" dirty="0"/>
              <a:t> de </a:t>
            </a:r>
            <a:r>
              <a:rPr lang="en-US" dirty="0" err="1"/>
              <a:t>l'aspect</a:t>
            </a:r>
            <a:r>
              <a:rPr lang="en-US" dirty="0"/>
              <a:t> </a:t>
            </a:r>
            <a:r>
              <a:rPr lang="en-US" dirty="0" err="1"/>
              <a:t>en</a:t>
            </a:r>
            <a:r>
              <a:rPr lang="en-US" dirty="0"/>
              <a:t> </a:t>
            </a:r>
            <a:r>
              <a:rPr lang="en-US" dirty="0" err="1"/>
              <a:t>haoussa</a:t>
            </a:r>
            <a:r>
              <a:rPr lang="en-US" dirty="0"/>
              <a:t>. III </a:t>
            </a:r>
            <a:r>
              <a:rPr lang="en-US" dirty="0" err="1"/>
              <a:t>L'inaccompli</a:t>
            </a:r>
            <a:r>
              <a:rPr lang="en-US" dirty="0"/>
              <a:t> </a:t>
            </a:r>
            <a:r>
              <a:rPr lang="en-US" dirty="0" err="1"/>
              <a:t>négatif</a:t>
            </a:r>
            <a:r>
              <a:rPr lang="en-US" dirty="0"/>
              <a:t> et </a:t>
            </a:r>
            <a:r>
              <a:rPr lang="en-US" dirty="0" err="1"/>
              <a:t>l'ingressif</a:t>
            </a:r>
            <a:r>
              <a:rPr lang="en-US" dirty="0"/>
              <a:t>. </a:t>
            </a:r>
            <a:r>
              <a:rPr lang="en-US" i="1" dirty="0" err="1"/>
              <a:t>Comptes</a:t>
            </a:r>
            <a:r>
              <a:rPr lang="en-US" i="1" dirty="0"/>
              <a:t>  </a:t>
            </a:r>
            <a:r>
              <a:rPr lang="en-US" i="1" dirty="0" err="1"/>
              <a:t>rendus</a:t>
            </a:r>
            <a:r>
              <a:rPr lang="en-US" i="1" dirty="0"/>
              <a:t> du </a:t>
            </a:r>
            <a:r>
              <a:rPr lang="en-US" i="1" dirty="0" err="1"/>
              <a:t>groupe</a:t>
            </a:r>
            <a:r>
              <a:rPr lang="en-US" i="1" dirty="0"/>
              <a:t> </a:t>
            </a:r>
            <a:r>
              <a:rPr lang="en-US" i="1" dirty="0" err="1"/>
              <a:t>linguistique</a:t>
            </a:r>
            <a:r>
              <a:rPr lang="en-US" i="1" dirty="0"/>
              <a:t> </a:t>
            </a:r>
            <a:r>
              <a:rPr lang="en-US" i="1" dirty="0" err="1"/>
              <a:t>d'études</a:t>
            </a:r>
            <a:r>
              <a:rPr lang="en-US" i="1" dirty="0"/>
              <a:t> </a:t>
            </a:r>
            <a:r>
              <a:rPr lang="en-US" i="1" dirty="0" err="1"/>
              <a:t>chamito-sémitiques</a:t>
            </a:r>
            <a:r>
              <a:rPr lang="en-US" i="1" dirty="0"/>
              <a:t> </a:t>
            </a:r>
            <a:r>
              <a:rPr lang="en-US" dirty="0"/>
              <a:t>XII: 27-51.  </a:t>
            </a:r>
          </a:p>
          <a:p>
            <a:r>
              <a:rPr lang="en-US" dirty="0" err="1"/>
              <a:t>Güldemann</a:t>
            </a:r>
            <a:r>
              <a:rPr lang="en-US" dirty="0"/>
              <a:t>, Tom. 2008. The Macro-Sudan belt: towards identifying a linguistic area in northern sub-Saharan Africa. In B.  Heine and D. Nurse (eds.), </a:t>
            </a:r>
            <a:r>
              <a:rPr lang="en-US" i="1" dirty="0"/>
              <a:t>A Linguistic Geography of Africa</a:t>
            </a:r>
            <a:r>
              <a:rPr lang="en-US" dirty="0"/>
              <a:t>. Cambridge: CUP, pp. 151-185.  </a:t>
            </a:r>
          </a:p>
          <a:p>
            <a:r>
              <a:rPr lang="en-US" dirty="0" err="1"/>
              <a:t>Güldemann</a:t>
            </a:r>
            <a:r>
              <a:rPr lang="en-US" dirty="0"/>
              <a:t>, Tom. 2018. </a:t>
            </a:r>
            <a:r>
              <a:rPr lang="en-US" i="1" dirty="0"/>
              <a:t>The Languages and Linguistics of Africa</a:t>
            </a:r>
            <a:r>
              <a:rPr lang="en-US" dirty="0"/>
              <a:t>. Berlin: de Gruyter Mouton.</a:t>
            </a:r>
          </a:p>
        </p:txBody>
      </p:sp>
      <p:sp>
        <p:nvSpPr>
          <p:cNvPr id="4" name="Footer Placeholder 3">
            <a:extLst>
              <a:ext uri="{FF2B5EF4-FFF2-40B4-BE49-F238E27FC236}">
                <a16:creationId xmlns:a16="http://schemas.microsoft.com/office/drawing/2014/main" id="{DAA7D186-9FB9-2A4A-9501-F32898138A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6D6722-BE60-4249-9F06-58639E44732F}"/>
              </a:ext>
            </a:extLst>
          </p:cNvPr>
          <p:cNvSpPr>
            <a:spLocks noGrp="1"/>
          </p:cNvSpPr>
          <p:nvPr>
            <p:ph type="sldNum" sz="quarter" idx="12"/>
          </p:nvPr>
        </p:nvSpPr>
        <p:spPr/>
        <p:txBody>
          <a:bodyPr/>
          <a:lstStyle/>
          <a:p>
            <a:fld id="{2CCCBCE6-F95B-EE47-A646-438B070157D1}" type="slidenum">
              <a:rPr lang="en-US" smtClean="0"/>
              <a:t>48</a:t>
            </a:fld>
            <a:endParaRPr lang="en-US"/>
          </a:p>
        </p:txBody>
      </p:sp>
    </p:spTree>
    <p:extLst>
      <p:ext uri="{BB962C8B-B14F-4D97-AF65-F5344CB8AC3E}">
        <p14:creationId xmlns:p14="http://schemas.microsoft.com/office/powerpoint/2010/main" val="450990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DD5DA-289C-824B-88FD-B81A379BB5CF}"/>
              </a:ext>
            </a:extLst>
          </p:cNvPr>
          <p:cNvSpPr>
            <a:spLocks noGrp="1"/>
          </p:cNvSpPr>
          <p:nvPr>
            <p:ph type="title"/>
          </p:nvPr>
        </p:nvSpPr>
        <p:spPr>
          <a:xfrm>
            <a:off x="203200" y="152401"/>
            <a:ext cx="11150600" cy="745066"/>
          </a:xfrm>
        </p:spPr>
        <p:txBody>
          <a:bodyPr/>
          <a:lstStyle/>
          <a:p>
            <a:r>
              <a:rPr lang="en-US" dirty="0"/>
              <a:t>References</a:t>
            </a:r>
          </a:p>
        </p:txBody>
      </p:sp>
      <p:sp>
        <p:nvSpPr>
          <p:cNvPr id="3" name="Content Placeholder 2">
            <a:extLst>
              <a:ext uri="{FF2B5EF4-FFF2-40B4-BE49-F238E27FC236}">
                <a16:creationId xmlns:a16="http://schemas.microsoft.com/office/drawing/2014/main" id="{2FDBD5CF-AAEA-1545-875C-5B775E3AA0B0}"/>
              </a:ext>
            </a:extLst>
          </p:cNvPr>
          <p:cNvSpPr>
            <a:spLocks noGrp="1"/>
          </p:cNvSpPr>
          <p:nvPr>
            <p:ph idx="1"/>
          </p:nvPr>
        </p:nvSpPr>
        <p:spPr>
          <a:xfrm>
            <a:off x="203199" y="1016000"/>
            <a:ext cx="11881709" cy="5842000"/>
          </a:xfrm>
        </p:spPr>
        <p:txBody>
          <a:bodyPr>
            <a:normAutofit fontScale="25000" lnSpcReduction="20000"/>
          </a:bodyPr>
          <a:lstStyle/>
          <a:p>
            <a:r>
              <a:rPr lang="en-US" sz="6400" dirty="0" err="1"/>
              <a:t>Gravina</a:t>
            </a:r>
            <a:r>
              <a:rPr lang="en-US" sz="6400" dirty="0"/>
              <a:t>, Richard. 2001. </a:t>
            </a:r>
            <a:r>
              <a:rPr lang="en-US" sz="6400" i="1" dirty="0"/>
              <a:t>The Verb Phrase in </a:t>
            </a:r>
            <a:r>
              <a:rPr lang="en-US" sz="6400" i="1" dirty="0" err="1"/>
              <a:t>Mbuko</a:t>
            </a:r>
            <a:r>
              <a:rPr lang="en-US" sz="6400" dirty="0"/>
              <a:t>. SIL. </a:t>
            </a:r>
          </a:p>
          <a:p>
            <a:r>
              <a:rPr lang="en-US" sz="6400" dirty="0"/>
              <a:t>Haller, Beat, Sylvia </a:t>
            </a:r>
            <a:r>
              <a:rPr lang="en-US" sz="6400" dirty="0" err="1"/>
              <a:t>Hedinger</a:t>
            </a:r>
            <a:r>
              <a:rPr lang="en-US" sz="6400" dirty="0"/>
              <a:t>, and Ursula </a:t>
            </a:r>
            <a:r>
              <a:rPr lang="en-US" sz="6400" dirty="0" err="1"/>
              <a:t>Wiesemann</a:t>
            </a:r>
            <a:r>
              <a:rPr lang="en-US" sz="6400" dirty="0"/>
              <a:t>. 1981. The verbal complex in </a:t>
            </a:r>
            <a:r>
              <a:rPr lang="en-US" sz="6400" dirty="0" err="1"/>
              <a:t>Zulgo</a:t>
            </a:r>
            <a:r>
              <a:rPr lang="en-US" sz="6400" dirty="0"/>
              <a:t>. In </a:t>
            </a:r>
            <a:r>
              <a:rPr lang="en-US" sz="6400" i="1" dirty="0"/>
              <a:t>Chadic Language  Studies in Northern Cameroon</a:t>
            </a:r>
            <a:r>
              <a:rPr lang="en-US" sz="6400" dirty="0"/>
              <a:t>, ed. by Ursula </a:t>
            </a:r>
            <a:r>
              <a:rPr lang="en-US" sz="6400" dirty="0" err="1"/>
              <a:t>Wiesemann</a:t>
            </a:r>
            <a:r>
              <a:rPr lang="en-US" sz="6400" dirty="0"/>
              <a:t>, pp. 17-54. Marburg.  </a:t>
            </a:r>
          </a:p>
          <a:p>
            <a:r>
              <a:rPr lang="en-US" sz="6400" dirty="0"/>
              <a:t>Haruna, Andrew. 2003. </a:t>
            </a:r>
            <a:r>
              <a:rPr lang="en-US" sz="6400" i="1" dirty="0"/>
              <a:t>A Grammatical Outline of </a:t>
            </a:r>
            <a:r>
              <a:rPr lang="en-US" sz="6400" i="1" dirty="0" err="1"/>
              <a:t>Gùrdùŋ</a:t>
            </a:r>
            <a:r>
              <a:rPr lang="en-US" sz="6400" i="1" dirty="0"/>
              <a:t>/</a:t>
            </a:r>
            <a:r>
              <a:rPr lang="en-US" sz="6400" i="1" dirty="0" err="1"/>
              <a:t>Gùrùntùm</a:t>
            </a:r>
            <a:r>
              <a:rPr lang="en-US" sz="6400" i="1" dirty="0"/>
              <a:t> (Southern Bauchi, Nigeria)</a:t>
            </a:r>
            <a:r>
              <a:rPr lang="en-US" sz="6400" dirty="0"/>
              <a:t>. Köln: </a:t>
            </a:r>
            <a:r>
              <a:rPr lang="en-US" sz="6400" dirty="0" err="1"/>
              <a:t>Rüdiger</a:t>
            </a:r>
            <a:r>
              <a:rPr lang="en-US" sz="6400" dirty="0"/>
              <a:t> </a:t>
            </a:r>
            <a:r>
              <a:rPr lang="en-US" sz="6400" dirty="0" err="1"/>
              <a:t>Köppe</a:t>
            </a:r>
            <a:r>
              <a:rPr lang="en-US" sz="6400" dirty="0"/>
              <a:t>. </a:t>
            </a:r>
          </a:p>
          <a:p>
            <a:r>
              <a:rPr lang="en-US" sz="6400" dirty="0" err="1"/>
              <a:t>Jungraithmayr</a:t>
            </a:r>
            <a:r>
              <a:rPr lang="en-US" sz="6400" dirty="0"/>
              <a:t>, Herrmann. 1964. </a:t>
            </a:r>
            <a:r>
              <a:rPr lang="en-US" sz="6400" dirty="0" err="1"/>
              <a:t>Materialien</a:t>
            </a:r>
            <a:r>
              <a:rPr lang="en-US" sz="6400" dirty="0"/>
              <a:t> </a:t>
            </a:r>
            <a:r>
              <a:rPr lang="en-US" sz="6400" dirty="0" err="1"/>
              <a:t>zur</a:t>
            </a:r>
            <a:r>
              <a:rPr lang="en-US" sz="6400" dirty="0"/>
              <a:t> </a:t>
            </a:r>
            <a:r>
              <a:rPr lang="en-US" sz="6400" dirty="0" err="1"/>
              <a:t>Kenntnis</a:t>
            </a:r>
            <a:r>
              <a:rPr lang="en-US" sz="6400" dirty="0"/>
              <a:t> des Chip, </a:t>
            </a:r>
            <a:r>
              <a:rPr lang="en-US" sz="6400" dirty="0" err="1"/>
              <a:t>Montol</a:t>
            </a:r>
            <a:r>
              <a:rPr lang="en-US" sz="6400" dirty="0"/>
              <a:t>, </a:t>
            </a:r>
            <a:r>
              <a:rPr lang="en-US" sz="6400" dirty="0" err="1"/>
              <a:t>Gerka</a:t>
            </a:r>
            <a:r>
              <a:rPr lang="en-US" sz="6400" dirty="0"/>
              <a:t> und </a:t>
            </a:r>
            <a:r>
              <a:rPr lang="en-US" sz="6400" dirty="0" err="1"/>
              <a:t>Burrum</a:t>
            </a:r>
            <a:r>
              <a:rPr lang="en-US" sz="6400" dirty="0"/>
              <a:t> (</a:t>
            </a:r>
            <a:r>
              <a:rPr lang="en-US" sz="6400" dirty="0" err="1"/>
              <a:t>Südplateau</a:t>
            </a:r>
            <a:r>
              <a:rPr lang="en-US" sz="6400" dirty="0"/>
              <a:t>,  </a:t>
            </a:r>
            <a:r>
              <a:rPr lang="en-US" sz="6400" dirty="0" err="1"/>
              <a:t>Nordnigerien</a:t>
            </a:r>
            <a:r>
              <a:rPr lang="en-US" sz="6400" dirty="0"/>
              <a:t>). </a:t>
            </a:r>
            <a:r>
              <a:rPr lang="en-US" sz="6400" i="1" dirty="0"/>
              <a:t>Afrika und </a:t>
            </a:r>
            <a:r>
              <a:rPr lang="en-US" sz="6400" i="1" dirty="0" err="1"/>
              <a:t>Übersee</a:t>
            </a:r>
            <a:r>
              <a:rPr lang="en-US" sz="6400" i="1" dirty="0"/>
              <a:t> </a:t>
            </a:r>
            <a:r>
              <a:rPr lang="en-US" sz="6400" dirty="0"/>
              <a:t>48: 161-182.  </a:t>
            </a:r>
          </a:p>
          <a:p>
            <a:r>
              <a:rPr lang="en-US" sz="6400" dirty="0" err="1"/>
              <a:t>Jungraithmayr</a:t>
            </a:r>
            <a:r>
              <a:rPr lang="en-US" sz="6400" dirty="0"/>
              <a:t>, Herrmann. 1966b. </a:t>
            </a:r>
            <a:r>
              <a:rPr lang="en-US" sz="6400" dirty="0" err="1"/>
              <a:t>Zur</a:t>
            </a:r>
            <a:r>
              <a:rPr lang="en-US" sz="6400" dirty="0"/>
              <a:t> </a:t>
            </a:r>
            <a:r>
              <a:rPr lang="en-US" sz="6400" dirty="0" err="1"/>
              <a:t>Bildung</a:t>
            </a:r>
            <a:r>
              <a:rPr lang="en-US" sz="6400" dirty="0"/>
              <a:t> der </a:t>
            </a:r>
            <a:r>
              <a:rPr lang="en-US" sz="6400" dirty="0" err="1"/>
              <a:t>Aspektstämme</a:t>
            </a:r>
            <a:r>
              <a:rPr lang="en-US" sz="6400" dirty="0"/>
              <a:t> in den Ron-</a:t>
            </a:r>
            <a:r>
              <a:rPr lang="en-US" sz="6400" dirty="0" err="1"/>
              <a:t>Sprachen</a:t>
            </a:r>
            <a:r>
              <a:rPr lang="en-US" sz="6400" dirty="0"/>
              <a:t> (Plateau, </a:t>
            </a:r>
            <a:r>
              <a:rPr lang="en-US" sz="6400" dirty="0" err="1"/>
              <a:t>Nordnigerien</a:t>
            </a:r>
            <a:r>
              <a:rPr lang="en-US" sz="6400" dirty="0"/>
              <a:t>). In  </a:t>
            </a:r>
            <a:r>
              <a:rPr lang="en-US" sz="6400" i="1" dirty="0"/>
              <a:t>Neue </a:t>
            </a:r>
            <a:r>
              <a:rPr lang="en-US" sz="6400" i="1" dirty="0" err="1"/>
              <a:t>Afrikanische</a:t>
            </a:r>
            <a:r>
              <a:rPr lang="en-US" sz="6400" i="1" dirty="0"/>
              <a:t> </a:t>
            </a:r>
            <a:r>
              <a:rPr lang="en-US" sz="6400" i="1" dirty="0" err="1"/>
              <a:t>Studien</a:t>
            </a:r>
            <a:r>
              <a:rPr lang="en-US" sz="6400" i="1" dirty="0"/>
              <a:t> [Festschrift A. </a:t>
            </a:r>
            <a:r>
              <a:rPr lang="en-US" sz="6400" i="1" dirty="0" err="1"/>
              <a:t>Klingenheben</a:t>
            </a:r>
            <a:r>
              <a:rPr lang="en-US" sz="6400" i="1" dirty="0"/>
              <a:t>]</a:t>
            </a:r>
            <a:r>
              <a:rPr lang="en-US" sz="6400" dirty="0"/>
              <a:t>, ed. by Johannes Lukas, pp. 117-125. Hamburg:  </a:t>
            </a:r>
            <a:r>
              <a:rPr lang="en-US" sz="6400" dirty="0" err="1"/>
              <a:t>Deutsches</a:t>
            </a:r>
            <a:r>
              <a:rPr lang="en-US" sz="6400" dirty="0"/>
              <a:t> </a:t>
            </a:r>
            <a:r>
              <a:rPr lang="en-US" sz="6400" dirty="0" err="1"/>
              <a:t>Institut</a:t>
            </a:r>
            <a:r>
              <a:rPr lang="en-US" sz="6400" dirty="0"/>
              <a:t> </a:t>
            </a:r>
            <a:r>
              <a:rPr lang="en-US" sz="6400" dirty="0" err="1"/>
              <a:t>für</a:t>
            </a:r>
            <a:r>
              <a:rPr lang="en-US" sz="6400" dirty="0"/>
              <a:t> Afrika-</a:t>
            </a:r>
            <a:r>
              <a:rPr lang="en-US" sz="6400" dirty="0" err="1"/>
              <a:t>Forschung</a:t>
            </a:r>
            <a:r>
              <a:rPr lang="en-US" sz="6400" dirty="0"/>
              <a:t>.  </a:t>
            </a:r>
          </a:p>
          <a:p>
            <a:r>
              <a:rPr lang="en-US" sz="6400" dirty="0" err="1"/>
              <a:t>Jungraithmayr</a:t>
            </a:r>
            <a:r>
              <a:rPr lang="en-US" sz="6400" dirty="0"/>
              <a:t>, Herrmann. 1966/67. Specimens of the </a:t>
            </a:r>
            <a:r>
              <a:rPr lang="en-US" sz="6400" dirty="0" err="1"/>
              <a:t>Pa'a</a:t>
            </a:r>
            <a:r>
              <a:rPr lang="en-US" sz="6400" dirty="0"/>
              <a:t> ("</a:t>
            </a:r>
            <a:r>
              <a:rPr lang="en-US" sz="6400" dirty="0" err="1"/>
              <a:t>Afa</a:t>
            </a:r>
            <a:r>
              <a:rPr lang="en-US" sz="6400" dirty="0"/>
              <a:t>") and </a:t>
            </a:r>
            <a:r>
              <a:rPr lang="en-US" sz="6400" dirty="0" err="1"/>
              <a:t>Warja</a:t>
            </a:r>
            <a:r>
              <a:rPr lang="en-US" sz="6400" dirty="0"/>
              <a:t> languages with notes on the tribes of  </a:t>
            </a:r>
            <a:r>
              <a:rPr lang="en-US" sz="6400" dirty="0" err="1"/>
              <a:t>Ningi</a:t>
            </a:r>
            <a:r>
              <a:rPr lang="en-US" sz="6400" dirty="0"/>
              <a:t> Chiefdom (Bauchi Province, Northern Nigeria). </a:t>
            </a:r>
            <a:r>
              <a:rPr lang="en-US" sz="6400" i="1" dirty="0"/>
              <a:t>Afrika und </a:t>
            </a:r>
            <a:r>
              <a:rPr lang="en-US" sz="6400" i="1" dirty="0" err="1"/>
              <a:t>Übersee</a:t>
            </a:r>
            <a:r>
              <a:rPr lang="en-US" sz="6400" i="1" dirty="0"/>
              <a:t> </a:t>
            </a:r>
            <a:r>
              <a:rPr lang="en-US" sz="6400" dirty="0"/>
              <a:t>50: 194- 205.  </a:t>
            </a:r>
          </a:p>
          <a:p>
            <a:r>
              <a:rPr lang="en-US" sz="6400" dirty="0" err="1"/>
              <a:t>Jungraithmayr</a:t>
            </a:r>
            <a:r>
              <a:rPr lang="en-US" sz="6400" dirty="0"/>
              <a:t>, Herrmann. 1968/69. Hausa, Ron, and Angas: A comparative analysis of their "aspect" systems. </a:t>
            </a:r>
            <a:r>
              <a:rPr lang="en-US" sz="6400" i="1" dirty="0"/>
              <a:t>Afrika  und </a:t>
            </a:r>
            <a:r>
              <a:rPr lang="en-US" sz="6400" i="1" dirty="0" err="1"/>
              <a:t>Übersee</a:t>
            </a:r>
            <a:r>
              <a:rPr lang="en-US" sz="6400" i="1" dirty="0"/>
              <a:t> </a:t>
            </a:r>
            <a:r>
              <a:rPr lang="en-US" sz="6400" dirty="0"/>
              <a:t>52: 15-22.  </a:t>
            </a:r>
          </a:p>
          <a:p>
            <a:r>
              <a:rPr lang="en-US" sz="6400" dirty="0" err="1"/>
              <a:t>Jungraithmayr</a:t>
            </a:r>
            <a:r>
              <a:rPr lang="en-US" sz="6400" dirty="0"/>
              <a:t>, Herrmann. 1970. </a:t>
            </a:r>
            <a:r>
              <a:rPr lang="en-US" sz="6400" i="1" dirty="0"/>
              <a:t>Die Ron-</a:t>
            </a:r>
            <a:r>
              <a:rPr lang="en-US" sz="6400" i="1" dirty="0" err="1"/>
              <a:t>Sprachen</a:t>
            </a:r>
            <a:r>
              <a:rPr lang="en-US" sz="6400" i="1" dirty="0"/>
              <a:t>: </a:t>
            </a:r>
            <a:r>
              <a:rPr lang="en-US" sz="6400" i="1" dirty="0" err="1"/>
              <a:t>Tschadohamitische</a:t>
            </a:r>
            <a:r>
              <a:rPr lang="en-US" sz="6400" i="1" dirty="0"/>
              <a:t> </a:t>
            </a:r>
            <a:r>
              <a:rPr lang="en-US" sz="6400" i="1" dirty="0" err="1"/>
              <a:t>Studien</a:t>
            </a:r>
            <a:r>
              <a:rPr lang="en-US" sz="6400" i="1" dirty="0"/>
              <a:t> in </a:t>
            </a:r>
            <a:r>
              <a:rPr lang="en-US" sz="6400" i="1" dirty="0" err="1"/>
              <a:t>Nordnigerien</a:t>
            </a:r>
            <a:r>
              <a:rPr lang="en-US" sz="6400" dirty="0"/>
              <a:t>. (</a:t>
            </a:r>
            <a:r>
              <a:rPr lang="en-US" sz="6400" dirty="0" err="1"/>
              <a:t>Afrikanistische</a:t>
            </a:r>
            <a:r>
              <a:rPr lang="en-US" sz="6400" dirty="0"/>
              <a:t>  </a:t>
            </a:r>
            <a:r>
              <a:rPr lang="en-US" sz="6400" dirty="0" err="1"/>
              <a:t>Forschungen</a:t>
            </a:r>
            <a:r>
              <a:rPr lang="en-US" sz="6400" dirty="0"/>
              <a:t>, 3) </a:t>
            </a:r>
            <a:r>
              <a:rPr lang="en-US" sz="6400" dirty="0" err="1"/>
              <a:t>Glückstadt</a:t>
            </a:r>
            <a:r>
              <a:rPr lang="en-US" sz="6400" dirty="0"/>
              <a:t>: J. J. Augustin.  </a:t>
            </a:r>
          </a:p>
          <a:p>
            <a:r>
              <a:rPr lang="en-US" sz="6400" dirty="0" err="1"/>
              <a:t>Jungraithmayr</a:t>
            </a:r>
            <a:r>
              <a:rPr lang="en-US" sz="6400" dirty="0"/>
              <a:t>, H. 1971. The </a:t>
            </a:r>
            <a:r>
              <a:rPr lang="en-US" sz="6400" dirty="0" err="1"/>
              <a:t>Tangale</a:t>
            </a:r>
            <a:r>
              <a:rPr lang="en-US" sz="6400" dirty="0"/>
              <a:t> Vowel Harmony System Reconsidered. </a:t>
            </a:r>
            <a:r>
              <a:rPr lang="en-US" sz="6400" i="1" dirty="0"/>
              <a:t>Journal of African Languages </a:t>
            </a:r>
            <a:r>
              <a:rPr lang="en-US" sz="6400" dirty="0"/>
              <a:t>10 (1):  28-33. </a:t>
            </a:r>
          </a:p>
          <a:p>
            <a:r>
              <a:rPr lang="en-US" sz="6400" dirty="0" err="1"/>
              <a:t>Jungraithmayr</a:t>
            </a:r>
            <a:r>
              <a:rPr lang="en-US" sz="6400" dirty="0"/>
              <a:t>, Herrmann. 1978. The </a:t>
            </a:r>
            <a:r>
              <a:rPr lang="en-US" sz="6400" dirty="0" err="1"/>
              <a:t>Zime</a:t>
            </a:r>
            <a:r>
              <a:rPr lang="en-US" sz="6400" dirty="0"/>
              <a:t> dialect cluster ('</a:t>
            </a:r>
            <a:r>
              <a:rPr lang="en-US" sz="6400" dirty="0" err="1"/>
              <a:t>Kado</a:t>
            </a:r>
            <a:r>
              <a:rPr lang="en-US" sz="6400" dirty="0"/>
              <a:t>', 'Dari') in southern Chad: Its verbal aspect system.  </a:t>
            </a:r>
            <a:r>
              <a:rPr lang="en-US" sz="6400" i="1" dirty="0"/>
              <a:t>Afrika und </a:t>
            </a:r>
            <a:r>
              <a:rPr lang="en-US" sz="6400" i="1" dirty="0" err="1"/>
              <a:t>Übersee</a:t>
            </a:r>
            <a:r>
              <a:rPr lang="en-US" sz="6400" i="1" dirty="0"/>
              <a:t> </a:t>
            </a:r>
            <a:r>
              <a:rPr lang="en-US" sz="6400" dirty="0"/>
              <a:t>61: 1-27.  </a:t>
            </a:r>
          </a:p>
          <a:p>
            <a:r>
              <a:rPr lang="en-US" sz="6400" dirty="0" err="1"/>
              <a:t>Jungraithmayr</a:t>
            </a:r>
            <a:r>
              <a:rPr lang="en-US" sz="6400" dirty="0"/>
              <a:t>, Herrmann. 1981. </a:t>
            </a:r>
            <a:r>
              <a:rPr lang="en-US" sz="6400" dirty="0" err="1"/>
              <a:t>Über</a:t>
            </a:r>
            <a:r>
              <a:rPr lang="en-US" sz="6400" dirty="0"/>
              <a:t> die </a:t>
            </a:r>
            <a:r>
              <a:rPr lang="en-US" sz="6400" dirty="0" err="1"/>
              <a:t>Mawa</a:t>
            </a:r>
            <a:r>
              <a:rPr lang="en-US" sz="6400" dirty="0"/>
              <a:t> (</a:t>
            </a:r>
            <a:r>
              <a:rPr lang="en-US" sz="6400" dirty="0" err="1"/>
              <a:t>Guera</a:t>
            </a:r>
            <a:r>
              <a:rPr lang="en-US" sz="6400" dirty="0"/>
              <a:t>, </a:t>
            </a:r>
            <a:r>
              <a:rPr lang="en-US" sz="6400" dirty="0" err="1"/>
              <a:t>Tschad</a:t>
            </a:r>
            <a:r>
              <a:rPr lang="en-US" sz="6400" dirty="0"/>
              <a:t>) – </a:t>
            </a:r>
            <a:r>
              <a:rPr lang="en-US" sz="6400" dirty="0" err="1"/>
              <a:t>Ethnographische</a:t>
            </a:r>
            <a:r>
              <a:rPr lang="en-US" sz="6400" dirty="0"/>
              <a:t> und </a:t>
            </a:r>
            <a:r>
              <a:rPr lang="en-US" sz="6400" dirty="0" err="1"/>
              <a:t>linguistische</a:t>
            </a:r>
            <a:r>
              <a:rPr lang="en-US" sz="6400" dirty="0"/>
              <a:t> </a:t>
            </a:r>
            <a:r>
              <a:rPr lang="en-US" sz="6400" dirty="0" err="1"/>
              <a:t>Notizen</a:t>
            </a:r>
            <a:r>
              <a:rPr lang="en-US" sz="6400" dirty="0"/>
              <a:t>. In  Inge Hofmann (ed.) </a:t>
            </a:r>
            <a:r>
              <a:rPr lang="en-US" sz="6400" i="1" dirty="0"/>
              <a:t>Festschrift </a:t>
            </a:r>
            <a:r>
              <a:rPr lang="en-US" sz="6400" i="1" dirty="0" err="1"/>
              <a:t>zum</a:t>
            </a:r>
            <a:r>
              <a:rPr lang="en-US" sz="6400" i="1" dirty="0"/>
              <a:t> 60. </a:t>
            </a:r>
            <a:r>
              <a:rPr lang="en-US" sz="6400" i="1" dirty="0" err="1"/>
              <a:t>Geburtstag</a:t>
            </a:r>
            <a:r>
              <a:rPr lang="en-US" sz="6400" i="1" dirty="0"/>
              <a:t> von P. Anton </a:t>
            </a:r>
            <a:r>
              <a:rPr lang="en-US" sz="6400" i="1" dirty="0" err="1"/>
              <a:t>Vorbichler</a:t>
            </a:r>
            <a:r>
              <a:rPr lang="en-US" sz="6400" i="1" dirty="0"/>
              <a:t>. </a:t>
            </a:r>
            <a:r>
              <a:rPr lang="en-US" sz="6400" dirty="0"/>
              <a:t>Vienna: Afro-Pub, pp. 47-70.  </a:t>
            </a:r>
            <a:r>
              <a:rPr lang="en-US" sz="6400" dirty="0" err="1"/>
              <a:t>Jungraithmayr</a:t>
            </a:r>
            <a:r>
              <a:rPr lang="en-US" sz="6400" dirty="0"/>
              <a:t>, Herrmann. 1990. </a:t>
            </a:r>
            <a:r>
              <a:rPr lang="en-US" sz="6400" i="1" dirty="0" err="1"/>
              <a:t>Lexique</a:t>
            </a:r>
            <a:r>
              <a:rPr lang="en-US" sz="6400" i="1" dirty="0"/>
              <a:t> </a:t>
            </a:r>
            <a:r>
              <a:rPr lang="en-US" sz="6400" i="1" dirty="0" err="1"/>
              <a:t>mokilko</a:t>
            </a:r>
            <a:r>
              <a:rPr lang="en-US" sz="6400" i="1" dirty="0"/>
              <a:t>: </a:t>
            </a:r>
            <a:r>
              <a:rPr lang="en-US" sz="6400" i="1" dirty="0" err="1"/>
              <a:t>mokilko-français</a:t>
            </a:r>
            <a:r>
              <a:rPr lang="en-US" sz="6400" i="1" dirty="0"/>
              <a:t> et </a:t>
            </a:r>
            <a:r>
              <a:rPr lang="en-US" sz="6400" i="1" dirty="0" err="1"/>
              <a:t>français-mokilko</a:t>
            </a:r>
            <a:r>
              <a:rPr lang="en-US" sz="6400" i="1" dirty="0"/>
              <a:t> (</a:t>
            </a:r>
            <a:r>
              <a:rPr lang="en-US" sz="6400" i="1" dirty="0" err="1"/>
              <a:t>Guéra</a:t>
            </a:r>
            <a:r>
              <a:rPr lang="en-US" sz="6400" i="1" dirty="0"/>
              <a:t>, Tchad)</a:t>
            </a:r>
            <a:r>
              <a:rPr lang="en-US" sz="6400" dirty="0"/>
              <a:t>. (</a:t>
            </a:r>
            <a:r>
              <a:rPr lang="en-US" sz="6400" dirty="0" err="1"/>
              <a:t>Sprache</a:t>
            </a:r>
            <a:r>
              <a:rPr lang="en-US" sz="6400" dirty="0"/>
              <a:t> und   </a:t>
            </a:r>
            <a:r>
              <a:rPr lang="en-US" sz="6400" dirty="0" err="1"/>
              <a:t>Oralität</a:t>
            </a:r>
            <a:r>
              <a:rPr lang="en-US" sz="6400" dirty="0"/>
              <a:t> in Afrika, 6) Berlin: Dietrich Reimer. With the collaboration of </a:t>
            </a:r>
            <a:r>
              <a:rPr lang="en-US" sz="6400" dirty="0" err="1"/>
              <a:t>Djimé</a:t>
            </a:r>
            <a:r>
              <a:rPr lang="en-US" sz="6400" dirty="0"/>
              <a:t> </a:t>
            </a:r>
            <a:r>
              <a:rPr lang="en-US" sz="6400" dirty="0" err="1"/>
              <a:t>N'Gaba</a:t>
            </a:r>
            <a:r>
              <a:rPr lang="en-US" sz="6400" dirty="0"/>
              <a:t> </a:t>
            </a:r>
            <a:r>
              <a:rPr lang="en-US" sz="6400" dirty="0" err="1"/>
              <a:t>Tchéré</a:t>
            </a:r>
            <a:r>
              <a:rPr lang="en-US" sz="6400" dirty="0"/>
              <a:t>, </a:t>
            </a:r>
            <a:r>
              <a:rPr lang="en-US" sz="6400" dirty="0" err="1"/>
              <a:t>Nakouma</a:t>
            </a:r>
            <a:r>
              <a:rPr lang="en-US" sz="6400" dirty="0"/>
              <a:t> </a:t>
            </a:r>
            <a:r>
              <a:rPr lang="en-US" sz="6400" dirty="0" err="1"/>
              <a:t>Touri</a:t>
            </a:r>
            <a:r>
              <a:rPr lang="en-US" sz="6400" dirty="0"/>
              <a:t>,  </a:t>
            </a:r>
            <a:r>
              <a:rPr lang="en-US" sz="6400" dirty="0" err="1"/>
              <a:t>Michka</a:t>
            </a:r>
            <a:r>
              <a:rPr lang="en-US" sz="6400" dirty="0"/>
              <a:t> </a:t>
            </a:r>
            <a:r>
              <a:rPr lang="en-US" sz="6400" dirty="0" err="1"/>
              <a:t>Sachnine</a:t>
            </a:r>
            <a:r>
              <a:rPr lang="en-US" sz="6400" dirty="0"/>
              <a:t>, and Jean-Pierre </a:t>
            </a:r>
            <a:r>
              <a:rPr lang="en-US" sz="6400" dirty="0" err="1"/>
              <a:t>Caprile</a:t>
            </a:r>
            <a:r>
              <a:rPr lang="en-US" sz="6400" dirty="0"/>
              <a:t>. Grammatical sketch pp. 17-52.  </a:t>
            </a:r>
          </a:p>
          <a:p>
            <a:r>
              <a:rPr lang="en-US" sz="6400" dirty="0" err="1"/>
              <a:t>Jungraithmayr</a:t>
            </a:r>
            <a:r>
              <a:rPr lang="en-US" sz="6400" dirty="0"/>
              <a:t>, Herrmann, and </a:t>
            </a:r>
            <a:r>
              <a:rPr lang="en-US" sz="6400" dirty="0" err="1"/>
              <a:t>Abakar</a:t>
            </a:r>
            <a:r>
              <a:rPr lang="en-US" sz="6400" dirty="0"/>
              <a:t> Adams. 1992. </a:t>
            </a:r>
            <a:r>
              <a:rPr lang="en-US" sz="6400" i="1" dirty="0" err="1"/>
              <a:t>Lexique</a:t>
            </a:r>
            <a:r>
              <a:rPr lang="en-US" sz="6400" i="1" dirty="0"/>
              <a:t> </a:t>
            </a:r>
            <a:r>
              <a:rPr lang="en-US" sz="6400" i="1" dirty="0" err="1"/>
              <a:t>migama</a:t>
            </a:r>
            <a:r>
              <a:rPr lang="en-US" sz="6400" i="1" dirty="0"/>
              <a:t>: </a:t>
            </a:r>
            <a:r>
              <a:rPr lang="en-US" sz="6400" i="1" dirty="0" err="1"/>
              <a:t>migama-français</a:t>
            </a:r>
            <a:r>
              <a:rPr lang="en-US" sz="6400" i="1" dirty="0"/>
              <a:t> et </a:t>
            </a:r>
            <a:r>
              <a:rPr lang="en-US" sz="6400" i="1" dirty="0" err="1"/>
              <a:t>français-migama</a:t>
            </a:r>
            <a:r>
              <a:rPr lang="en-US" sz="6400" i="1" dirty="0"/>
              <a:t>  (</a:t>
            </a:r>
            <a:r>
              <a:rPr lang="en-US" sz="6400" i="1" dirty="0" err="1"/>
              <a:t>Guéra</a:t>
            </a:r>
            <a:r>
              <a:rPr lang="en-US" sz="6400" i="1" dirty="0"/>
              <a:t>,  Tchad), avec </a:t>
            </a:r>
            <a:r>
              <a:rPr lang="en-US" sz="6400" i="1" dirty="0" err="1"/>
              <a:t>une</a:t>
            </a:r>
            <a:r>
              <a:rPr lang="en-US" sz="6400" i="1" dirty="0"/>
              <a:t> introduction </a:t>
            </a:r>
            <a:r>
              <a:rPr lang="en-US" sz="6400" i="1" dirty="0" err="1"/>
              <a:t>grammaticale</a:t>
            </a:r>
            <a:r>
              <a:rPr lang="en-US" sz="6400" dirty="0"/>
              <a:t>. (</a:t>
            </a:r>
            <a:r>
              <a:rPr lang="en-US" sz="6400" dirty="0" err="1"/>
              <a:t>Sprache</a:t>
            </a:r>
            <a:r>
              <a:rPr lang="en-US" sz="6400" dirty="0"/>
              <a:t> und </a:t>
            </a:r>
            <a:r>
              <a:rPr lang="en-US" sz="6400" dirty="0" err="1"/>
              <a:t>Oralität</a:t>
            </a:r>
            <a:r>
              <a:rPr lang="en-US" sz="6400" dirty="0"/>
              <a:t> in Afrika, 17) Berlin: Dietrich  Reimer.  </a:t>
            </a:r>
          </a:p>
          <a:p>
            <a:r>
              <a:rPr lang="en-US" sz="6400" dirty="0" err="1"/>
              <a:t>Jungraithmayr</a:t>
            </a:r>
            <a:r>
              <a:rPr lang="en-US" sz="6400" dirty="0"/>
              <a:t>, Herrmann, and </a:t>
            </a:r>
            <a:r>
              <a:rPr lang="en-US" sz="6400" dirty="0" err="1"/>
              <a:t>Philibus</a:t>
            </a:r>
            <a:r>
              <a:rPr lang="en-US" sz="6400" dirty="0"/>
              <a:t> </a:t>
            </a:r>
            <a:r>
              <a:rPr lang="en-US" sz="6400" dirty="0" err="1"/>
              <a:t>Diyakal</a:t>
            </a:r>
            <a:r>
              <a:rPr lang="en-US" sz="6400" dirty="0"/>
              <a:t>. 2013. </a:t>
            </a:r>
            <a:r>
              <a:rPr lang="en-US" sz="6400" dirty="0" err="1"/>
              <a:t>Mushere</a:t>
            </a:r>
            <a:r>
              <a:rPr lang="en-US" sz="6400" dirty="0"/>
              <a:t>, a Chadic language of five level tones. </a:t>
            </a:r>
            <a:r>
              <a:rPr lang="en-US" sz="6400" i="1" dirty="0" err="1"/>
              <a:t>Zeitschrift</a:t>
            </a:r>
            <a:r>
              <a:rPr lang="en-US" sz="6400" i="1" dirty="0"/>
              <a:t> </a:t>
            </a:r>
            <a:r>
              <a:rPr lang="en-US" sz="6400" dirty="0"/>
              <a:t> </a:t>
            </a:r>
            <a:r>
              <a:rPr lang="en-US" sz="6400" i="1" dirty="0"/>
              <a:t>der  </a:t>
            </a:r>
            <a:r>
              <a:rPr lang="en-US" sz="6400" i="1" dirty="0" err="1"/>
              <a:t>Deutschen</a:t>
            </a:r>
            <a:r>
              <a:rPr lang="en-US" sz="6400" i="1" dirty="0"/>
              <a:t> </a:t>
            </a:r>
            <a:r>
              <a:rPr lang="en-US" sz="6400" i="1" dirty="0" err="1"/>
              <a:t>Morgenländischen</a:t>
            </a:r>
            <a:r>
              <a:rPr lang="en-US" sz="6400" i="1" dirty="0"/>
              <a:t> Gesellschaft </a:t>
            </a:r>
            <a:r>
              <a:rPr lang="en-US" sz="6400" dirty="0"/>
              <a:t>163: 297-307.  </a:t>
            </a:r>
          </a:p>
          <a:p>
            <a:endParaRPr lang="en-US" dirty="0"/>
          </a:p>
        </p:txBody>
      </p:sp>
      <p:sp>
        <p:nvSpPr>
          <p:cNvPr id="4" name="Footer Placeholder 3">
            <a:extLst>
              <a:ext uri="{FF2B5EF4-FFF2-40B4-BE49-F238E27FC236}">
                <a16:creationId xmlns:a16="http://schemas.microsoft.com/office/drawing/2014/main" id="{85A9DB1B-2D0F-794C-8237-1813222A83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9A9983-9A45-344E-95F0-B104478B6486}"/>
              </a:ext>
            </a:extLst>
          </p:cNvPr>
          <p:cNvSpPr>
            <a:spLocks noGrp="1"/>
          </p:cNvSpPr>
          <p:nvPr>
            <p:ph type="sldNum" sz="quarter" idx="12"/>
          </p:nvPr>
        </p:nvSpPr>
        <p:spPr/>
        <p:txBody>
          <a:bodyPr/>
          <a:lstStyle/>
          <a:p>
            <a:fld id="{2CCCBCE6-F95B-EE47-A646-438B070157D1}" type="slidenum">
              <a:rPr lang="en-US" smtClean="0"/>
              <a:t>49</a:t>
            </a:fld>
            <a:endParaRPr lang="en-US"/>
          </a:p>
        </p:txBody>
      </p:sp>
    </p:spTree>
    <p:extLst>
      <p:ext uri="{BB962C8B-B14F-4D97-AF65-F5344CB8AC3E}">
        <p14:creationId xmlns:p14="http://schemas.microsoft.com/office/powerpoint/2010/main" val="3707862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4AC5506-6312-4701-8D3C-40187889A9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581D2B-6081-9547-BA40-79408A35BAC3}"/>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Map of Chadic (Wikipedia/de Colombel)</a:t>
            </a:r>
          </a:p>
        </p:txBody>
      </p:sp>
      <p:pic>
        <p:nvPicPr>
          <p:cNvPr id="7" name="Content Placeholder 6" descr="Map&#10;&#10;Description automatically generated">
            <a:extLst>
              <a:ext uri="{FF2B5EF4-FFF2-40B4-BE49-F238E27FC236}">
                <a16:creationId xmlns:a16="http://schemas.microsoft.com/office/drawing/2014/main" id="{873FB0D1-DD79-4A43-8345-0305CF3E1DDE}"/>
              </a:ext>
            </a:extLst>
          </p:cNvPr>
          <p:cNvPicPr>
            <a:picLocks noGrp="1" noChangeAspect="1"/>
          </p:cNvPicPr>
          <p:nvPr>
            <p:ph idx="1"/>
          </p:nvPr>
        </p:nvPicPr>
        <p:blipFill>
          <a:blip r:embed="rId2"/>
          <a:stretch>
            <a:fillRect/>
          </a:stretch>
        </p:blipFill>
        <p:spPr>
          <a:xfrm>
            <a:off x="963827" y="1564949"/>
            <a:ext cx="9465275" cy="5040260"/>
          </a:xfrm>
          <a:prstGeom prst="rect">
            <a:avLst/>
          </a:prstGeom>
        </p:spPr>
      </p:pic>
      <p:sp>
        <p:nvSpPr>
          <p:cNvPr id="4" name="Footer Placeholder 3">
            <a:extLst>
              <a:ext uri="{FF2B5EF4-FFF2-40B4-BE49-F238E27FC236}">
                <a16:creationId xmlns:a16="http://schemas.microsoft.com/office/drawing/2014/main" id="{8829B43C-1EFF-3944-A1B4-C1DE0D728BF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endParaRPr lang="en-US" sz="1200" kern="1200">
              <a:solidFill>
                <a:schemeClr val="tx1">
                  <a:tint val="75000"/>
                </a:schemeClr>
              </a:solidFill>
              <a:latin typeface="+mn-lt"/>
              <a:ea typeface="+mn-ea"/>
              <a:cs typeface="+mn-cs"/>
            </a:endParaRPr>
          </a:p>
        </p:txBody>
      </p:sp>
      <p:sp>
        <p:nvSpPr>
          <p:cNvPr id="5" name="Slide Number Placeholder 4">
            <a:extLst>
              <a:ext uri="{FF2B5EF4-FFF2-40B4-BE49-F238E27FC236}">
                <a16:creationId xmlns:a16="http://schemas.microsoft.com/office/drawing/2014/main" id="{1D4F38CE-D6D3-D042-84C3-3381C08D3EC8}"/>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CCCBCE6-F95B-EE47-A646-438B070157D1}" type="slidenum">
              <a:rPr lang="en-US" smtClean="0"/>
              <a:pPr>
                <a:spcAft>
                  <a:spcPts val="600"/>
                </a:spcAft>
              </a:pPr>
              <a:t>5</a:t>
            </a:fld>
            <a:endParaRPr lang="en-US"/>
          </a:p>
        </p:txBody>
      </p:sp>
    </p:spTree>
    <p:extLst>
      <p:ext uri="{BB962C8B-B14F-4D97-AF65-F5344CB8AC3E}">
        <p14:creationId xmlns:p14="http://schemas.microsoft.com/office/powerpoint/2010/main" val="498031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03F6B-6F97-704B-8177-849466EF7920}"/>
              </a:ext>
            </a:extLst>
          </p:cNvPr>
          <p:cNvSpPr>
            <a:spLocks noGrp="1"/>
          </p:cNvSpPr>
          <p:nvPr>
            <p:ph type="title"/>
          </p:nvPr>
        </p:nvSpPr>
        <p:spPr>
          <a:xfrm>
            <a:off x="0" y="119271"/>
            <a:ext cx="11353800" cy="808381"/>
          </a:xfrm>
        </p:spPr>
        <p:txBody>
          <a:bodyPr/>
          <a:lstStyle/>
          <a:p>
            <a:r>
              <a:rPr lang="en-US" dirty="0"/>
              <a:t>References</a:t>
            </a:r>
          </a:p>
        </p:txBody>
      </p:sp>
      <p:sp>
        <p:nvSpPr>
          <p:cNvPr id="3" name="Content Placeholder 2">
            <a:extLst>
              <a:ext uri="{FF2B5EF4-FFF2-40B4-BE49-F238E27FC236}">
                <a16:creationId xmlns:a16="http://schemas.microsoft.com/office/drawing/2014/main" id="{97C5A36B-5DF7-E54A-9D44-03645429F26B}"/>
              </a:ext>
            </a:extLst>
          </p:cNvPr>
          <p:cNvSpPr>
            <a:spLocks noGrp="1"/>
          </p:cNvSpPr>
          <p:nvPr>
            <p:ph idx="1"/>
          </p:nvPr>
        </p:nvSpPr>
        <p:spPr>
          <a:xfrm>
            <a:off x="-1" y="927652"/>
            <a:ext cx="12099235" cy="5811077"/>
          </a:xfrm>
        </p:spPr>
        <p:txBody>
          <a:bodyPr>
            <a:normAutofit fontScale="70000" lnSpcReduction="20000"/>
          </a:bodyPr>
          <a:lstStyle/>
          <a:p>
            <a:r>
              <a:rPr lang="en-US" dirty="0"/>
              <a:t>Leger, Rudolf. 1994. </a:t>
            </a:r>
            <a:r>
              <a:rPr lang="en-US" i="1" dirty="0"/>
              <a:t>Eine Grammatik der </a:t>
            </a:r>
            <a:r>
              <a:rPr lang="en-US" i="1" dirty="0" err="1"/>
              <a:t>Kwami-Sprache</a:t>
            </a:r>
            <a:r>
              <a:rPr lang="en-US" i="1" dirty="0"/>
              <a:t> (</a:t>
            </a:r>
            <a:r>
              <a:rPr lang="en-US" i="1" dirty="0" err="1"/>
              <a:t>Nordostnigeria</a:t>
            </a:r>
            <a:r>
              <a:rPr lang="en-US" i="1" dirty="0"/>
              <a:t>)</a:t>
            </a:r>
            <a:r>
              <a:rPr lang="en-US" dirty="0"/>
              <a:t>. </a:t>
            </a:r>
            <a:r>
              <a:rPr lang="en-US" dirty="0" err="1"/>
              <a:t>Westafrikanistische</a:t>
            </a:r>
            <a:r>
              <a:rPr lang="en-US" dirty="0"/>
              <a:t> </a:t>
            </a:r>
            <a:r>
              <a:rPr lang="en-US" dirty="0" err="1"/>
              <a:t>Studien</a:t>
            </a:r>
            <a:r>
              <a:rPr lang="en-US" dirty="0"/>
              <a:t>.  </a:t>
            </a:r>
            <a:r>
              <a:rPr lang="en-US" dirty="0" err="1"/>
              <a:t>Frankfürter</a:t>
            </a:r>
            <a:r>
              <a:rPr lang="en-US" dirty="0"/>
              <a:t> </a:t>
            </a:r>
            <a:r>
              <a:rPr lang="en-US" dirty="0" err="1"/>
              <a:t>Beiträge</a:t>
            </a:r>
            <a:r>
              <a:rPr lang="en-US" dirty="0"/>
              <a:t> </a:t>
            </a:r>
            <a:r>
              <a:rPr lang="en-US" dirty="0" err="1"/>
              <a:t>zur</a:t>
            </a:r>
            <a:r>
              <a:rPr lang="en-US" dirty="0"/>
              <a:t> </a:t>
            </a:r>
            <a:r>
              <a:rPr lang="en-US" dirty="0" err="1"/>
              <a:t>Sprach</a:t>
            </a:r>
            <a:r>
              <a:rPr lang="en-US" dirty="0"/>
              <a:t>- und </a:t>
            </a:r>
            <a:r>
              <a:rPr lang="en-US" dirty="0" err="1"/>
              <a:t>Kulturgeschichte</a:t>
            </a:r>
            <a:r>
              <a:rPr lang="en-US" dirty="0"/>
              <a:t> Band 8). Köln: </a:t>
            </a:r>
            <a:r>
              <a:rPr lang="en-US" dirty="0" err="1"/>
              <a:t>Rüdiger</a:t>
            </a:r>
            <a:r>
              <a:rPr lang="en-US" dirty="0"/>
              <a:t> </a:t>
            </a:r>
            <a:r>
              <a:rPr lang="en-US" dirty="0" err="1"/>
              <a:t>Köppe</a:t>
            </a:r>
            <a:r>
              <a:rPr lang="en-US" dirty="0"/>
              <a:t> Verlag.  </a:t>
            </a:r>
          </a:p>
          <a:p>
            <a:r>
              <a:rPr lang="en-US" dirty="0"/>
              <a:t>Lukas, Johannes. 1936. </a:t>
            </a:r>
            <a:r>
              <a:rPr lang="en-US" i="1" dirty="0"/>
              <a:t>Die </a:t>
            </a:r>
            <a:r>
              <a:rPr lang="en-US" i="1" dirty="0" err="1"/>
              <a:t>Logone-Sprache</a:t>
            </a:r>
            <a:r>
              <a:rPr lang="en-US" i="1" dirty="0"/>
              <a:t> </a:t>
            </a:r>
            <a:r>
              <a:rPr lang="en-US" i="1" dirty="0" err="1"/>
              <a:t>im</a:t>
            </a:r>
            <a:r>
              <a:rPr lang="en-US" i="1" dirty="0"/>
              <a:t> </a:t>
            </a:r>
            <a:r>
              <a:rPr lang="en-US" i="1" dirty="0" err="1"/>
              <a:t>zentralen</a:t>
            </a:r>
            <a:r>
              <a:rPr lang="en-US" i="1" dirty="0"/>
              <a:t> Sudan</a:t>
            </a:r>
            <a:r>
              <a:rPr lang="en-US" dirty="0"/>
              <a:t>. (</a:t>
            </a:r>
            <a:r>
              <a:rPr lang="en-US" dirty="0" err="1"/>
              <a:t>Abhandlungen</a:t>
            </a:r>
            <a:r>
              <a:rPr lang="en-US" dirty="0"/>
              <a:t> </a:t>
            </a:r>
            <a:r>
              <a:rPr lang="en-US" dirty="0" err="1"/>
              <a:t>für</a:t>
            </a:r>
            <a:r>
              <a:rPr lang="en-US" dirty="0"/>
              <a:t> die Kunde des </a:t>
            </a:r>
            <a:r>
              <a:rPr lang="en-US" dirty="0" err="1"/>
              <a:t>Morgenlandes</a:t>
            </a:r>
            <a:r>
              <a:rPr lang="en-US" dirty="0"/>
              <a:t>,  21/6: viii+148. Leipzig: Deutsche </a:t>
            </a:r>
            <a:r>
              <a:rPr lang="en-US" dirty="0" err="1"/>
              <a:t>Morgenländische</a:t>
            </a:r>
            <a:r>
              <a:rPr lang="en-US" dirty="0"/>
              <a:t> Gesellschaft.] </a:t>
            </a:r>
          </a:p>
          <a:p>
            <a:r>
              <a:rPr lang="en-US" dirty="0"/>
              <a:t>Lukas, Johannes. 1937. </a:t>
            </a:r>
            <a:r>
              <a:rPr lang="en-US" i="1" dirty="0" err="1"/>
              <a:t>Zentralsudanische</a:t>
            </a:r>
            <a:r>
              <a:rPr lang="en-US" i="1" dirty="0"/>
              <a:t> </a:t>
            </a:r>
            <a:r>
              <a:rPr lang="en-US" i="1" dirty="0" err="1"/>
              <a:t>Studien</a:t>
            </a:r>
            <a:r>
              <a:rPr lang="en-US" dirty="0"/>
              <a:t>.  </a:t>
            </a:r>
          </a:p>
          <a:p>
            <a:r>
              <a:rPr lang="en-US" dirty="0"/>
              <a:t>Lukas, Johannes. 1939. </a:t>
            </a:r>
            <a:r>
              <a:rPr lang="en-US" i="1" dirty="0"/>
              <a:t>Die </a:t>
            </a:r>
            <a:r>
              <a:rPr lang="en-US" i="1" dirty="0" err="1"/>
              <a:t>Sprache</a:t>
            </a:r>
            <a:r>
              <a:rPr lang="en-US" i="1" dirty="0"/>
              <a:t> der </a:t>
            </a:r>
            <a:r>
              <a:rPr lang="en-US" i="1" dirty="0" err="1"/>
              <a:t>Buduma</a:t>
            </a:r>
            <a:r>
              <a:rPr lang="en-US" i="1" dirty="0"/>
              <a:t> </a:t>
            </a:r>
            <a:r>
              <a:rPr lang="en-US" i="1" dirty="0" err="1"/>
              <a:t>im</a:t>
            </a:r>
            <a:r>
              <a:rPr lang="en-US" i="1" dirty="0"/>
              <a:t> </a:t>
            </a:r>
            <a:r>
              <a:rPr lang="en-US" i="1" dirty="0" err="1"/>
              <a:t>Zentral</a:t>
            </a:r>
            <a:r>
              <a:rPr lang="en-US" i="1" dirty="0"/>
              <a:t> Sudan</a:t>
            </a:r>
            <a:r>
              <a:rPr lang="en-US" dirty="0"/>
              <a:t>. </a:t>
            </a:r>
            <a:r>
              <a:rPr lang="en-US" i="1" dirty="0"/>
              <a:t>Auf </a:t>
            </a:r>
            <a:r>
              <a:rPr lang="en-US" i="1" dirty="0" err="1"/>
              <a:t>Grund</a:t>
            </a:r>
            <a:r>
              <a:rPr lang="en-US" i="1" dirty="0"/>
              <a:t> </a:t>
            </a:r>
            <a:r>
              <a:rPr lang="en-US" i="1" dirty="0" err="1"/>
              <a:t>eigenerStudien</a:t>
            </a:r>
            <a:r>
              <a:rPr lang="en-US" i="1" dirty="0"/>
              <a:t> und des </a:t>
            </a:r>
            <a:r>
              <a:rPr lang="en-US" i="1" dirty="0" err="1"/>
              <a:t>Nachlasses</a:t>
            </a:r>
            <a:r>
              <a:rPr lang="en-US" i="1" dirty="0"/>
              <a:t>  von Gustav </a:t>
            </a:r>
            <a:r>
              <a:rPr lang="en-US" i="1" dirty="0" err="1"/>
              <a:t>Nachtigal</a:t>
            </a:r>
            <a:r>
              <a:rPr lang="en-US" dirty="0"/>
              <a:t>. Leipzig: F. A. Brockhaus. </a:t>
            </a:r>
          </a:p>
          <a:p>
            <a:r>
              <a:rPr lang="en-US" dirty="0"/>
              <a:t>Lukas, J. 1971. Die Personalia und das </a:t>
            </a:r>
            <a:r>
              <a:rPr lang="en-US" dirty="0" err="1"/>
              <a:t>primare</a:t>
            </a:r>
            <a:r>
              <a:rPr lang="en-US" dirty="0"/>
              <a:t> Verb </a:t>
            </a:r>
            <a:r>
              <a:rPr lang="en-US" dirty="0" err="1"/>
              <a:t>im</a:t>
            </a:r>
            <a:r>
              <a:rPr lang="en-US" dirty="0"/>
              <a:t> </a:t>
            </a:r>
            <a:r>
              <a:rPr lang="en-US" dirty="0" err="1"/>
              <a:t>Bolanci</a:t>
            </a:r>
            <a:r>
              <a:rPr lang="en-US" dirty="0"/>
              <a:t> (</a:t>
            </a:r>
            <a:r>
              <a:rPr lang="en-US" dirty="0" err="1"/>
              <a:t>Nordnigerien</a:t>
            </a:r>
            <a:r>
              <a:rPr lang="en-US" dirty="0"/>
              <a:t>). </a:t>
            </a:r>
            <a:r>
              <a:rPr lang="en-US" i="1" dirty="0"/>
              <a:t>Afrika und </a:t>
            </a:r>
            <a:r>
              <a:rPr lang="en-US" i="1" dirty="0" err="1"/>
              <a:t>Übersee</a:t>
            </a:r>
            <a:r>
              <a:rPr lang="en-US" i="1" dirty="0"/>
              <a:t> </a:t>
            </a:r>
            <a:r>
              <a:rPr lang="en-US" dirty="0"/>
              <a:t>55: 114-139. </a:t>
            </a:r>
          </a:p>
          <a:p>
            <a:r>
              <a:rPr lang="en-US" dirty="0"/>
              <a:t>Mahamat, Adam. 2005. </a:t>
            </a:r>
            <a:r>
              <a:rPr lang="en-US" i="1" dirty="0"/>
              <a:t>Esquisse de la </a:t>
            </a:r>
            <a:r>
              <a:rPr lang="en-US" i="1" dirty="0" err="1"/>
              <a:t>phonologie</a:t>
            </a:r>
            <a:r>
              <a:rPr lang="en-US" i="1" dirty="0"/>
              <a:t> </a:t>
            </a:r>
            <a:r>
              <a:rPr lang="en-US" i="1" dirty="0" err="1"/>
              <a:t>lexicale</a:t>
            </a:r>
            <a:r>
              <a:rPr lang="en-US" i="1" dirty="0"/>
              <a:t> du `</a:t>
            </a:r>
            <a:r>
              <a:rPr lang="en-US" i="1" dirty="0" err="1"/>
              <a:t>mpàdè</a:t>
            </a:r>
            <a:r>
              <a:rPr lang="en-US" i="1" dirty="0"/>
              <a:t> (</a:t>
            </a:r>
            <a:r>
              <a:rPr lang="en-US" i="1" dirty="0" err="1"/>
              <a:t>langues</a:t>
            </a:r>
            <a:r>
              <a:rPr lang="en-US" i="1" dirty="0"/>
              <a:t> </a:t>
            </a:r>
            <a:r>
              <a:rPr lang="en-US" i="1" dirty="0" err="1"/>
              <a:t>tchadique</a:t>
            </a:r>
            <a:r>
              <a:rPr lang="en-US" i="1" dirty="0"/>
              <a:t> centrale: </a:t>
            </a:r>
            <a:r>
              <a:rPr lang="en-US" i="1" dirty="0" err="1"/>
              <a:t>groupe</a:t>
            </a:r>
            <a:r>
              <a:rPr lang="en-US" i="1" dirty="0"/>
              <a:t> B). </a:t>
            </a:r>
            <a:r>
              <a:rPr lang="en-US" dirty="0" err="1"/>
              <a:t>Mémoire</a:t>
            </a:r>
            <a:r>
              <a:rPr lang="en-US" dirty="0"/>
              <a:t> de DEA, </a:t>
            </a:r>
            <a:r>
              <a:rPr lang="en-US" dirty="0" err="1"/>
              <a:t>Université</a:t>
            </a:r>
            <a:r>
              <a:rPr lang="en-US" dirty="0"/>
              <a:t> de Yaoundé 1. [</a:t>
            </a:r>
            <a:r>
              <a:rPr lang="en-US" dirty="0" err="1"/>
              <a:t>Biu-Mandara</a:t>
            </a:r>
            <a:r>
              <a:rPr lang="en-US" dirty="0"/>
              <a:t>/Central Chadic </a:t>
            </a:r>
            <a:r>
              <a:rPr lang="en-US" dirty="0" err="1"/>
              <a:t>Kotoko</a:t>
            </a:r>
            <a:r>
              <a:rPr lang="en-US" dirty="0"/>
              <a:t>] </a:t>
            </a:r>
          </a:p>
          <a:p>
            <a:r>
              <a:rPr lang="en-US" dirty="0" err="1"/>
              <a:t>Melis</a:t>
            </a:r>
            <a:r>
              <a:rPr lang="en-US" dirty="0"/>
              <a:t>, Antonio. 1999. </a:t>
            </a:r>
            <a:r>
              <a:rPr lang="en-US" i="1" dirty="0"/>
              <a:t>Description du Masa (Tchad). </a:t>
            </a:r>
            <a:r>
              <a:rPr lang="en-US" i="1" dirty="0" err="1"/>
              <a:t>Phonologie</a:t>
            </a:r>
            <a:r>
              <a:rPr lang="en-US" i="1" dirty="0"/>
              <a:t>, </a:t>
            </a:r>
            <a:r>
              <a:rPr lang="en-US" i="1" dirty="0" err="1"/>
              <a:t>Syntaxe</a:t>
            </a:r>
            <a:r>
              <a:rPr lang="en-US" i="1" dirty="0"/>
              <a:t> et </a:t>
            </a:r>
            <a:r>
              <a:rPr lang="en-US" i="1" dirty="0" err="1"/>
              <a:t>Dictionnaire</a:t>
            </a:r>
            <a:r>
              <a:rPr lang="en-US" i="1" dirty="0"/>
              <a:t> </a:t>
            </a:r>
            <a:r>
              <a:rPr lang="en-US" i="1" dirty="0" err="1"/>
              <a:t>Encyclopedique</a:t>
            </a:r>
            <a:r>
              <a:rPr lang="en-US" dirty="0"/>
              <a:t>. PhD  Dissertation, University de Tours.  </a:t>
            </a:r>
          </a:p>
          <a:p>
            <a:r>
              <a:rPr lang="en-US" dirty="0"/>
              <a:t>Newman, Paul, and Russell G. Schuh. 1974. The Hausa aspect system. </a:t>
            </a:r>
            <a:r>
              <a:rPr lang="en-US" i="1" dirty="0"/>
              <a:t>Afroasiatic Linguistics </a:t>
            </a:r>
            <a:r>
              <a:rPr lang="en-US" dirty="0"/>
              <a:t>1(1): 1-39.  </a:t>
            </a:r>
          </a:p>
          <a:p>
            <a:r>
              <a:rPr lang="en-US" dirty="0"/>
              <a:t>Parsons, F. W. 1960. The verbal system in Hausa. </a:t>
            </a:r>
            <a:r>
              <a:rPr lang="en-US" i="1" dirty="0"/>
              <a:t>Afrika und </a:t>
            </a:r>
            <a:r>
              <a:rPr lang="en-US" i="1" dirty="0" err="1"/>
              <a:t>Übersee</a:t>
            </a:r>
            <a:r>
              <a:rPr lang="en-US" i="1" dirty="0"/>
              <a:t> </a:t>
            </a:r>
            <a:r>
              <a:rPr lang="en-US" dirty="0"/>
              <a:t>44: 1-36.  </a:t>
            </a:r>
          </a:p>
          <a:p>
            <a:r>
              <a:rPr lang="en-US" dirty="0"/>
              <a:t>Pawlak, Nina. 2001. Diachronic Typology of Locative Phrases in Chadic. </a:t>
            </a:r>
            <a:r>
              <a:rPr lang="en-US" i="1" dirty="0" err="1"/>
              <a:t>Sprache</a:t>
            </a:r>
            <a:r>
              <a:rPr lang="en-US" i="1" dirty="0"/>
              <a:t> und </a:t>
            </a:r>
            <a:r>
              <a:rPr lang="en-US" i="1" dirty="0" err="1"/>
              <a:t>Geschichte</a:t>
            </a:r>
            <a:r>
              <a:rPr lang="en-US" i="1" dirty="0"/>
              <a:t> in Afrika </a:t>
            </a:r>
            <a:r>
              <a:rPr lang="en-US" dirty="0"/>
              <a:t>16/17:  355-386. </a:t>
            </a:r>
          </a:p>
          <a:p>
            <a:r>
              <a:rPr lang="en-US" dirty="0" err="1"/>
              <a:t>Pohlig</a:t>
            </a:r>
            <a:r>
              <a:rPr lang="en-US" dirty="0"/>
              <a:t>, James N. 1992. </a:t>
            </a:r>
            <a:r>
              <a:rPr lang="en-US" i="1" dirty="0"/>
              <a:t>An Account of </a:t>
            </a:r>
            <a:r>
              <a:rPr lang="en-US" i="1" dirty="0" err="1"/>
              <a:t>Mofu-Gudur</a:t>
            </a:r>
            <a:r>
              <a:rPr lang="en-US" i="1" dirty="0"/>
              <a:t> Verb Infixes and Suffixes</a:t>
            </a:r>
            <a:r>
              <a:rPr lang="en-US" dirty="0"/>
              <a:t>. Ministry of Scientific and Technical  Research. Yaoundé: SIL. </a:t>
            </a:r>
          </a:p>
          <a:p>
            <a:endParaRPr lang="en-US" dirty="0"/>
          </a:p>
        </p:txBody>
      </p:sp>
      <p:sp>
        <p:nvSpPr>
          <p:cNvPr id="4" name="Footer Placeholder 3">
            <a:extLst>
              <a:ext uri="{FF2B5EF4-FFF2-40B4-BE49-F238E27FC236}">
                <a16:creationId xmlns:a16="http://schemas.microsoft.com/office/drawing/2014/main" id="{BFE96F75-BD78-564E-A05A-9A1198D112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E40F17-FE9E-6D45-BB53-A66F6866B1F2}"/>
              </a:ext>
            </a:extLst>
          </p:cNvPr>
          <p:cNvSpPr>
            <a:spLocks noGrp="1"/>
          </p:cNvSpPr>
          <p:nvPr>
            <p:ph type="sldNum" sz="quarter" idx="12"/>
          </p:nvPr>
        </p:nvSpPr>
        <p:spPr/>
        <p:txBody>
          <a:bodyPr/>
          <a:lstStyle/>
          <a:p>
            <a:fld id="{2CCCBCE6-F95B-EE47-A646-438B070157D1}" type="slidenum">
              <a:rPr lang="en-US" smtClean="0"/>
              <a:t>50</a:t>
            </a:fld>
            <a:endParaRPr lang="en-US"/>
          </a:p>
        </p:txBody>
      </p:sp>
    </p:spTree>
    <p:extLst>
      <p:ext uri="{BB962C8B-B14F-4D97-AF65-F5344CB8AC3E}">
        <p14:creationId xmlns:p14="http://schemas.microsoft.com/office/powerpoint/2010/main" val="25641195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F7BAD-229E-4947-9C8F-C553073CF58C}"/>
              </a:ext>
            </a:extLst>
          </p:cNvPr>
          <p:cNvSpPr>
            <a:spLocks noGrp="1"/>
          </p:cNvSpPr>
          <p:nvPr>
            <p:ph type="title"/>
          </p:nvPr>
        </p:nvSpPr>
        <p:spPr>
          <a:xfrm>
            <a:off x="198783" y="145775"/>
            <a:ext cx="11155017" cy="914399"/>
          </a:xfrm>
        </p:spPr>
        <p:txBody>
          <a:bodyPr/>
          <a:lstStyle/>
          <a:p>
            <a:r>
              <a:rPr lang="en-US" dirty="0"/>
              <a:t>References</a:t>
            </a:r>
          </a:p>
        </p:txBody>
      </p:sp>
      <p:sp>
        <p:nvSpPr>
          <p:cNvPr id="3" name="Content Placeholder 2">
            <a:extLst>
              <a:ext uri="{FF2B5EF4-FFF2-40B4-BE49-F238E27FC236}">
                <a16:creationId xmlns:a16="http://schemas.microsoft.com/office/drawing/2014/main" id="{8E618285-A0FF-DF40-BACF-DBB47065DCE1}"/>
              </a:ext>
            </a:extLst>
          </p:cNvPr>
          <p:cNvSpPr>
            <a:spLocks noGrp="1"/>
          </p:cNvSpPr>
          <p:nvPr>
            <p:ph idx="1"/>
          </p:nvPr>
        </p:nvSpPr>
        <p:spPr>
          <a:xfrm>
            <a:off x="92765" y="1060174"/>
            <a:ext cx="12099235" cy="5652051"/>
          </a:xfrm>
        </p:spPr>
        <p:txBody>
          <a:bodyPr>
            <a:normAutofit fontScale="92500" lnSpcReduction="10000"/>
          </a:bodyPr>
          <a:lstStyle/>
          <a:p>
            <a:r>
              <a:rPr lang="en-US" dirty="0"/>
              <a:t>Prickett, Davis. 2012. </a:t>
            </a:r>
            <a:r>
              <a:rPr lang="en-US" i="1" dirty="0"/>
              <a:t>The Phonology and Morphology of Verb Forms in Mubi</a:t>
            </a:r>
            <a:r>
              <a:rPr lang="en-US" dirty="0"/>
              <a:t>. M.A. thesis, University of North  Dakota.  </a:t>
            </a:r>
          </a:p>
          <a:p>
            <a:r>
              <a:rPr lang="en-US" dirty="0"/>
              <a:t>Rapp, Eugen L. 1966. </a:t>
            </a:r>
            <a:r>
              <a:rPr lang="en-US" dirty="0" err="1"/>
              <a:t>Pronomen</a:t>
            </a:r>
            <a:r>
              <a:rPr lang="en-US" dirty="0"/>
              <a:t> und Verbum </a:t>
            </a:r>
            <a:r>
              <a:rPr lang="en-US" dirty="0" err="1"/>
              <a:t>im</a:t>
            </a:r>
            <a:r>
              <a:rPr lang="en-US" dirty="0"/>
              <a:t> </a:t>
            </a:r>
            <a:r>
              <a:rPr lang="en-US" dirty="0" err="1"/>
              <a:t>Glavda</a:t>
            </a:r>
            <a:r>
              <a:rPr lang="en-US" dirty="0"/>
              <a:t> und </a:t>
            </a:r>
            <a:r>
              <a:rPr lang="en-US" dirty="0" err="1"/>
              <a:t>Yaghwatadaxa</a:t>
            </a:r>
            <a:r>
              <a:rPr lang="en-US" dirty="0"/>
              <a:t> in den </a:t>
            </a:r>
            <a:r>
              <a:rPr lang="en-US" dirty="0" err="1"/>
              <a:t>nordwestlichen</a:t>
            </a:r>
            <a:r>
              <a:rPr lang="en-US" dirty="0"/>
              <a:t> </a:t>
            </a:r>
            <a:r>
              <a:rPr lang="en-US" dirty="0" err="1"/>
              <a:t>Mandarabergen</a:t>
            </a:r>
            <a:r>
              <a:rPr lang="en-US" dirty="0"/>
              <a:t>  </a:t>
            </a:r>
            <a:r>
              <a:rPr lang="en-US" dirty="0" err="1"/>
              <a:t>Nordostnigeriens</a:t>
            </a:r>
            <a:r>
              <a:rPr lang="en-US" dirty="0"/>
              <a:t>. In </a:t>
            </a:r>
            <a:r>
              <a:rPr lang="en-US" i="1" dirty="0"/>
              <a:t>Neue </a:t>
            </a:r>
            <a:r>
              <a:rPr lang="en-US" i="1" dirty="0" err="1"/>
              <a:t>Afrikanische</a:t>
            </a:r>
            <a:r>
              <a:rPr lang="en-US" i="1" dirty="0"/>
              <a:t> </a:t>
            </a:r>
            <a:r>
              <a:rPr lang="en-US" i="1" dirty="0" err="1"/>
              <a:t>Studien</a:t>
            </a:r>
            <a:r>
              <a:rPr lang="en-US" i="1" dirty="0"/>
              <a:t> [Festschrift A. </a:t>
            </a:r>
            <a:r>
              <a:rPr lang="en-US" i="1" dirty="0" err="1"/>
              <a:t>Klingenheben</a:t>
            </a:r>
            <a:r>
              <a:rPr lang="en-US" i="1" dirty="0"/>
              <a:t>]</a:t>
            </a:r>
            <a:r>
              <a:rPr lang="en-US" dirty="0"/>
              <a:t>, ed. by Johannes Lukas, pp.  208-217. Hamburg: </a:t>
            </a:r>
            <a:r>
              <a:rPr lang="en-US" dirty="0" err="1"/>
              <a:t>Deutsches</a:t>
            </a:r>
            <a:r>
              <a:rPr lang="en-US" dirty="0"/>
              <a:t> </a:t>
            </a:r>
            <a:r>
              <a:rPr lang="en-US" dirty="0" err="1"/>
              <a:t>Institut</a:t>
            </a:r>
            <a:r>
              <a:rPr lang="en-US" dirty="0"/>
              <a:t> </a:t>
            </a:r>
            <a:r>
              <a:rPr lang="en-US" dirty="0" err="1"/>
              <a:t>für</a:t>
            </a:r>
            <a:r>
              <a:rPr lang="en-US" dirty="0"/>
              <a:t> Afrika-</a:t>
            </a:r>
            <a:r>
              <a:rPr lang="en-US" dirty="0" err="1"/>
              <a:t>Forschung</a:t>
            </a:r>
            <a:r>
              <a:rPr lang="en-US" dirty="0"/>
              <a:t>.  </a:t>
            </a:r>
          </a:p>
          <a:p>
            <a:r>
              <a:rPr lang="en-US" dirty="0"/>
              <a:t>Schuh, Russell. 2017. </a:t>
            </a:r>
            <a:r>
              <a:rPr lang="en-US" i="1" dirty="0"/>
              <a:t>A Chadic Cornucopia</a:t>
            </a:r>
            <a:r>
              <a:rPr lang="en-US" dirty="0"/>
              <a:t>. Oakland, California: California Digital Library</a:t>
            </a:r>
          </a:p>
          <a:p>
            <a:r>
              <a:rPr lang="en-US" dirty="0"/>
              <a:t>Shay, Erin. 1999. </a:t>
            </a:r>
            <a:r>
              <a:rPr lang="en-US" i="1" dirty="0"/>
              <a:t>A Grammar of East </a:t>
            </a:r>
            <a:r>
              <a:rPr lang="en-US" i="1" dirty="0" err="1"/>
              <a:t>Dangla</a:t>
            </a:r>
            <a:r>
              <a:rPr lang="en-US" i="1" dirty="0"/>
              <a:t>: The Simple Sentence</a:t>
            </a:r>
            <a:r>
              <a:rPr lang="en-US" dirty="0"/>
              <a:t>. Ph.D. dissertation, University of Colorado.  </a:t>
            </a:r>
            <a:r>
              <a:rPr lang="en-US" dirty="0" err="1"/>
              <a:t>Tourneux</a:t>
            </a:r>
            <a:r>
              <a:rPr lang="en-US" dirty="0"/>
              <a:t>, Henry. 1978b. Première note sur le </a:t>
            </a:r>
            <a:r>
              <a:rPr lang="en-US" dirty="0" err="1"/>
              <a:t>mbara</a:t>
            </a:r>
            <a:r>
              <a:rPr lang="en-US" dirty="0"/>
              <a:t>. </a:t>
            </a:r>
            <a:r>
              <a:rPr lang="en-US" i="1" dirty="0"/>
              <a:t>Africana </a:t>
            </a:r>
            <a:r>
              <a:rPr lang="en-US" i="1" dirty="0" err="1"/>
              <a:t>Marburgensia</a:t>
            </a:r>
            <a:r>
              <a:rPr lang="en-US" i="1" dirty="0"/>
              <a:t> </a:t>
            </a:r>
            <a:r>
              <a:rPr lang="en-US" dirty="0"/>
              <a:t>11 (2): 27-32.  </a:t>
            </a:r>
          </a:p>
          <a:p>
            <a:r>
              <a:rPr lang="en-US" dirty="0"/>
              <a:t>Wolff, H. Ekkehard. 1983. </a:t>
            </a:r>
            <a:r>
              <a:rPr lang="en-US" i="1" dirty="0"/>
              <a:t>A Grammar of the </a:t>
            </a:r>
            <a:r>
              <a:rPr lang="en-US" i="1" dirty="0" err="1"/>
              <a:t>Lamang</a:t>
            </a:r>
            <a:r>
              <a:rPr lang="en-US" i="1" dirty="0"/>
              <a:t> Language (</a:t>
            </a:r>
            <a:r>
              <a:rPr lang="en-US" i="1" dirty="0" err="1"/>
              <a:t>Gwa'd</a:t>
            </a:r>
            <a:r>
              <a:rPr lang="en-US" i="1" dirty="0"/>
              <a:t> </a:t>
            </a:r>
            <a:r>
              <a:rPr lang="en-US" i="1" dirty="0" err="1"/>
              <a:t>Lamang</a:t>
            </a:r>
            <a:r>
              <a:rPr lang="en-US" i="1" dirty="0"/>
              <a:t>). </a:t>
            </a:r>
            <a:r>
              <a:rPr lang="en-US" dirty="0"/>
              <a:t>(</a:t>
            </a:r>
            <a:r>
              <a:rPr lang="en-US" dirty="0" err="1"/>
              <a:t>Afrikanistische</a:t>
            </a:r>
            <a:r>
              <a:rPr lang="en-US" dirty="0"/>
              <a:t> </a:t>
            </a:r>
            <a:r>
              <a:rPr lang="en-US" dirty="0" err="1"/>
              <a:t>Forschungen</a:t>
            </a:r>
            <a:r>
              <a:rPr lang="en-US" dirty="0"/>
              <a:t>,  10) </a:t>
            </a:r>
            <a:r>
              <a:rPr lang="en-US" dirty="0" err="1"/>
              <a:t>Glückstadt</a:t>
            </a:r>
            <a:r>
              <a:rPr lang="en-US" dirty="0"/>
              <a:t>: J. J. Augustin.  </a:t>
            </a:r>
          </a:p>
          <a:p>
            <a:r>
              <a:rPr lang="en-US" dirty="0" err="1"/>
              <a:t>Ziegelmeyer</a:t>
            </a:r>
            <a:r>
              <a:rPr lang="en-US" dirty="0"/>
              <a:t>, Georg. 2013. On the verbal system of </a:t>
            </a:r>
            <a:r>
              <a:rPr lang="en-US" dirty="0" err="1"/>
              <a:t>Gashua</a:t>
            </a:r>
            <a:r>
              <a:rPr lang="en-US" dirty="0"/>
              <a:t> Bade. </a:t>
            </a:r>
            <a:r>
              <a:rPr lang="en-US" i="1" dirty="0" err="1"/>
              <a:t>Afrikanistik</a:t>
            </a:r>
            <a:r>
              <a:rPr lang="en-US" i="1" dirty="0"/>
              <a:t>-</a:t>
            </a:r>
            <a:r>
              <a:rPr lang="en-US" i="1" dirty="0" err="1"/>
              <a:t>Aegyptologie</a:t>
            </a:r>
            <a:r>
              <a:rPr lang="en-US" i="1" dirty="0"/>
              <a:t>-Online </a:t>
            </a:r>
            <a:r>
              <a:rPr lang="en-US" dirty="0"/>
              <a:t>2013-09-18  &lt;urn:nbn:de:0009-0-45446&gt;. </a:t>
            </a:r>
          </a:p>
          <a:p>
            <a:endParaRPr lang="en-US" dirty="0"/>
          </a:p>
        </p:txBody>
      </p:sp>
      <p:sp>
        <p:nvSpPr>
          <p:cNvPr id="4" name="Footer Placeholder 3">
            <a:extLst>
              <a:ext uri="{FF2B5EF4-FFF2-40B4-BE49-F238E27FC236}">
                <a16:creationId xmlns:a16="http://schemas.microsoft.com/office/drawing/2014/main" id="{FC299A19-8BC5-604C-AF65-0D4A9BF3A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00F0B3-DB44-AC42-B05D-D82010A0DC8A}"/>
              </a:ext>
            </a:extLst>
          </p:cNvPr>
          <p:cNvSpPr>
            <a:spLocks noGrp="1"/>
          </p:cNvSpPr>
          <p:nvPr>
            <p:ph type="sldNum" sz="quarter" idx="12"/>
          </p:nvPr>
        </p:nvSpPr>
        <p:spPr/>
        <p:txBody>
          <a:bodyPr/>
          <a:lstStyle/>
          <a:p>
            <a:fld id="{2CCCBCE6-F95B-EE47-A646-438B070157D1}" type="slidenum">
              <a:rPr lang="en-US" smtClean="0"/>
              <a:t>51</a:t>
            </a:fld>
            <a:endParaRPr lang="en-US"/>
          </a:p>
        </p:txBody>
      </p:sp>
    </p:spTree>
    <p:extLst>
      <p:ext uri="{BB962C8B-B14F-4D97-AF65-F5344CB8AC3E}">
        <p14:creationId xmlns:p14="http://schemas.microsoft.com/office/powerpoint/2010/main" val="1226591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08A6-4C41-E14C-8C78-0D9619878C40}"/>
              </a:ext>
            </a:extLst>
          </p:cNvPr>
          <p:cNvSpPr>
            <a:spLocks noGrp="1"/>
          </p:cNvSpPr>
          <p:nvPr>
            <p:ph type="title"/>
          </p:nvPr>
        </p:nvSpPr>
        <p:spPr>
          <a:xfrm>
            <a:off x="1" y="1"/>
            <a:ext cx="12191998" cy="742121"/>
          </a:xfrm>
        </p:spPr>
        <p:txBody>
          <a:bodyPr/>
          <a:lstStyle/>
          <a:p>
            <a:r>
              <a:rPr lang="en-US" dirty="0"/>
              <a:t>2 Typological variation in Chadic: Word structure</a:t>
            </a:r>
          </a:p>
        </p:txBody>
      </p:sp>
      <p:sp>
        <p:nvSpPr>
          <p:cNvPr id="3" name="Content Placeholder 2">
            <a:extLst>
              <a:ext uri="{FF2B5EF4-FFF2-40B4-BE49-F238E27FC236}">
                <a16:creationId xmlns:a16="http://schemas.microsoft.com/office/drawing/2014/main" id="{C85A1638-2C21-3B4A-9816-3B3B23B1A1CB}"/>
              </a:ext>
            </a:extLst>
          </p:cNvPr>
          <p:cNvSpPr>
            <a:spLocks noGrp="1"/>
          </p:cNvSpPr>
          <p:nvPr>
            <p:ph idx="1"/>
          </p:nvPr>
        </p:nvSpPr>
        <p:spPr>
          <a:xfrm>
            <a:off x="0" y="742122"/>
            <a:ext cx="12191999" cy="6115878"/>
          </a:xfrm>
        </p:spPr>
        <p:txBody>
          <a:bodyPr>
            <a:normAutofit/>
          </a:bodyPr>
          <a:lstStyle/>
          <a:p>
            <a:r>
              <a:rPr lang="en-US" sz="2000" dirty="0"/>
              <a:t>Some Chadic languages have quite simple verb-word structure. Whether this actually reflects a phonological reality or quasi-orthographic predilections of the presenters of the data has not been subjected to rigorous scrutiny or instrumental verification. </a:t>
            </a:r>
            <a:r>
              <a:rPr lang="en-US" sz="2000" dirty="0">
                <a:sym typeface="Wingdings" pitchFamily="2" charset="2"/>
              </a:rPr>
              <a:t> </a:t>
            </a:r>
            <a:r>
              <a:rPr lang="en-US" sz="2000" dirty="0"/>
              <a:t>(tonal morphology + STAMP = quasi-isolating)</a:t>
            </a:r>
          </a:p>
          <a:p>
            <a:r>
              <a:rPr lang="en-US" sz="2000" dirty="0"/>
              <a:t>(1) a. </a:t>
            </a:r>
            <a:r>
              <a:rPr lang="en-US" sz="2000" u="sng" dirty="0" err="1"/>
              <a:t>Mushere</a:t>
            </a:r>
            <a:r>
              <a:rPr lang="en-US" sz="2000" u="sng" dirty="0"/>
              <a:t> </a:t>
            </a:r>
            <a:r>
              <a:rPr lang="en-US" sz="2000" dirty="0"/>
              <a:t>				 b. </a:t>
            </a:r>
            <a:r>
              <a:rPr lang="en-US" sz="2000" u="sng" dirty="0" err="1"/>
              <a:t>Mushere</a:t>
            </a:r>
            <a:r>
              <a:rPr lang="en-US" sz="2000" u="sng" dirty="0"/>
              <a:t> </a:t>
            </a:r>
            <a:r>
              <a:rPr lang="en-US" sz="2000" dirty="0"/>
              <a:t>(Schuh 2017:165, citing </a:t>
            </a:r>
            <a:r>
              <a:rPr lang="en-US" sz="2000" dirty="0" err="1"/>
              <a:t>Jungraithmayr</a:t>
            </a:r>
            <a:r>
              <a:rPr lang="en-US" sz="2000" dirty="0"/>
              <a:t> &amp; </a:t>
            </a:r>
            <a:r>
              <a:rPr lang="en-US" sz="2000" dirty="0" err="1"/>
              <a:t>Diyakal</a:t>
            </a:r>
            <a:r>
              <a:rPr lang="en-US" sz="2000" dirty="0"/>
              <a:t> 2008)</a:t>
            </a:r>
            <a:endParaRPr lang="en-US" sz="2000" u="sng" dirty="0"/>
          </a:p>
          <a:p>
            <a:r>
              <a:rPr lang="en-US" sz="2000" i="1" dirty="0"/>
              <a:t>ka 			</a:t>
            </a:r>
            <a:r>
              <a:rPr lang="en-US" sz="2000" i="1" dirty="0" err="1"/>
              <a:t>náa</a:t>
            </a:r>
            <a:r>
              <a:rPr lang="en-US" sz="2000" i="1" dirty="0"/>
              <a:t>		</a:t>
            </a:r>
            <a:r>
              <a:rPr lang="en-US" sz="2000" i="1" dirty="0" err="1"/>
              <a:t>ká</a:t>
            </a:r>
            <a:r>
              <a:rPr lang="en-US" sz="2000" i="1" dirty="0"/>
              <a:t>			</a:t>
            </a:r>
            <a:r>
              <a:rPr lang="en-US" sz="2000" i="1" dirty="0" err="1"/>
              <a:t>naá</a:t>
            </a:r>
            <a:endParaRPr lang="en-US" sz="2000" i="1" dirty="0"/>
          </a:p>
          <a:p>
            <a:r>
              <a:rPr lang="en-US" sz="2000" dirty="0"/>
              <a:t>2SG(M).I		</a:t>
            </a:r>
            <a:r>
              <a:rPr lang="en-US" sz="2000" dirty="0" err="1"/>
              <a:t>see:PFV</a:t>
            </a:r>
            <a:r>
              <a:rPr lang="en-US" sz="2000" dirty="0"/>
              <a:t>		2SG(M).II		</a:t>
            </a:r>
            <a:r>
              <a:rPr lang="en-US" sz="2000" dirty="0" err="1"/>
              <a:t>see:IPFV</a:t>
            </a:r>
            <a:endParaRPr lang="en-US" sz="2000" dirty="0"/>
          </a:p>
          <a:p>
            <a:r>
              <a:rPr lang="en-US" sz="2000" dirty="0"/>
              <a:t>‘you have seen’				‘you will see’</a:t>
            </a:r>
          </a:p>
          <a:p>
            <a:r>
              <a:rPr lang="en-US" sz="2000" dirty="0"/>
              <a:t>(2) </a:t>
            </a:r>
            <a:r>
              <a:rPr lang="en-US" sz="2000" u="sng" dirty="0" err="1"/>
              <a:t>Mbara</a:t>
            </a:r>
            <a:r>
              <a:rPr lang="en-US" sz="2000" dirty="0"/>
              <a:t> (</a:t>
            </a:r>
            <a:r>
              <a:rPr lang="en-US" sz="2000" dirty="0" err="1"/>
              <a:t>Barreteau</a:t>
            </a:r>
            <a:r>
              <a:rPr lang="en-US" sz="2000" dirty="0"/>
              <a:t> 1985: 47)</a:t>
            </a:r>
          </a:p>
          <a:p>
            <a:r>
              <a:rPr lang="en-US" sz="2000" i="1" dirty="0" err="1"/>
              <a:t>mí</a:t>
            </a:r>
            <a:r>
              <a:rPr lang="en-US" sz="2000" i="1" dirty="0"/>
              <a:t>		</a:t>
            </a:r>
            <a:r>
              <a:rPr lang="en-US" sz="2000" i="1" dirty="0" err="1"/>
              <a:t>ná</a:t>
            </a:r>
            <a:r>
              <a:rPr lang="en-US" sz="2000" i="1" dirty="0"/>
              <a:t>	</a:t>
            </a:r>
            <a:r>
              <a:rPr lang="en-US" sz="2000" i="1" dirty="0" err="1"/>
              <a:t>zùm</a:t>
            </a:r>
            <a:r>
              <a:rPr lang="en-US" sz="2000" i="1" dirty="0"/>
              <a:t>	</a:t>
            </a:r>
            <a:r>
              <a:rPr lang="en-US" sz="2000" i="1" dirty="0" err="1"/>
              <a:t>łúk</a:t>
            </a:r>
            <a:endParaRPr lang="en-US" sz="2000" i="1" dirty="0"/>
          </a:p>
          <a:p>
            <a:r>
              <a:rPr lang="en-US" sz="2000" dirty="0"/>
              <a:t>1SG.IPFV	FUT	eat	meat</a:t>
            </a:r>
          </a:p>
          <a:p>
            <a:r>
              <a:rPr lang="en-US" sz="2000" dirty="0"/>
              <a:t>I will eat (the) meat’</a:t>
            </a:r>
          </a:p>
          <a:p>
            <a:r>
              <a:rPr lang="en-US" sz="2000" dirty="0"/>
              <a:t>(3) </a:t>
            </a:r>
            <a:r>
              <a:rPr lang="en-US" sz="2000" u="sng" dirty="0" err="1"/>
              <a:t>Musey</a:t>
            </a:r>
            <a:r>
              <a:rPr lang="en-US" sz="2000" dirty="0"/>
              <a:t> (Duncanson 1972: 86)</a:t>
            </a:r>
          </a:p>
          <a:p>
            <a:r>
              <a:rPr lang="en-US" sz="2000" i="1" dirty="0" err="1"/>
              <a:t>nàm</a:t>
            </a:r>
            <a:r>
              <a:rPr lang="en-US" sz="2000" i="1" dirty="0"/>
              <a:t>     </a:t>
            </a:r>
            <a:r>
              <a:rPr lang="en-US" sz="2000" i="1" dirty="0" err="1"/>
              <a:t>pálà</a:t>
            </a:r>
            <a:r>
              <a:rPr lang="en-US" sz="2000" i="1" dirty="0"/>
              <a:t>                	 </a:t>
            </a:r>
            <a:r>
              <a:rPr lang="en-US" sz="2000" i="1" dirty="0" err="1"/>
              <a:t>nàm</a:t>
            </a:r>
            <a:r>
              <a:rPr lang="en-US" sz="2000" i="1" dirty="0"/>
              <a:t>     </a:t>
            </a:r>
            <a:r>
              <a:rPr lang="en-US" sz="2000" i="1" dirty="0" err="1"/>
              <a:t>pàlá</a:t>
            </a:r>
            <a:r>
              <a:rPr lang="en-US" sz="2000" i="1" dirty="0"/>
              <a:t> </a:t>
            </a:r>
          </a:p>
          <a:p>
            <a:r>
              <a:rPr lang="en-US" sz="2000" dirty="0"/>
              <a:t>he        </a:t>
            </a:r>
            <a:r>
              <a:rPr lang="en-US" sz="2000" dirty="0" err="1"/>
              <a:t>dig:NPST</a:t>
            </a:r>
            <a:r>
              <a:rPr lang="en-US" sz="2000" dirty="0"/>
              <a:t>/IPFV       he        </a:t>
            </a:r>
            <a:r>
              <a:rPr lang="en-US" sz="2000" dirty="0" err="1"/>
              <a:t>dig:PST</a:t>
            </a:r>
            <a:r>
              <a:rPr lang="en-US" sz="2000" dirty="0"/>
              <a:t>/PFV </a:t>
            </a:r>
          </a:p>
          <a:p>
            <a:r>
              <a:rPr lang="en-US" sz="2000" dirty="0"/>
              <a:t>‘he	digs’		‘he dug’	</a:t>
            </a:r>
          </a:p>
          <a:p>
            <a:endParaRPr lang="en-US" dirty="0"/>
          </a:p>
        </p:txBody>
      </p:sp>
      <p:sp>
        <p:nvSpPr>
          <p:cNvPr id="4" name="Footer Placeholder 3">
            <a:extLst>
              <a:ext uri="{FF2B5EF4-FFF2-40B4-BE49-F238E27FC236}">
                <a16:creationId xmlns:a16="http://schemas.microsoft.com/office/drawing/2014/main" id="{6D4A67DE-5BA8-CC44-A8C9-72F88C159282}"/>
              </a:ext>
            </a:extLst>
          </p:cNvPr>
          <p:cNvSpPr>
            <a:spLocks noGrp="1"/>
          </p:cNvSpPr>
          <p:nvPr>
            <p:ph type="ftr" sz="quarter" idx="11"/>
          </p:nvPr>
        </p:nvSpPr>
        <p:spPr>
          <a:xfrm>
            <a:off x="4038599" y="6838263"/>
            <a:ext cx="4114800" cy="365125"/>
          </a:xfrm>
        </p:spPr>
        <p:txBody>
          <a:bodyPr/>
          <a:lstStyle/>
          <a:p>
            <a:endParaRPr lang="en-US" dirty="0"/>
          </a:p>
        </p:txBody>
      </p:sp>
      <p:sp>
        <p:nvSpPr>
          <p:cNvPr id="5" name="Slide Number Placeholder 4">
            <a:extLst>
              <a:ext uri="{FF2B5EF4-FFF2-40B4-BE49-F238E27FC236}">
                <a16:creationId xmlns:a16="http://schemas.microsoft.com/office/drawing/2014/main" id="{84785670-54E3-2B40-B885-A4404BE4444C}"/>
              </a:ext>
            </a:extLst>
          </p:cNvPr>
          <p:cNvSpPr>
            <a:spLocks noGrp="1"/>
          </p:cNvSpPr>
          <p:nvPr>
            <p:ph type="sldNum" sz="quarter" idx="12"/>
          </p:nvPr>
        </p:nvSpPr>
        <p:spPr/>
        <p:txBody>
          <a:bodyPr/>
          <a:lstStyle/>
          <a:p>
            <a:fld id="{2CCCBCE6-F95B-EE47-A646-438B070157D1}" type="slidenum">
              <a:rPr lang="en-US" smtClean="0"/>
              <a:t>6</a:t>
            </a:fld>
            <a:endParaRPr lang="en-US"/>
          </a:p>
        </p:txBody>
      </p:sp>
    </p:spTree>
    <p:extLst>
      <p:ext uri="{BB962C8B-B14F-4D97-AF65-F5344CB8AC3E}">
        <p14:creationId xmlns:p14="http://schemas.microsoft.com/office/powerpoint/2010/main" val="188456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AE33A-FDF2-A84A-9369-86D5DC98E251}"/>
              </a:ext>
            </a:extLst>
          </p:cNvPr>
          <p:cNvSpPr>
            <a:spLocks noGrp="1"/>
          </p:cNvSpPr>
          <p:nvPr>
            <p:ph type="title"/>
          </p:nvPr>
        </p:nvSpPr>
        <p:spPr>
          <a:xfrm>
            <a:off x="0" y="1"/>
            <a:ext cx="12192000" cy="681036"/>
          </a:xfrm>
        </p:spPr>
        <p:txBody>
          <a:bodyPr>
            <a:normAutofit fontScale="90000"/>
          </a:bodyPr>
          <a:lstStyle/>
          <a:p>
            <a:r>
              <a:rPr lang="en-US" dirty="0"/>
              <a:t>2 Typological variation in Chadic: Word structure</a:t>
            </a:r>
          </a:p>
        </p:txBody>
      </p:sp>
      <p:sp>
        <p:nvSpPr>
          <p:cNvPr id="3" name="Content Placeholder 2">
            <a:extLst>
              <a:ext uri="{FF2B5EF4-FFF2-40B4-BE49-F238E27FC236}">
                <a16:creationId xmlns:a16="http://schemas.microsoft.com/office/drawing/2014/main" id="{34F21FBE-EDA1-F548-9D2A-5A4CC59F3442}"/>
              </a:ext>
            </a:extLst>
          </p:cNvPr>
          <p:cNvSpPr>
            <a:spLocks noGrp="1"/>
          </p:cNvSpPr>
          <p:nvPr>
            <p:ph idx="1"/>
          </p:nvPr>
        </p:nvSpPr>
        <p:spPr>
          <a:xfrm>
            <a:off x="119270" y="681037"/>
            <a:ext cx="12072730" cy="6176962"/>
          </a:xfrm>
        </p:spPr>
        <p:txBody>
          <a:bodyPr>
            <a:normAutofit fontScale="85000" lnSpcReduction="20000"/>
          </a:bodyPr>
          <a:lstStyle/>
          <a:p>
            <a:r>
              <a:rPr lang="en-US" dirty="0"/>
              <a:t>Some Northern Central/</a:t>
            </a:r>
            <a:r>
              <a:rPr lang="en-US" dirty="0" err="1"/>
              <a:t>Biu-Mandara</a:t>
            </a:r>
            <a:r>
              <a:rPr lang="en-US" dirty="0"/>
              <a:t> conversely can show  some rather pronouncedly polysynthetic structures with large </a:t>
            </a:r>
            <a:r>
              <a:rPr lang="en-US" dirty="0" err="1"/>
              <a:t>univerbated</a:t>
            </a:r>
            <a:r>
              <a:rPr lang="en-US" dirty="0"/>
              <a:t> morphological  complexes, as in the following forms from </a:t>
            </a:r>
            <a:r>
              <a:rPr lang="en-US" dirty="0" err="1"/>
              <a:t>Ouldeme</a:t>
            </a:r>
            <a:r>
              <a:rPr lang="en-US" dirty="0"/>
              <a:t> and </a:t>
            </a:r>
            <a:r>
              <a:rPr lang="en-US" dirty="0" err="1"/>
              <a:t>Zulgo</a:t>
            </a:r>
            <a:r>
              <a:rPr lang="en-US" dirty="0"/>
              <a:t>.  Again, whether such complexes really represent single p-words has not yet been established nor has it been determined whether such a construct is valid for the languages. </a:t>
            </a:r>
            <a:r>
              <a:rPr lang="en-US" dirty="0">
                <a:sym typeface="Wingdings" pitchFamily="2" charset="2"/>
              </a:rPr>
              <a:t> quasi-polysynthetic</a:t>
            </a:r>
            <a:endParaRPr lang="en-US" dirty="0"/>
          </a:p>
          <a:p>
            <a:endParaRPr lang="en-US" dirty="0"/>
          </a:p>
          <a:p>
            <a:r>
              <a:rPr lang="en-US" dirty="0"/>
              <a:t>(4) </a:t>
            </a:r>
            <a:r>
              <a:rPr lang="en-US" u="sng" dirty="0" err="1"/>
              <a:t>Ouldeme</a:t>
            </a:r>
            <a:r>
              <a:rPr lang="en-US" dirty="0"/>
              <a:t> (de </a:t>
            </a:r>
            <a:r>
              <a:rPr lang="en-US" dirty="0" err="1"/>
              <a:t>Colombel</a:t>
            </a:r>
            <a:r>
              <a:rPr lang="en-US" dirty="0"/>
              <a:t> 2001: 123) 		</a:t>
            </a:r>
          </a:p>
          <a:p>
            <a:r>
              <a:rPr lang="en-US" i="1" dirty="0" err="1"/>
              <a:t>kaŋgə̀lámǝsǝgètèmekenegè</a:t>
            </a:r>
            <a:r>
              <a:rPr lang="en-US" i="1" dirty="0"/>
              <a:t> 				 </a:t>
            </a:r>
            <a:endParaRPr lang="en-US" dirty="0"/>
          </a:p>
          <a:p>
            <a:r>
              <a:rPr lang="en-US" i="1" dirty="0" err="1"/>
              <a:t>k-a-ŋgə̀lá-mǝ-sagàtày-me-aka-na-egè</a:t>
            </a:r>
            <a:r>
              <a:rPr lang="en-US" i="1" dirty="0"/>
              <a:t> 		 </a:t>
            </a:r>
            <a:endParaRPr lang="en-US" dirty="0"/>
          </a:p>
          <a:p>
            <a:r>
              <a:rPr lang="en-US" dirty="0"/>
              <a:t>2-MOD-AUX-again-PFX-tire-1PL.OBJ-TLOC-3OBJ-ACHIEVEMENT 	 </a:t>
            </a:r>
          </a:p>
          <a:p>
            <a:r>
              <a:rPr lang="en-US" dirty="0"/>
              <a:t>‘you will again tire yourself out on our behalf because of this’ </a:t>
            </a:r>
          </a:p>
          <a:p>
            <a:endParaRPr lang="en-US" dirty="0"/>
          </a:p>
          <a:p>
            <a:r>
              <a:rPr lang="en-US" dirty="0"/>
              <a:t>(5) </a:t>
            </a:r>
            <a:r>
              <a:rPr lang="en-US" u="sng" dirty="0" err="1"/>
              <a:t>Zulgo</a:t>
            </a:r>
            <a:r>
              <a:rPr lang="en-US" u="sng" dirty="0"/>
              <a:t> </a:t>
            </a:r>
            <a:r>
              <a:rPr lang="en-US" dirty="0"/>
              <a:t>(de </a:t>
            </a:r>
            <a:r>
              <a:rPr lang="en-US" dirty="0" err="1"/>
              <a:t>Colombel</a:t>
            </a:r>
            <a:r>
              <a:rPr lang="en-US" dirty="0"/>
              <a:t> 2001: 124)</a:t>
            </a:r>
          </a:p>
          <a:p>
            <a:r>
              <a:rPr lang="en-US" i="1" dirty="0" err="1"/>
              <a:t>avelémèrékérìŋà</a:t>
            </a:r>
            <a:endParaRPr lang="en-US" dirty="0"/>
          </a:p>
          <a:p>
            <a:r>
              <a:rPr lang="en-US" i="1" dirty="0"/>
              <a:t>a-</a:t>
            </a:r>
            <a:r>
              <a:rPr lang="en-US" i="1" dirty="0" err="1"/>
              <a:t>velé</a:t>
            </a:r>
            <a:r>
              <a:rPr lang="en-US" i="1" dirty="0"/>
              <a:t>-</a:t>
            </a:r>
            <a:r>
              <a:rPr lang="en-US" i="1" dirty="0" err="1"/>
              <a:t>mèré-ké-rì-ŋà</a:t>
            </a:r>
            <a:endParaRPr lang="en-US" dirty="0"/>
          </a:p>
          <a:p>
            <a:r>
              <a:rPr lang="en-US" dirty="0"/>
              <a:t>3.MOD-give.ATTR-1PL.I.O-2OBJ-3OBJ</a:t>
            </a:r>
          </a:p>
          <a:p>
            <a:r>
              <a:rPr lang="en-US" dirty="0"/>
              <a:t>‘he will give us something for you’ </a:t>
            </a:r>
          </a:p>
          <a:p>
            <a:endParaRPr lang="en-US" dirty="0"/>
          </a:p>
        </p:txBody>
      </p:sp>
      <p:sp>
        <p:nvSpPr>
          <p:cNvPr id="4" name="Footer Placeholder 3">
            <a:extLst>
              <a:ext uri="{FF2B5EF4-FFF2-40B4-BE49-F238E27FC236}">
                <a16:creationId xmlns:a16="http://schemas.microsoft.com/office/drawing/2014/main" id="{0EEF53BC-B36F-6A41-9088-C3E57E20D9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0E4CE5-EEC0-034F-98A3-A597FED91A8B}"/>
              </a:ext>
            </a:extLst>
          </p:cNvPr>
          <p:cNvSpPr>
            <a:spLocks noGrp="1"/>
          </p:cNvSpPr>
          <p:nvPr>
            <p:ph type="sldNum" sz="quarter" idx="12"/>
          </p:nvPr>
        </p:nvSpPr>
        <p:spPr/>
        <p:txBody>
          <a:bodyPr/>
          <a:lstStyle/>
          <a:p>
            <a:fld id="{2CCCBCE6-F95B-EE47-A646-438B070157D1}" type="slidenum">
              <a:rPr lang="en-US" smtClean="0"/>
              <a:t>7</a:t>
            </a:fld>
            <a:endParaRPr lang="en-US"/>
          </a:p>
        </p:txBody>
      </p:sp>
    </p:spTree>
    <p:extLst>
      <p:ext uri="{BB962C8B-B14F-4D97-AF65-F5344CB8AC3E}">
        <p14:creationId xmlns:p14="http://schemas.microsoft.com/office/powerpoint/2010/main" val="1589445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4B940-0E3E-7C4E-93D2-A00299127178}"/>
              </a:ext>
            </a:extLst>
          </p:cNvPr>
          <p:cNvSpPr>
            <a:spLocks noGrp="1"/>
          </p:cNvSpPr>
          <p:nvPr>
            <p:ph type="title"/>
          </p:nvPr>
        </p:nvSpPr>
        <p:spPr>
          <a:xfrm>
            <a:off x="188842" y="99391"/>
            <a:ext cx="11164958" cy="815009"/>
          </a:xfrm>
        </p:spPr>
        <p:txBody>
          <a:bodyPr>
            <a:normAutofit/>
          </a:bodyPr>
          <a:lstStyle/>
          <a:p>
            <a:r>
              <a:rPr lang="en-US" dirty="0"/>
              <a:t>2 Chadic verb words</a:t>
            </a:r>
          </a:p>
        </p:txBody>
      </p:sp>
      <p:sp>
        <p:nvSpPr>
          <p:cNvPr id="3" name="Content Placeholder 2">
            <a:extLst>
              <a:ext uri="{FF2B5EF4-FFF2-40B4-BE49-F238E27FC236}">
                <a16:creationId xmlns:a16="http://schemas.microsoft.com/office/drawing/2014/main" id="{0B83C62A-BC43-CD4E-ACAE-52074D65C2D0}"/>
              </a:ext>
            </a:extLst>
          </p:cNvPr>
          <p:cNvSpPr>
            <a:spLocks noGrp="1"/>
          </p:cNvSpPr>
          <p:nvPr>
            <p:ph idx="1"/>
          </p:nvPr>
        </p:nvSpPr>
        <p:spPr>
          <a:xfrm>
            <a:off x="188842" y="1253331"/>
            <a:ext cx="11797212" cy="5505278"/>
          </a:xfrm>
        </p:spPr>
        <p:txBody>
          <a:bodyPr>
            <a:normAutofit fontScale="92500"/>
          </a:bodyPr>
          <a:lstStyle/>
          <a:p>
            <a:r>
              <a:rPr lang="en-US" dirty="0"/>
              <a:t>Word-hood is not systematically established, e.g., whether there are distinctions between p-words and g-words, or what varying degrees of synthesis are attested and what </a:t>
            </a:r>
            <a:r>
              <a:rPr lang="en-US" dirty="0" err="1"/>
              <a:t>phonoprosodic</a:t>
            </a:r>
            <a:r>
              <a:rPr lang="en-US" dirty="0"/>
              <a:t> domains and phenomena define which units</a:t>
            </a:r>
          </a:p>
          <a:p>
            <a:r>
              <a:rPr lang="en-US" dirty="0"/>
              <a:t>Pronominal markers are often written apart, especially subjects, and may be called (pro)clitics. </a:t>
            </a:r>
          </a:p>
          <a:p>
            <a:r>
              <a:rPr lang="en-US" dirty="0"/>
              <a:t>But in many languages the tonal properties or ‘prosodies’ suggest that on some level these form single p-words with a following verb, e.g., </a:t>
            </a:r>
            <a:r>
              <a:rPr lang="en-US" u="sng" dirty="0" err="1"/>
              <a:t>Moloko</a:t>
            </a:r>
            <a:r>
              <a:rPr lang="en-US" dirty="0"/>
              <a:t> (</a:t>
            </a:r>
            <a:r>
              <a:rPr lang="en-US" dirty="0" err="1"/>
              <a:t>Friessen</a:t>
            </a:r>
            <a:r>
              <a:rPr lang="en-US" dirty="0"/>
              <a:t> et al. 2017: 208) </a:t>
            </a:r>
            <a:r>
              <a:rPr lang="en-US" i="1" dirty="0" err="1"/>
              <a:t>nɛ-tʃIk-ɛ</a:t>
            </a:r>
            <a:r>
              <a:rPr lang="en-US" dirty="0"/>
              <a:t> ‘I stand’ {1SUBJ-stand-SFX}  </a:t>
            </a:r>
            <a:r>
              <a:rPr lang="en-US" i="1" dirty="0" err="1"/>
              <a:t>nʊ-tsʊk</a:t>
            </a:r>
            <a:r>
              <a:rPr lang="en-US" i="1" baseline="30000" dirty="0" err="1"/>
              <a:t>w</a:t>
            </a:r>
            <a:r>
              <a:rPr lang="en-US" i="1" dirty="0" err="1"/>
              <a:t>-ɔm</a:t>
            </a:r>
            <a:r>
              <a:rPr lang="en-US" dirty="0"/>
              <a:t> ‘we stand’ {1SUBJ-stand-1PL}, showing palatal(</a:t>
            </a:r>
            <a:r>
              <a:rPr lang="en-US" dirty="0" err="1"/>
              <a:t>ization</a:t>
            </a:r>
            <a:r>
              <a:rPr lang="en-US" dirty="0"/>
              <a:t>) and labial(</a:t>
            </a:r>
            <a:r>
              <a:rPr lang="en-US" dirty="0" err="1"/>
              <a:t>ization</a:t>
            </a:r>
            <a:r>
              <a:rPr lang="en-US" dirty="0"/>
              <a:t>) prosodies </a:t>
            </a:r>
            <a:r>
              <a:rPr lang="en-US" dirty="0">
                <a:sym typeface="Wingdings" pitchFamily="2" charset="2"/>
              </a:rPr>
              <a:t> </a:t>
            </a:r>
            <a:r>
              <a:rPr lang="en-US" dirty="0"/>
              <a:t>here with leftward spread of features </a:t>
            </a:r>
            <a:r>
              <a:rPr lang="en-US" dirty="0" err="1"/>
              <a:t>frontness</a:t>
            </a:r>
            <a:r>
              <a:rPr lang="en-US" dirty="0"/>
              <a:t> and roundness, respectively, to stems and subject markers from suffixal elements, impacting Cs and Vs.</a:t>
            </a:r>
          </a:p>
          <a:p>
            <a:r>
              <a:rPr lang="en-US" dirty="0"/>
              <a:t>Similar things can be said of TAM markers in various languages, particularly in W and C/B-M branches</a:t>
            </a:r>
          </a:p>
        </p:txBody>
      </p:sp>
      <p:sp>
        <p:nvSpPr>
          <p:cNvPr id="4" name="Footer Placeholder 3">
            <a:extLst>
              <a:ext uri="{FF2B5EF4-FFF2-40B4-BE49-F238E27FC236}">
                <a16:creationId xmlns:a16="http://schemas.microsoft.com/office/drawing/2014/main" id="{41A780E6-5A57-6544-82EF-F5682B949C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2EF927-5B42-5340-815D-A489C3A4656F}"/>
              </a:ext>
            </a:extLst>
          </p:cNvPr>
          <p:cNvSpPr>
            <a:spLocks noGrp="1"/>
          </p:cNvSpPr>
          <p:nvPr>
            <p:ph type="sldNum" sz="quarter" idx="12"/>
          </p:nvPr>
        </p:nvSpPr>
        <p:spPr/>
        <p:txBody>
          <a:bodyPr/>
          <a:lstStyle/>
          <a:p>
            <a:fld id="{2CCCBCE6-F95B-EE47-A646-438B070157D1}" type="slidenum">
              <a:rPr lang="en-US" smtClean="0"/>
              <a:t>8</a:t>
            </a:fld>
            <a:endParaRPr lang="en-US"/>
          </a:p>
        </p:txBody>
      </p:sp>
    </p:spTree>
    <p:extLst>
      <p:ext uri="{BB962C8B-B14F-4D97-AF65-F5344CB8AC3E}">
        <p14:creationId xmlns:p14="http://schemas.microsoft.com/office/powerpoint/2010/main" val="3304531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A180AC-7FA5-F744-90B2-EB7B499205C3}"/>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2 Chadic Verb-words</a:t>
            </a:r>
          </a:p>
        </p:txBody>
      </p:sp>
      <p:sp>
        <p:nvSpPr>
          <p:cNvPr id="4" name="Footer Placeholder 3">
            <a:extLst>
              <a:ext uri="{FF2B5EF4-FFF2-40B4-BE49-F238E27FC236}">
                <a16:creationId xmlns:a16="http://schemas.microsoft.com/office/drawing/2014/main" id="{289684EF-A34E-D74E-854E-520AA9E4B70A}"/>
              </a:ext>
            </a:extLst>
          </p:cNvPr>
          <p:cNvSpPr>
            <a:spLocks noGrp="1"/>
          </p:cNvSpPr>
          <p:nvPr>
            <p:ph type="ftr" sz="quarter" idx="11"/>
          </p:nvPr>
        </p:nvSpPr>
        <p:spPr>
          <a:xfrm>
            <a:off x="4038600" y="6356350"/>
            <a:ext cx="4114800" cy="365125"/>
          </a:xfrm>
        </p:spPr>
        <p:txBody>
          <a:bodyPr>
            <a:normAutofit/>
          </a:bodyPr>
          <a:lstStyle/>
          <a:p>
            <a:endParaRPr lang="en-US"/>
          </a:p>
        </p:txBody>
      </p:sp>
      <p:sp>
        <p:nvSpPr>
          <p:cNvPr id="5" name="Slide Number Placeholder 4">
            <a:extLst>
              <a:ext uri="{FF2B5EF4-FFF2-40B4-BE49-F238E27FC236}">
                <a16:creationId xmlns:a16="http://schemas.microsoft.com/office/drawing/2014/main" id="{9F132EBB-F034-F14E-A3B8-6FE13A4E07A1}"/>
              </a:ext>
            </a:extLst>
          </p:cNvPr>
          <p:cNvSpPr>
            <a:spLocks noGrp="1"/>
          </p:cNvSpPr>
          <p:nvPr>
            <p:ph type="sldNum" sz="quarter" idx="12"/>
          </p:nvPr>
        </p:nvSpPr>
        <p:spPr>
          <a:xfrm>
            <a:off x="8610600" y="6356350"/>
            <a:ext cx="2743200" cy="365125"/>
          </a:xfrm>
        </p:spPr>
        <p:txBody>
          <a:bodyPr>
            <a:normAutofit/>
          </a:bodyPr>
          <a:lstStyle/>
          <a:p>
            <a:pPr>
              <a:spcAft>
                <a:spcPts val="600"/>
              </a:spcAft>
            </a:pPr>
            <a:fld id="{2CCCBCE6-F95B-EE47-A646-438B070157D1}" type="slidenum">
              <a:rPr lang="en-US" smtClean="0"/>
              <a:pPr>
                <a:spcAft>
                  <a:spcPts val="600"/>
                </a:spcAft>
              </a:pPr>
              <a:t>9</a:t>
            </a:fld>
            <a:endParaRPr lang="en-US"/>
          </a:p>
        </p:txBody>
      </p:sp>
      <p:graphicFrame>
        <p:nvGraphicFramePr>
          <p:cNvPr id="7" name="Content Placeholder 2">
            <a:extLst>
              <a:ext uri="{FF2B5EF4-FFF2-40B4-BE49-F238E27FC236}">
                <a16:creationId xmlns:a16="http://schemas.microsoft.com/office/drawing/2014/main" id="{258BADD6-67AA-41D6-B213-72B706946D75}"/>
              </a:ext>
            </a:extLst>
          </p:cNvPr>
          <p:cNvGraphicFramePr>
            <a:graphicFrameLocks noGrp="1"/>
          </p:cNvGraphicFramePr>
          <p:nvPr>
            <p:ph idx="1"/>
            <p:extLst>
              <p:ext uri="{D42A27DB-BD31-4B8C-83A1-F6EECF244321}">
                <p14:modId xmlns:p14="http://schemas.microsoft.com/office/powerpoint/2010/main" val="414621711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6352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7131</Words>
  <Application>Microsoft Office PowerPoint</Application>
  <PresentationFormat>Breitbild</PresentationFormat>
  <Paragraphs>656</Paragraphs>
  <Slides>51</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51</vt:i4>
      </vt:variant>
    </vt:vector>
  </HeadingPairs>
  <TitlesOfParts>
    <vt:vector size="57" baseType="lpstr">
      <vt:lpstr>ＭＳ Ｐゴシック</vt:lpstr>
      <vt:lpstr>Arial</vt:lpstr>
      <vt:lpstr>Calibri</vt:lpstr>
      <vt:lpstr>Calibri Light</vt:lpstr>
      <vt:lpstr>Wingdings</vt:lpstr>
      <vt:lpstr>Office Theme</vt:lpstr>
      <vt:lpstr>Towards a typology of auxiliary verb constructions, STAMP morphs and morphologically complex verb forms in Chadic languages</vt:lpstr>
      <vt:lpstr>PowerPoint-Präsentation</vt:lpstr>
      <vt:lpstr>Road Map</vt:lpstr>
      <vt:lpstr>1 Chadic Languages</vt:lpstr>
      <vt:lpstr>Map of Chadic (Wikipedia/de Colombel)</vt:lpstr>
      <vt:lpstr>2 Typological variation in Chadic: Word structure</vt:lpstr>
      <vt:lpstr>2 Typological variation in Chadic: Word structure</vt:lpstr>
      <vt:lpstr>2 Chadic verb words</vt:lpstr>
      <vt:lpstr>2 Chadic Verb-words</vt:lpstr>
      <vt:lpstr>3 TAM (etc.) and Auxiliary constructions</vt:lpstr>
      <vt:lpstr>Adverbial functions of subject-inflected AUX</vt:lpstr>
      <vt:lpstr>Version/Orientation functions of AUX</vt:lpstr>
      <vt:lpstr>  Inflectional patterns in Auxiliary constructions</vt:lpstr>
      <vt:lpstr>Aux-headed pattern +verbal noun (variously formed)</vt:lpstr>
      <vt:lpstr>Aux-headed pattern +verbal noun (variously formed)</vt:lpstr>
      <vt:lpstr>Aux-headed pattern +verbal noun (variously formed)</vt:lpstr>
      <vt:lpstr>Aux-headed pattern plus bare verb</vt:lpstr>
      <vt:lpstr>Split patterns</vt:lpstr>
      <vt:lpstr>Split patterns</vt:lpstr>
      <vt:lpstr>Split patterns in Chadic</vt:lpstr>
      <vt:lpstr>Lex-headed structures</vt:lpstr>
      <vt:lpstr>Lex-headed structures</vt:lpstr>
      <vt:lpstr>Lex-headed structures</vt:lpstr>
      <vt:lpstr>Doubled subject patterns</vt:lpstr>
      <vt:lpstr>Doubled subject ≠ “Intransitive Copy Pronouns [ICPs]”</vt:lpstr>
      <vt:lpstr>Doubled subject ≠ “Intransitive Copy Pronouns [ICPs]”</vt:lpstr>
      <vt:lpstr>4 STAMP morphs</vt:lpstr>
      <vt:lpstr>4 STAMP morphs in Chadic</vt:lpstr>
      <vt:lpstr>4 STAMP morphs in Chadic</vt:lpstr>
      <vt:lpstr>4 STAMP morphs in Chadic</vt:lpstr>
      <vt:lpstr>4 STAMP morphs in Chadic</vt:lpstr>
      <vt:lpstr>4 STAMP morphs in Chadic</vt:lpstr>
      <vt:lpstr>4 STAMP morphs in Chadic</vt:lpstr>
      <vt:lpstr>4 STAMP morphs in Chadic</vt:lpstr>
      <vt:lpstr>4 STAMP morphs in Chadic</vt:lpstr>
      <vt:lpstr>4 STAMP morphs in Chadic</vt:lpstr>
      <vt:lpstr>4 STAMP morphs in Chadic</vt:lpstr>
      <vt:lpstr>4 STAMP morphs in Chadic</vt:lpstr>
      <vt:lpstr>4 STAMP morphs in Chadic</vt:lpstr>
      <vt:lpstr>4 STAMP morphs in Chadic</vt:lpstr>
      <vt:lpstr>5 Complex verbs from STAMP morphs in Chadic</vt:lpstr>
      <vt:lpstr>5 Complex verbs from STAMP morphs in Chadic</vt:lpstr>
      <vt:lpstr>5 Complex verbs from STAMP morphs in Chadic</vt:lpstr>
      <vt:lpstr>Summary</vt:lpstr>
      <vt:lpstr>Abbreviations</vt:lpstr>
      <vt:lpstr>Abbreviations</vt:lpstr>
      <vt:lpstr>References</vt:lpstr>
      <vt:lpstr>References</vt:lpstr>
      <vt:lpstr>References</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 typology of auxiliary verb constructions, STAMP morphs and morphologically complex verb forms in Chadic languages</dc:title>
  <dc:creator>Gregory Anderson</dc:creator>
  <cp:lastModifiedBy>Tom Gueldemann</cp:lastModifiedBy>
  <cp:revision>68</cp:revision>
  <dcterms:created xsi:type="dcterms:W3CDTF">2021-10-29T16:16:25Z</dcterms:created>
  <dcterms:modified xsi:type="dcterms:W3CDTF">2021-11-04T08:01:49Z</dcterms:modified>
</cp:coreProperties>
</file>