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348" r:id="rId2"/>
    <p:sldId id="351" r:id="rId3"/>
    <p:sldId id="352" r:id="rId4"/>
    <p:sldId id="344" r:id="rId5"/>
    <p:sldId id="346" r:id="rId6"/>
    <p:sldId id="341" r:id="rId7"/>
    <p:sldId id="345" r:id="rId8"/>
    <p:sldId id="357" r:id="rId9"/>
    <p:sldId id="342" r:id="rId10"/>
    <p:sldId id="353" r:id="rId11"/>
    <p:sldId id="354" r:id="rId12"/>
    <p:sldId id="355" r:id="rId13"/>
    <p:sldId id="356" r:id="rId14"/>
    <p:sldId id="358" r:id="rId15"/>
    <p:sldId id="359" r:id="rId16"/>
    <p:sldId id="360" r:id="rId17"/>
    <p:sldId id="362" r:id="rId18"/>
    <p:sldId id="363" r:id="rId19"/>
    <p:sldId id="361" r:id="rId20"/>
    <p:sldId id="366" r:id="rId21"/>
    <p:sldId id="347" r:id="rId22"/>
    <p:sldId id="364" r:id="rId23"/>
    <p:sldId id="365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3"/>
    <p:restoredTop sz="68405"/>
  </p:normalViewPr>
  <p:slideViewPr>
    <p:cSldViewPr snapToGrid="0" snapToObjects="1">
      <p:cViewPr varScale="1">
        <p:scale>
          <a:sx n="58" d="100"/>
          <a:sy n="58" d="100"/>
        </p:scale>
        <p:origin x="1752" y="78"/>
      </p:cViewPr>
      <p:guideLst/>
    </p:cSldViewPr>
  </p:slideViewPr>
  <p:outlineViewPr>
    <p:cViewPr>
      <p:scale>
        <a:sx n="33" d="100"/>
        <a:sy n="33" d="100"/>
      </p:scale>
      <p:origin x="0" y="-207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6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5DB9-ECD5-EF43-8735-990D1E652D54}" type="datetimeFigureOut">
              <a:rPr lang="en-GB" smtClean="0"/>
              <a:t>04/11/2021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234D-14BD-6049-B09B-5E2A8825F3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54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796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27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95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62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244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078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143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72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Spreas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/ </a:t>
            </a:r>
            <a:r>
              <a:rPr lang="de-DE" dirty="0" err="1"/>
              <a:t>Spread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languages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23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Spreas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/ </a:t>
            </a:r>
            <a:r>
              <a:rPr lang="de-DE" dirty="0" err="1"/>
              <a:t>Spread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languages</a:t>
            </a:r>
            <a:endParaRPr lang="de-DE" dirty="0"/>
          </a:p>
          <a:p>
            <a:r>
              <a:rPr lang="de-DE" dirty="0" err="1"/>
              <a:t>Spread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languages</a:t>
            </a:r>
            <a:endParaRPr lang="de-DE" dirty="0"/>
          </a:p>
          <a:p>
            <a:r>
              <a:rPr lang="de-DE" dirty="0" err="1"/>
              <a:t>Likelihood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contact</a:t>
            </a:r>
            <a:endParaRPr lang="de-DE" dirty="0"/>
          </a:p>
          <a:p>
            <a:r>
              <a:rPr lang="de-DE" dirty="0" err="1"/>
              <a:t>Likelihood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borrowing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:</a:t>
            </a:r>
          </a:p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estimate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.</a:t>
            </a:r>
          </a:p>
          <a:p>
            <a:r>
              <a:rPr lang="de-DE" dirty="0"/>
              <a:t>Areal </a:t>
            </a:r>
            <a:r>
              <a:rPr lang="de-DE" dirty="0" err="1"/>
              <a:t>evidence</a:t>
            </a:r>
            <a:r>
              <a:rPr lang="de-DE" dirty="0"/>
              <a:t> </a:t>
            </a:r>
            <a:r>
              <a:rPr lang="de-DE" dirty="0" err="1"/>
              <a:t>plays</a:t>
            </a:r>
            <a:r>
              <a:rPr lang="de-DE" dirty="0"/>
              <a:t> a </a:t>
            </a:r>
            <a:r>
              <a:rPr lang="de-DE" dirty="0" err="1"/>
              <a:t>crucial</a:t>
            </a:r>
            <a:r>
              <a:rPr lang="de-DE" dirty="0"/>
              <a:t> </a:t>
            </a:r>
            <a:r>
              <a:rPr lang="de-DE" dirty="0" err="1"/>
              <a:t>role</a:t>
            </a:r>
            <a:r>
              <a:rPr lang="de-DE" dirty="0"/>
              <a:t> in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ponouns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Macro</a:t>
            </a:r>
            <a:r>
              <a:rPr lang="de-DE" dirty="0"/>
              <a:t> Sudan </a:t>
            </a:r>
            <a:r>
              <a:rPr lang="de-DE" dirty="0" err="1"/>
              <a:t>belt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9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Morphological</a:t>
            </a:r>
            <a:r>
              <a:rPr lang="de-DE" dirty="0"/>
              <a:t> </a:t>
            </a:r>
            <a:r>
              <a:rPr lang="de-DE" dirty="0" err="1"/>
              <a:t>borrowing</a:t>
            </a:r>
            <a:r>
              <a:rPr lang="de-DE" dirty="0"/>
              <a:t> </a:t>
            </a:r>
          </a:p>
          <a:p>
            <a:r>
              <a:rPr lang="de-DE" dirty="0" err="1"/>
              <a:t>Pronoun</a:t>
            </a:r>
            <a:r>
              <a:rPr lang="de-DE" dirty="0"/>
              <a:t> </a:t>
            </a:r>
            <a:r>
              <a:rPr lang="de-DE" dirty="0" err="1"/>
              <a:t>borrowing</a:t>
            </a:r>
            <a:r>
              <a:rPr lang="de-DE" dirty="0"/>
              <a:t> </a:t>
            </a:r>
            <a:r>
              <a:rPr lang="de-DE" dirty="0" err="1"/>
              <a:t>borrobabilty</a:t>
            </a:r>
            <a:r>
              <a:rPr lang="de-DE" dirty="0"/>
              <a:t>: medium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?</a:t>
            </a:r>
          </a:p>
          <a:p>
            <a:r>
              <a:rPr lang="de-DE" dirty="0"/>
              <a:t>Agreement </a:t>
            </a:r>
            <a:r>
              <a:rPr lang="de-DE" dirty="0" err="1"/>
              <a:t>anong</a:t>
            </a:r>
            <a:r>
              <a:rPr lang="de-DE" dirty="0"/>
              <a:t> </a:t>
            </a:r>
            <a:r>
              <a:rPr lang="de-DE" dirty="0" err="1"/>
              <a:t>Muysken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Matras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.</a:t>
            </a:r>
          </a:p>
          <a:p>
            <a:r>
              <a:rPr lang="de-DE" dirty="0" err="1"/>
              <a:t>Doeas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 fit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Macro</a:t>
            </a:r>
            <a:r>
              <a:rPr lang="de-DE" dirty="0"/>
              <a:t> Sudan </a:t>
            </a:r>
            <a:r>
              <a:rPr lang="de-DE" dirty="0" err="1"/>
              <a:t>belt</a:t>
            </a:r>
            <a:r>
              <a:rPr lang="de-DE" dirty="0"/>
              <a:t>?</a:t>
            </a:r>
          </a:p>
          <a:p>
            <a:r>
              <a:rPr lang="de-DE" dirty="0" err="1"/>
              <a:t>Logophoric</a:t>
            </a:r>
            <a:r>
              <a:rPr lang="de-DE" dirty="0"/>
              <a:t> </a:t>
            </a:r>
            <a:r>
              <a:rPr lang="de-DE" dirty="0" err="1"/>
              <a:t>Pronouns</a:t>
            </a:r>
            <a:r>
              <a:rPr lang="de-DE" dirty="0"/>
              <a:t>: </a:t>
            </a:r>
            <a:r>
              <a:rPr lang="de-DE" dirty="0" err="1"/>
              <a:t>convergence</a:t>
            </a:r>
            <a:r>
              <a:rPr lang="de-DE" dirty="0"/>
              <a:t> </a:t>
            </a:r>
            <a:r>
              <a:rPr lang="de-DE" dirty="0" err="1"/>
              <a:t>involved</a:t>
            </a:r>
            <a:r>
              <a:rPr lang="de-DE" dirty="0"/>
              <a:t>? </a:t>
            </a:r>
            <a:r>
              <a:rPr lang="de-DE" dirty="0" err="1"/>
              <a:t>Convergence</a:t>
            </a:r>
            <a:r>
              <a:rPr lang="de-DE" dirty="0"/>
              <a:t> sub-</a:t>
            </a:r>
            <a:r>
              <a:rPr lang="de-DE" dirty="0" err="1"/>
              <a:t>zones</a:t>
            </a:r>
            <a:r>
              <a:rPr lang="de-DE" dirty="0"/>
              <a:t>? </a:t>
            </a:r>
            <a:r>
              <a:rPr lang="de-DE" dirty="0" err="1"/>
              <a:t>Only</a:t>
            </a:r>
            <a:r>
              <a:rPr lang="de-DE" dirty="0"/>
              <a:t> in </a:t>
            </a:r>
            <a:r>
              <a:rPr lang="de-DE" dirty="0" err="1"/>
              <a:t>zones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high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24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</a:t>
            </a:r>
            <a:r>
              <a:rPr lang="de-DE" dirty="0"/>
              <a:t> TK </a:t>
            </a:r>
            <a:r>
              <a:rPr lang="de-DE" dirty="0" err="1"/>
              <a:t>calculus</a:t>
            </a:r>
            <a:r>
              <a:rPr lang="de-DE" dirty="0"/>
              <a:t>: high </a:t>
            </a:r>
            <a:r>
              <a:rPr lang="de-DE" dirty="0" err="1"/>
              <a:t>defree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overall</a:t>
            </a:r>
            <a:r>
              <a:rPr lang="de-DE" dirty="0"/>
              <a:t>.</a:t>
            </a:r>
          </a:p>
          <a:p>
            <a:r>
              <a:rPr lang="de-DE" dirty="0" err="1"/>
              <a:t>Borrowing</a:t>
            </a:r>
            <a:r>
              <a:rPr lang="de-DE" dirty="0"/>
              <a:t>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borrowing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. Do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depend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type?</a:t>
            </a:r>
          </a:p>
          <a:p>
            <a:r>
              <a:rPr lang="de-DE" dirty="0"/>
              <a:t>Matter </a:t>
            </a:r>
            <a:r>
              <a:rPr lang="de-DE" dirty="0" err="1"/>
              <a:t>borrowing</a:t>
            </a:r>
            <a:r>
              <a:rPr lang="de-DE" dirty="0"/>
              <a:t>. medium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?</a:t>
            </a:r>
          </a:p>
          <a:p>
            <a:r>
              <a:rPr lang="de-DE" dirty="0"/>
              <a:t>Pattern </a:t>
            </a:r>
            <a:r>
              <a:rPr lang="de-DE" dirty="0" err="1"/>
              <a:t>borrowing</a:t>
            </a:r>
            <a:r>
              <a:rPr lang="de-DE" dirty="0"/>
              <a:t>. high </a:t>
            </a:r>
            <a:r>
              <a:rPr lang="de-DE" dirty="0" err="1"/>
              <a:t>conttact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dirty="0" err="1"/>
              <a:t>Borrowing</a:t>
            </a:r>
            <a:r>
              <a:rPr lang="de-DE" dirty="0"/>
              <a:t>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conteptual</a:t>
            </a:r>
            <a:r>
              <a:rPr lang="de-DE" dirty="0"/>
              <a:t> </a:t>
            </a:r>
            <a:r>
              <a:rPr lang="de-DE" dirty="0" err="1"/>
              <a:t>transfers</a:t>
            </a:r>
            <a:r>
              <a:rPr lang="de-DE" dirty="0"/>
              <a:t>? </a:t>
            </a:r>
            <a:r>
              <a:rPr lang="de-DE" dirty="0" err="1"/>
              <a:t>Pragmatic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conceptual</a:t>
            </a:r>
            <a:r>
              <a:rPr lang="de-DE" dirty="0"/>
              <a:t> </a:t>
            </a:r>
            <a:r>
              <a:rPr lang="de-DE" dirty="0" err="1"/>
              <a:t>salience</a:t>
            </a:r>
            <a:r>
              <a:rPr lang="de-DE" dirty="0"/>
              <a:t>?</a:t>
            </a:r>
          </a:p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grammaticicalizationinvolved</a:t>
            </a:r>
            <a:r>
              <a:rPr lang="de-DE" dirty="0"/>
              <a:t>?</a:t>
            </a:r>
          </a:p>
          <a:p>
            <a:r>
              <a:rPr lang="de-DE" dirty="0"/>
              <a:t>=&gt; </a:t>
            </a:r>
            <a:r>
              <a:rPr lang="de-DE" dirty="0" err="1"/>
              <a:t>Contrast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Logophoric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ICP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27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Typological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subtypes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1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39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29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234D-14BD-6049-B09B-5E2A8825F3F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81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A5B99-AE5A-F64B-8A0A-961685C40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65C024-DF8C-B545-82C6-1EEE134B6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B21FAC-C895-A642-80AD-90EEC32C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E9F0-EC2F-5F46-892D-7274A10AC23D}" type="datetime1">
              <a:rPr lang="de-DE" smtClean="0"/>
              <a:t>04.11.2021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C22E63-47E7-F24A-BDD6-34DD63D4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B2BF4-C92A-6F4B-B307-AD61758F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17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001F5-1EF8-5442-8898-EEB6A414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251627-3252-4B49-B9E7-840D4469C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346C94-F275-BB4C-A89E-791504DB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D339B-B498-C24F-BCFC-BB878388E47B}" type="datetime1">
              <a:rPr lang="de-DE" smtClean="0"/>
              <a:t>04.11.2021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AC5362-405A-DA44-83B5-C76ACC3E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9EC649-50BE-4743-B7C5-755EE60B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59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FE43C6F-8D99-2A46-BBF4-0040151174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46D4D2-8CB6-5447-B168-921A08F05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18005F-2954-C943-8E7B-78773133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7AF6-94EA-8046-BFF9-00E26A371EDC}" type="datetime1">
              <a:rPr lang="de-DE" smtClean="0"/>
              <a:t>04.11.2021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AB2BC5-CA76-2145-A59A-92FD3112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36959D-E973-C34B-A56C-13823B98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28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87CE07-AC5E-B747-BC8D-37A23835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59360-E4AA-5644-ABAF-49FAE2319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5DB977-E454-C04C-A156-C897A646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0970-A024-7B41-AD78-6B8954DCD9EC}" type="datetime1">
              <a:rPr lang="de-DE" smtClean="0"/>
              <a:t>04.11.2021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EB6CD-6CAF-3E49-8555-154B137A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6A7BAA-AD7B-FB49-9D3D-E9908236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8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DAD4B-9B7A-3547-B50B-F0492391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C2EAFB-2A16-7141-81D6-F95C2943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343BAD-7216-4B49-8945-E07D0298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E2FC0-6680-A34B-8865-512955481A89}" type="datetime1">
              <a:rPr lang="de-DE" smtClean="0"/>
              <a:t>04.11.2021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A1A7CC-DD1B-C34A-85DD-C926BDF4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268846-B2A4-EE44-BF65-19D5C162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3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F6176-5322-9946-9B0E-3EFA5426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1817A-B832-0B4E-AD6D-F023962F1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F723D0-8676-9649-B0CC-5B88939F8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38FF5D-A7E5-7D4C-BF59-690FDC27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8713-0FD6-CD43-9B8B-17D101A7E65D}" type="datetime1">
              <a:rPr lang="de-DE" smtClean="0"/>
              <a:t>04.11.2021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D17F1A-0D0D-BA4D-9C7D-8228A986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93DDD2-5724-C54C-951A-A696669B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8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80B55-80E4-3C44-96ED-AD5AF54B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CD092F-6478-F747-9CA8-D984E3FD6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A4615F-184A-FC4D-9ED4-EB81A95A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285AD4-DED3-C140-90EF-BF170D59D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26D7638-7055-A14E-9784-E5EDE70E4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7B12E6A-B83E-0D49-AA35-E2D12CA5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33AF-BC3E-8D41-8F2F-2B0EB1A842E5}" type="datetime1">
              <a:rPr lang="de-DE" smtClean="0"/>
              <a:t>04.11.2021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DE4459-3F6D-C443-85E1-E26A03D5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AD55D3A-589A-DC42-8AF2-2C96936D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8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85627-7C10-AC46-94F6-66F9831E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9A51B3-82D8-C74C-BD48-D381D04B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C2176-F0A8-BF4D-8EB3-89163A781A83}" type="datetime1">
              <a:rPr lang="de-DE" smtClean="0"/>
              <a:t>04.11.2021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C4C258-935C-FF4C-BBF5-C7D05E4E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308260-82E4-4E43-8A2C-D9E45CA1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51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C499A8-0600-6140-A265-7B29770E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F24DC-23C5-EE42-9194-DF1690B4EB1A}" type="datetime1">
              <a:rPr lang="de-DE" smtClean="0"/>
              <a:t>04.11.2021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02315C-3E61-FC49-AF5B-DD9887E3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4F322C-0FDB-944C-9534-EECD227B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46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C33CA-AEBC-7949-8948-3D0B2504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4C1B04-ABB4-1249-B217-9C7C6A2A7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BA596C-C798-4C44-BD79-CC75F61D8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35CF9E-D317-1B44-8BDA-0205A898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20E2-3B51-4341-9DA1-E33276E0CD91}" type="datetime1">
              <a:rPr lang="de-DE" smtClean="0"/>
              <a:t>04.11.2021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6EAA40-CA00-5548-B363-FC3A3D027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7987EC-A7C4-7E48-B555-71EF8B49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7780D-B9E4-514E-9752-1E7D503A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5ED5999-AD66-7940-ADDA-2350A1E42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C82E49-8059-B84E-8E01-11AB6EEE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2FEC16-18DD-9942-8963-67703B57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FA9A-9307-6C43-82E1-1E879A7237BE}" type="datetime1">
              <a:rPr lang="de-DE" smtClean="0"/>
              <a:t>04.11.2021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E528CD-B67C-0948-8640-3EFA687F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C1DA73-52C4-EE48-8E02-4E882DD3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74D7-115C-CF41-9FFB-2087FB70E55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71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8C517D3-E8F3-DE43-BF49-4EC04B69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DCB95E-3796-1844-B5FC-5579121BA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
Fünfte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59295B-7BD6-554C-A034-AB9EF199A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C5311-C988-F947-8D40-F2AF67415E50}" type="datetime1">
              <a:rPr lang="de-DE" smtClean="0"/>
              <a:t>04.11.2021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F49C7B-0758-7847-B38A-30A7E7435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Henning Schreiber – AAI: Universität Hamburg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48736A-3E69-624C-9A8C-07C8FAE3D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D74D7-115C-CF41-9FFB-2087FB70E55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00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436C126-5766-F442-A812-D250BB3E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25"/>
            <a:ext cx="8763510" cy="5191124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10086EA-994E-F24A-A134-53B9CF8ED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814164"/>
            <a:ext cx="9144000" cy="2387600"/>
          </a:xfrm>
        </p:spPr>
        <p:txBody>
          <a:bodyPr/>
          <a:lstStyle/>
          <a:p>
            <a:r>
              <a:rPr lang="en-US" noProof="0" dirty="0"/>
              <a:t>Areality &amp; Borrowability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FD18FE-4DF9-FE4C-A9CF-160985EC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3326D40-AEBC-7743-ACA2-0382654FBB70}"/>
              </a:ext>
            </a:extLst>
          </p:cNvPr>
          <p:cNvSpPr/>
          <p:nvPr/>
        </p:nvSpPr>
        <p:spPr>
          <a:xfrm>
            <a:off x="327438" y="6017098"/>
            <a:ext cx="688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3366"/>
                </a:solidFill>
                <a:latin typeface="Verdana" panose="020B0604030504040204" pitchFamily="34" charset="0"/>
              </a:rPr>
              <a:t>4.-6.11.21: IAAW Berlin; Diedrich Westermann-Workshop</a:t>
            </a:r>
            <a:endParaRPr lang="de-DE" b="0" i="0" u="none" strike="noStrike" dirty="0">
              <a:solidFill>
                <a:srgbClr val="003366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89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B3F81B-3E3C-284F-A90D-80D3C8F6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Logophoricity data and feature operationalization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ECEE85-94E0-1642-B538-F237FEA2E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err="1"/>
              <a:t>Glottolog</a:t>
            </a:r>
            <a:r>
              <a:rPr lang="en-US" noProof="0" dirty="0"/>
              <a:t> ‚Africa‘ </a:t>
            </a:r>
            <a:r>
              <a:rPr lang="en-US" noProof="0" dirty="0" err="1"/>
              <a:t>macroarea</a:t>
            </a:r>
            <a:endParaRPr lang="en-US" noProof="0" dirty="0"/>
          </a:p>
          <a:p>
            <a:r>
              <a:rPr lang="en-US" noProof="0" dirty="0"/>
              <a:t>Log. literature and further grammatical descriptions: 100 out of 2360 ‘languages’</a:t>
            </a:r>
          </a:p>
          <a:p>
            <a:r>
              <a:rPr lang="en-US" noProof="0" dirty="0"/>
              <a:t>NAs and question marks:</a:t>
            </a:r>
          </a:p>
          <a:p>
            <a:pPr lvl="1"/>
            <a:r>
              <a:rPr lang="en-US" noProof="0" dirty="0"/>
              <a:t>Language description (older sources)</a:t>
            </a:r>
          </a:p>
          <a:p>
            <a:pPr lvl="1"/>
            <a:r>
              <a:rPr lang="en-US" noProof="0" dirty="0"/>
              <a:t> Thematical focus (binding theory)</a:t>
            </a:r>
          </a:p>
          <a:p>
            <a:r>
              <a:rPr lang="en-US" noProof="0" dirty="0"/>
              <a:t>Data interpolation?</a:t>
            </a:r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875FD1-D296-6B41-A739-BD905063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4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D0AB0-6DD8-2845-8972-D29DA702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Data interpolation?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A9BFF-AF24-484E-9492-D0AB4947C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E27B0B-0EBE-6F47-869F-4A6926EF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A60898-AD8D-BB45-BAB0-B33EFAF2D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646238"/>
            <a:ext cx="6324600" cy="44831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0F37DF-DF83-324B-84C7-B2055B5D6759}"/>
              </a:ext>
            </a:extLst>
          </p:cNvPr>
          <p:cNvSpPr txBox="1"/>
          <p:nvPr/>
        </p:nvSpPr>
        <p:spPr>
          <a:xfrm>
            <a:off x="7336750" y="5712659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effectLst/>
                <a:latin typeface="LMRoman10-Regular-Identity-H"/>
              </a:rPr>
              <a:t>Boyeldieu</a:t>
            </a:r>
            <a:r>
              <a:rPr lang="de-DE" sz="1800" dirty="0">
                <a:effectLst/>
                <a:latin typeface="LMRoman10-Regular-Identity-H"/>
              </a:rPr>
              <a:t>  (2004: 5)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1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6BD3A-78D1-CD40-8A6D-15196AB8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Logophoric 3.Sg.Sb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A3D2F-3145-8F43-B9B7-03B96B513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3033" cy="4351338"/>
          </a:xfrm>
        </p:spPr>
        <p:txBody>
          <a:bodyPr/>
          <a:lstStyle/>
          <a:p>
            <a:r>
              <a:rPr lang="en-US" noProof="0" dirty="0"/>
              <a:t>All but „</a:t>
            </a:r>
            <a:r>
              <a:rPr lang="en-US" noProof="0" dirty="0" err="1"/>
              <a:t>aniti</a:t>
            </a:r>
            <a:r>
              <a:rPr lang="en-US" noProof="0" dirty="0"/>
              <a:t>-log“ and suffix only (</a:t>
            </a:r>
            <a:r>
              <a:rPr lang="en-US" noProof="0" dirty="0" err="1"/>
              <a:t>Gokana</a:t>
            </a:r>
            <a:r>
              <a:rPr lang="en-US" noProof="0" dirty="0"/>
              <a:t>)</a:t>
            </a:r>
          </a:p>
          <a:p>
            <a:r>
              <a:rPr lang="en-US" noProof="0" dirty="0"/>
              <a:t>Macro-Sudan distribution</a:t>
            </a:r>
          </a:p>
          <a:p>
            <a:r>
              <a:rPr lang="en-US" noProof="0" dirty="0"/>
              <a:t>von </a:t>
            </a:r>
            <a:r>
              <a:rPr lang="en-US" noProof="0" dirty="0" err="1"/>
              <a:t>Roncador</a:t>
            </a:r>
            <a:r>
              <a:rPr lang="en-US" noProof="0" dirty="0"/>
              <a:t> (1992) comparative series</a:t>
            </a:r>
          </a:p>
          <a:p>
            <a:pPr lvl="1"/>
            <a:r>
              <a:rPr lang="en-US" noProof="0" dirty="0"/>
              <a:t>(n)ye, (n)</a:t>
            </a:r>
            <a:r>
              <a:rPr lang="en-US" noProof="0" dirty="0" err="1"/>
              <a:t>yi</a:t>
            </a:r>
            <a:endParaRPr lang="en-US" noProof="0" dirty="0"/>
          </a:p>
          <a:p>
            <a:pPr lvl="1"/>
            <a:r>
              <a:rPr lang="en-US" noProof="0" dirty="0"/>
              <a:t>(n)u</a:t>
            </a:r>
          </a:p>
          <a:p>
            <a:pPr lvl="1"/>
            <a:r>
              <a:rPr lang="en-US" noProof="0" dirty="0" err="1"/>
              <a:t>te</a:t>
            </a:r>
            <a:r>
              <a:rPr lang="en-US" noProof="0" dirty="0"/>
              <a:t>, </a:t>
            </a:r>
            <a:r>
              <a:rPr lang="en-US" noProof="0" dirty="0" err="1"/>
              <a:t>ke</a:t>
            </a:r>
            <a:r>
              <a:rPr lang="en-US" noProof="0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C2B671-38D0-1F4D-8A4F-02184982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C5B742-6F3D-7F4E-8EAD-EC0DCB35F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943" y="1690688"/>
            <a:ext cx="6123486" cy="41659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567FE0-4B11-DB43-8045-005AFD5C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225" y="151243"/>
            <a:ext cx="3281593" cy="153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2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6BD3A-78D1-CD40-8A6D-15196AB8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3.Sg.Sb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99E5D68-DA37-A846-B24A-865192DF9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178" y="1644145"/>
            <a:ext cx="4903788" cy="141966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C2B671-38D0-1F4D-8A4F-02184982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C5B742-6F3D-7F4E-8EAD-EC0DCB35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583" y="207154"/>
            <a:ext cx="5609686" cy="38163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91B6C6-6B37-3A4B-BB4C-F604ECA9E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48" y="3182472"/>
            <a:ext cx="6904652" cy="331040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9EE15FC-6406-1943-955F-EE7712B05AA9}"/>
              </a:ext>
            </a:extLst>
          </p:cNvPr>
          <p:cNvSpPr txBox="1"/>
          <p:nvPr/>
        </p:nvSpPr>
        <p:spPr>
          <a:xfrm>
            <a:off x="6670623" y="5336498"/>
            <a:ext cx="569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coherent</a:t>
            </a:r>
            <a:r>
              <a:rPr lang="de-DE" dirty="0"/>
              <a:t> </a:t>
            </a:r>
            <a:r>
              <a:rPr lang="de-DE" dirty="0" err="1"/>
              <a:t>areal</a:t>
            </a:r>
            <a:r>
              <a:rPr lang="de-DE" dirty="0"/>
              <a:t> form </a:t>
            </a:r>
            <a:r>
              <a:rPr lang="de-DE" dirty="0" err="1"/>
              <a:t>patterns</a:t>
            </a:r>
            <a:r>
              <a:rPr lang="de-DE" dirty="0"/>
              <a:t> (-&gt;</a:t>
            </a:r>
            <a:r>
              <a:rPr lang="de-DE" dirty="0" err="1"/>
              <a:t>genealogical</a:t>
            </a:r>
            <a:r>
              <a:rPr lang="de-DE" dirty="0"/>
              <a:t> </a:t>
            </a:r>
            <a:r>
              <a:rPr lang="de-DE" dirty="0" err="1"/>
              <a:t>affiliation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343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C2B671-38D0-1F4D-8A4F-02184982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E5F907-351D-CA45-A5D3-17B1A2CC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451" y="1066497"/>
            <a:ext cx="7769902" cy="497877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A3D2F-3145-8F43-B9B7-03B96B513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121" y="5358984"/>
            <a:ext cx="5412698" cy="1051410"/>
          </a:xfrm>
        </p:spPr>
        <p:txBody>
          <a:bodyPr/>
          <a:lstStyle/>
          <a:p>
            <a:r>
              <a:rPr lang="en-US" noProof="0" dirty="0"/>
              <a:t>3Sg.&gt;3Pl.Sg</a:t>
            </a:r>
          </a:p>
          <a:p>
            <a:r>
              <a:rPr lang="en-US" noProof="0" dirty="0"/>
              <a:t>„Core“ Macro-Sudan distribution?</a:t>
            </a:r>
          </a:p>
          <a:p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76BD3A-78D1-CD40-8A6D-15196AB8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3.Pl.Sb 						2.Sg.Sb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4292C60-9EC0-4347-8382-7F5BB6B590EA}"/>
              </a:ext>
            </a:extLst>
          </p:cNvPr>
          <p:cNvSpPr txBox="1">
            <a:spLocks/>
          </p:cNvSpPr>
          <p:nvPr/>
        </p:nvSpPr>
        <p:spPr>
          <a:xfrm>
            <a:off x="6414542" y="5358984"/>
            <a:ext cx="5412698" cy="1051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3Pl.&gt;2.Sg</a:t>
            </a:r>
          </a:p>
          <a:p>
            <a:r>
              <a:rPr lang="de-DE" dirty="0"/>
              <a:t>3+2 </a:t>
            </a:r>
            <a:r>
              <a:rPr lang="de-DE" dirty="0" err="1"/>
              <a:t>neutralisation</a:t>
            </a:r>
            <a:endParaRPr lang="de-DE" dirty="0"/>
          </a:p>
          <a:p>
            <a:r>
              <a:rPr lang="de-DE" dirty="0" err="1"/>
              <a:t>Others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C970A1-8FA5-E84D-816B-A214D44A4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6" t="28467" r="23019" b="26870"/>
          <a:stretch/>
        </p:blipFill>
        <p:spPr>
          <a:xfrm>
            <a:off x="5973218" y="1579739"/>
            <a:ext cx="6218782" cy="34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7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A1532-EBD2-A542-BDCD-65A9D94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Similarities and grammaticalization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4EAF89-9398-D740-A66B-F1CAAAD1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00F350-0D60-C743-8405-5E151D1F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086E39-540C-CE48-B04A-8D612A5EC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4" y="1404703"/>
            <a:ext cx="9753600" cy="4648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62DB943-03F4-B143-B814-EEE9A88A2795}"/>
              </a:ext>
            </a:extLst>
          </p:cNvPr>
          <p:cNvSpPr txBox="1"/>
          <p:nvPr/>
        </p:nvSpPr>
        <p:spPr>
          <a:xfrm>
            <a:off x="9039069" y="6176963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Hyman (2018: 208)</a:t>
            </a:r>
          </a:p>
        </p:txBody>
      </p:sp>
    </p:spTree>
    <p:extLst>
      <p:ext uri="{BB962C8B-B14F-4D97-AF65-F5344CB8AC3E}">
        <p14:creationId xmlns:p14="http://schemas.microsoft.com/office/powerpoint/2010/main" val="1120925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28312-1308-2644-AD56-BAD9C765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Sources and source concepts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6E724-D42F-4F41-BF92-D30498881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„Functional connections to emphatics, which allow for logophoric marking in non-subject positions, are to be found in the second plus third person logophoric marking Systems of </a:t>
            </a:r>
            <a:r>
              <a:rPr lang="en-US" noProof="0" dirty="0" err="1"/>
              <a:t>Idoma</a:t>
            </a:r>
            <a:r>
              <a:rPr lang="en-US" noProof="0" dirty="0"/>
              <a:t> and </a:t>
            </a:r>
            <a:r>
              <a:rPr lang="en-US" noProof="0" dirty="0" err="1"/>
              <a:t>Gbaya</a:t>
            </a:r>
            <a:r>
              <a:rPr lang="en-US" noProof="0" dirty="0"/>
              <a:t>. The functional domain of the form in </a:t>
            </a:r>
            <a:r>
              <a:rPr lang="en-US" noProof="0" dirty="0" err="1"/>
              <a:t>Gbaya</a:t>
            </a:r>
            <a:r>
              <a:rPr lang="en-US" noProof="0" dirty="0"/>
              <a:t> outside speech reporting has been described as emphatic or reflexive. In several languages likewise, a reflexive possessive 'his own' is used also to mark logophoricity.“ von </a:t>
            </a:r>
            <a:r>
              <a:rPr lang="en-US" noProof="0" dirty="0" err="1"/>
              <a:t>Roncador</a:t>
            </a:r>
            <a:r>
              <a:rPr lang="en-US" noProof="0" dirty="0"/>
              <a:t> (1992)</a:t>
            </a:r>
          </a:p>
          <a:p>
            <a:r>
              <a:rPr lang="en-US" noProof="0" dirty="0"/>
              <a:t>„[…] les </a:t>
            </a:r>
            <a:r>
              <a:rPr lang="en-US" noProof="0" dirty="0" err="1"/>
              <a:t>valeurs</a:t>
            </a:r>
            <a:r>
              <a:rPr lang="en-US" noProof="0" dirty="0"/>
              <a:t> des </a:t>
            </a:r>
            <a:r>
              <a:rPr lang="en-US" noProof="0" dirty="0" err="1"/>
              <a:t>logophoriques</a:t>
            </a:r>
            <a:r>
              <a:rPr lang="en-US" noProof="0" dirty="0"/>
              <a:t> </a:t>
            </a:r>
            <a:r>
              <a:rPr lang="en-US" noProof="0" dirty="0" err="1"/>
              <a:t>lacunaires</a:t>
            </a:r>
            <a:r>
              <a:rPr lang="en-US" noProof="0" dirty="0"/>
              <a:t> </a:t>
            </a:r>
            <a:r>
              <a:rPr lang="en-US" noProof="0" dirty="0" err="1"/>
              <a:t>sont</a:t>
            </a:r>
            <a:r>
              <a:rPr lang="en-US" noProof="0" dirty="0"/>
              <a:t> </a:t>
            </a:r>
            <a:r>
              <a:rPr lang="en-US" noProof="0" dirty="0" err="1"/>
              <a:t>alors</a:t>
            </a:r>
            <a:r>
              <a:rPr lang="en-US" noProof="0" dirty="0"/>
              <a:t> </a:t>
            </a:r>
            <a:r>
              <a:rPr lang="en-US" noProof="0" dirty="0" err="1"/>
              <a:t>normalement</a:t>
            </a:r>
            <a:r>
              <a:rPr lang="en-US" noProof="0" dirty="0"/>
              <a:t> </a:t>
            </a:r>
            <a:r>
              <a:rPr lang="en-US" noProof="0" dirty="0" err="1"/>
              <a:t>relayées</a:t>
            </a:r>
            <a:r>
              <a:rPr lang="en-US" noProof="0" dirty="0"/>
              <a:t> par les </a:t>
            </a:r>
            <a:r>
              <a:rPr lang="en-US" noProof="0" dirty="0" err="1"/>
              <a:t>formes</a:t>
            </a:r>
            <a:r>
              <a:rPr lang="en-US" noProof="0" dirty="0"/>
              <a:t> de S3/P3 (</a:t>
            </a:r>
            <a:r>
              <a:rPr lang="en-US" noProof="0" dirty="0" err="1"/>
              <a:t>sauf</a:t>
            </a:r>
            <a:r>
              <a:rPr lang="en-US" noProof="0" dirty="0"/>
              <a:t> </a:t>
            </a:r>
            <a:r>
              <a:rPr lang="en-US" noProof="0" dirty="0" err="1"/>
              <a:t>cas</a:t>
            </a:r>
            <a:r>
              <a:rPr lang="en-US" noProof="0" dirty="0"/>
              <a:t> du bongo qui </a:t>
            </a:r>
            <a:r>
              <a:rPr lang="en-US" noProof="0" dirty="0" err="1"/>
              <a:t>peut</a:t>
            </a:r>
            <a:r>
              <a:rPr lang="en-US" noProof="0" dirty="0"/>
              <a:t> faire </a:t>
            </a:r>
            <a:r>
              <a:rPr lang="en-US" noProof="0" dirty="0" err="1"/>
              <a:t>appel</a:t>
            </a:r>
            <a:r>
              <a:rPr lang="en-US" noProof="0" dirty="0"/>
              <a:t> à </a:t>
            </a:r>
            <a:r>
              <a:rPr lang="en-US" noProof="0" dirty="0" err="1"/>
              <a:t>une</a:t>
            </a:r>
            <a:r>
              <a:rPr lang="en-US" noProof="0" dirty="0"/>
              <a:t> </a:t>
            </a:r>
            <a:r>
              <a:rPr lang="en-US" noProof="0" dirty="0" err="1"/>
              <a:t>forme</a:t>
            </a:r>
            <a:r>
              <a:rPr lang="en-US" noProof="0" dirty="0"/>
              <a:t> de </a:t>
            </a:r>
            <a:r>
              <a:rPr lang="en-US" noProof="0" dirty="0" err="1"/>
              <a:t>réfléchi</a:t>
            </a:r>
            <a:r>
              <a:rPr lang="en-US" noProof="0" dirty="0"/>
              <a:t>)“. (</a:t>
            </a:r>
            <a:r>
              <a:rPr lang="en-US" noProof="0" dirty="0" err="1"/>
              <a:t>Boyeldieu</a:t>
            </a:r>
            <a:r>
              <a:rPr lang="en-US" noProof="0" dirty="0"/>
              <a:t> 2004: 5)</a:t>
            </a:r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C13382-0713-B74E-9E4E-625414B7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495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28312-1308-2644-AD56-BAD9C765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Sources and source concepts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6E724-D42F-4F41-BF92-D30498881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77" y="1435880"/>
            <a:ext cx="10515600" cy="1325563"/>
          </a:xfrm>
        </p:spPr>
        <p:txBody>
          <a:bodyPr>
            <a:normAutofit/>
          </a:bodyPr>
          <a:lstStyle/>
          <a:p>
            <a:r>
              <a:rPr lang="en-US" noProof="0" dirty="0"/>
              <a:t>„„[…] les </a:t>
            </a:r>
            <a:r>
              <a:rPr lang="en-US" noProof="0" dirty="0" err="1"/>
              <a:t>valeurs</a:t>
            </a:r>
            <a:r>
              <a:rPr lang="en-US" noProof="0" dirty="0"/>
              <a:t> des </a:t>
            </a:r>
            <a:r>
              <a:rPr lang="en-US" noProof="0" dirty="0" err="1"/>
              <a:t>logophoriques</a:t>
            </a:r>
            <a:r>
              <a:rPr lang="en-US" noProof="0" dirty="0"/>
              <a:t> </a:t>
            </a:r>
            <a:r>
              <a:rPr lang="en-US" noProof="0" dirty="0" err="1"/>
              <a:t>lacunaires</a:t>
            </a:r>
            <a:r>
              <a:rPr lang="en-US" noProof="0" dirty="0"/>
              <a:t> </a:t>
            </a:r>
            <a:r>
              <a:rPr lang="en-US" noProof="0" dirty="0" err="1"/>
              <a:t>sont</a:t>
            </a:r>
            <a:r>
              <a:rPr lang="en-US" noProof="0" dirty="0"/>
              <a:t> </a:t>
            </a:r>
            <a:r>
              <a:rPr lang="en-US" noProof="0" dirty="0" err="1"/>
              <a:t>alors</a:t>
            </a:r>
            <a:r>
              <a:rPr lang="en-US" noProof="0" dirty="0"/>
              <a:t> </a:t>
            </a:r>
            <a:r>
              <a:rPr lang="en-US" noProof="0" dirty="0" err="1"/>
              <a:t>normalement</a:t>
            </a:r>
            <a:r>
              <a:rPr lang="en-US" noProof="0" dirty="0"/>
              <a:t> </a:t>
            </a:r>
            <a:r>
              <a:rPr lang="en-US" noProof="0" dirty="0" err="1"/>
              <a:t>relayées</a:t>
            </a:r>
            <a:r>
              <a:rPr lang="en-US" noProof="0" dirty="0"/>
              <a:t> par les </a:t>
            </a:r>
            <a:r>
              <a:rPr lang="en-US" noProof="0" dirty="0" err="1"/>
              <a:t>formes</a:t>
            </a:r>
            <a:r>
              <a:rPr lang="en-US" noProof="0" dirty="0"/>
              <a:t> de S3/P3 (</a:t>
            </a:r>
            <a:r>
              <a:rPr lang="en-US" noProof="0" dirty="0" err="1"/>
              <a:t>sauf</a:t>
            </a:r>
            <a:r>
              <a:rPr lang="en-US" noProof="0" dirty="0"/>
              <a:t> </a:t>
            </a:r>
            <a:r>
              <a:rPr lang="en-US" noProof="0" dirty="0" err="1"/>
              <a:t>cas</a:t>
            </a:r>
            <a:r>
              <a:rPr lang="en-US" noProof="0" dirty="0"/>
              <a:t> du bongo qui </a:t>
            </a:r>
            <a:r>
              <a:rPr lang="en-US" noProof="0" dirty="0" err="1"/>
              <a:t>peut</a:t>
            </a:r>
            <a:r>
              <a:rPr lang="en-US" noProof="0" dirty="0"/>
              <a:t> faire </a:t>
            </a:r>
            <a:r>
              <a:rPr lang="en-US" noProof="0" dirty="0" err="1"/>
              <a:t>appel</a:t>
            </a:r>
            <a:r>
              <a:rPr lang="en-US" noProof="0" dirty="0"/>
              <a:t> à </a:t>
            </a:r>
            <a:r>
              <a:rPr lang="en-US" noProof="0" dirty="0" err="1"/>
              <a:t>une</a:t>
            </a:r>
            <a:r>
              <a:rPr lang="en-US" noProof="0" dirty="0"/>
              <a:t> </a:t>
            </a:r>
            <a:r>
              <a:rPr lang="en-US" noProof="0" dirty="0" err="1"/>
              <a:t>forme</a:t>
            </a:r>
            <a:r>
              <a:rPr lang="en-US" noProof="0" dirty="0"/>
              <a:t> de </a:t>
            </a:r>
            <a:r>
              <a:rPr lang="en-US" noProof="0" dirty="0" err="1"/>
              <a:t>réfléchi</a:t>
            </a:r>
            <a:r>
              <a:rPr lang="en-US" noProof="0" dirty="0"/>
              <a:t>)“. (</a:t>
            </a:r>
            <a:r>
              <a:rPr lang="en-US" noProof="0" dirty="0" err="1"/>
              <a:t>Boyeldieu</a:t>
            </a:r>
            <a:r>
              <a:rPr lang="en-US" noProof="0" dirty="0"/>
              <a:t> 2004: 5)</a:t>
            </a:r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C13382-0713-B74E-9E4E-625414B7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4358A8-43D4-BF41-A4E1-245C963A4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15" y="2893921"/>
            <a:ext cx="4930176" cy="33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D0175-53B4-E94A-BDFA-9416B065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Sources and source concepts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E93C19-2D6A-D143-A279-17A8224E1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It is possible that pronouns of set 1 originated in nouns since they behave like nouns with respect to their syntactic position.</a:t>
            </a:r>
          </a:p>
          <a:p>
            <a:r>
              <a:rPr lang="en-US" noProof="0" dirty="0"/>
              <a:t> In the case of logophoric A pronouns, there is some diachronic evidence that they actually derive from nouns (see </a:t>
            </a:r>
            <a:r>
              <a:rPr lang="en-US" noProof="0" dirty="0" err="1"/>
              <a:t>Frajzyngier</a:t>
            </a:r>
            <a:r>
              <a:rPr lang="en-US" noProof="0" dirty="0"/>
              <a:t> 1993: 118 for an analysis of cognate forms in </a:t>
            </a:r>
            <a:r>
              <a:rPr lang="en-US" noProof="0" dirty="0" err="1"/>
              <a:t>Mupun</a:t>
            </a:r>
            <a:r>
              <a:rPr lang="en-US" noProof="0" dirty="0"/>
              <a:t>). </a:t>
            </a:r>
            <a:r>
              <a:rPr lang="en-US" noProof="0" dirty="0" err="1"/>
              <a:t>Hellwig</a:t>
            </a:r>
            <a:r>
              <a:rPr lang="en-US" noProof="0" dirty="0"/>
              <a:t> (2003: 27) </a:t>
            </a:r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B4D615-0F83-E149-948B-6C69A3DF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409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28312-1308-2644-AD56-BAD9C765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Sources and source concepts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6E724-D42F-4F41-BF92-D30498881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+/- Covariation</a:t>
            </a:r>
          </a:p>
          <a:p>
            <a:r>
              <a:rPr lang="en-US" noProof="0" dirty="0"/>
              <a:t>Independent Pronouns</a:t>
            </a:r>
          </a:p>
          <a:p>
            <a:r>
              <a:rPr lang="en-US" noProof="0" dirty="0"/>
              <a:t>Indefinite Pronouns</a:t>
            </a:r>
          </a:p>
          <a:p>
            <a:r>
              <a:rPr lang="en-US" noProof="0" dirty="0"/>
              <a:t>Reflexives (-&gt; Focus)</a:t>
            </a:r>
          </a:p>
          <a:p>
            <a:r>
              <a:rPr lang="en-US" noProof="0" dirty="0"/>
              <a:t>„Retentions“</a:t>
            </a:r>
          </a:p>
          <a:p>
            <a:r>
              <a:rPr lang="en-US" noProof="0" dirty="0"/>
              <a:t>Other</a:t>
            </a:r>
          </a:p>
          <a:p>
            <a:r>
              <a:rPr lang="en-US" noProof="0" dirty="0"/>
              <a:t>=&gt; Grammaticalization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C13382-0713-B74E-9E4E-625414B7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2D4786-4724-5D4E-BF80-D03BFBB0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42" y="1380964"/>
            <a:ext cx="7004858" cy="51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7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98C14-8B2F-B245-9A1C-FFEC0793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Overview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34F6B9-CE1A-A64D-884E-AED308B7A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noProof="0" dirty="0"/>
              <a:t>Areality and borrowability: general remarks</a:t>
            </a:r>
          </a:p>
          <a:p>
            <a:pPr lvl="1"/>
            <a:r>
              <a:rPr lang="en-US" noProof="0" dirty="0"/>
              <a:t>Thomason &amp; Kaufman calculus</a:t>
            </a:r>
          </a:p>
          <a:p>
            <a:pPr lvl="1"/>
            <a:r>
              <a:rPr lang="en-US" noProof="0" dirty="0"/>
              <a:t>Borrowability of pronouns</a:t>
            </a:r>
          </a:p>
          <a:p>
            <a:pPr lvl="1"/>
            <a:r>
              <a:rPr lang="en-US" noProof="0" dirty="0"/>
              <a:t>Contact intensity and areal evidence</a:t>
            </a:r>
          </a:p>
          <a:p>
            <a:r>
              <a:rPr lang="en-US" noProof="0" dirty="0"/>
              <a:t>Logophoric pronouns</a:t>
            </a:r>
          </a:p>
          <a:p>
            <a:pPr lvl="1"/>
            <a:r>
              <a:rPr lang="en-US" dirty="0"/>
              <a:t>Logophoricity features</a:t>
            </a:r>
          </a:p>
          <a:p>
            <a:pPr lvl="1"/>
            <a:r>
              <a:rPr lang="en-US" dirty="0"/>
              <a:t>Logophoric 3.Sg.Sb</a:t>
            </a:r>
          </a:p>
          <a:p>
            <a:pPr lvl="1"/>
            <a:r>
              <a:rPr lang="en-US" dirty="0"/>
              <a:t>3.Pl.Sb  / 2.Sg.Sb</a:t>
            </a:r>
            <a:endParaRPr lang="en-US" noProof="0" dirty="0"/>
          </a:p>
          <a:p>
            <a:pPr lvl="1"/>
            <a:r>
              <a:rPr lang="en-US" dirty="0"/>
              <a:t>Sources and source concepts</a:t>
            </a:r>
          </a:p>
          <a:p>
            <a:r>
              <a:rPr lang="en-US" dirty="0"/>
              <a:t>ICP</a:t>
            </a:r>
            <a:endParaRPr lang="en-US" noProof="0" dirty="0"/>
          </a:p>
          <a:p>
            <a:r>
              <a:rPr lang="en-US" noProof="0" dirty="0"/>
              <a:t>Conclusion</a:t>
            </a:r>
          </a:p>
          <a:p>
            <a:pPr lvl="1"/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082D21-FF0C-2148-B43D-C1D476AC9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54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28312-1308-2644-AD56-BAD9C765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79" y="48323"/>
            <a:ext cx="10515600" cy="1325563"/>
          </a:xfrm>
        </p:spPr>
        <p:txBody>
          <a:bodyPr/>
          <a:lstStyle/>
          <a:p>
            <a:r>
              <a:rPr lang="en-US" noProof="0" dirty="0"/>
              <a:t>Sources and source concepts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6E724-D42F-4F41-BF92-D30498881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2407"/>
            <a:ext cx="10515600" cy="4351338"/>
          </a:xfrm>
        </p:spPr>
        <p:txBody>
          <a:bodyPr/>
          <a:lstStyle/>
          <a:p>
            <a:r>
              <a:rPr lang="en-US" noProof="0" dirty="0"/>
              <a:t>Reflexives (-&gt; Focus?</a:t>
            </a:r>
            <a:r>
              <a:rPr lang="en-US" dirty="0"/>
              <a:t>) 				</a:t>
            </a:r>
            <a:r>
              <a:rPr lang="en-US" dirty="0" err="1"/>
              <a:t>Indep</a:t>
            </a:r>
            <a:r>
              <a:rPr lang="en-US" dirty="0"/>
              <a:t>.</a:t>
            </a:r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C13382-0713-B74E-9E4E-625414B7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12A227-4380-4548-AD2A-DB4510A9D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30" t="28824" r="33448" b="39861"/>
          <a:stretch/>
        </p:blipFill>
        <p:spPr>
          <a:xfrm>
            <a:off x="313083" y="2950698"/>
            <a:ext cx="5070821" cy="31244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3E71371-49D6-9E46-B049-9717EB32B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64" t="38254" r="24833" b="37103"/>
          <a:stretch/>
        </p:blipFill>
        <p:spPr>
          <a:xfrm>
            <a:off x="7622426" y="4027509"/>
            <a:ext cx="4480558" cy="25603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AB77ED-FEBA-DB47-A33F-CD42B79E7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44" y="1594197"/>
            <a:ext cx="3924300" cy="2032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E56B829-53E9-8544-AD11-4B2CB8A7F8EA}"/>
              </a:ext>
            </a:extLst>
          </p:cNvPr>
          <p:cNvSpPr txBox="1"/>
          <p:nvPr/>
        </p:nvSpPr>
        <p:spPr>
          <a:xfrm>
            <a:off x="3243574" y="2038454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(von </a:t>
            </a:r>
            <a:r>
              <a:rPr lang="en-US" dirty="0" err="1"/>
              <a:t>Roncador</a:t>
            </a:r>
            <a:r>
              <a:rPr lang="en-US" dirty="0"/>
              <a:t> 1992)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D3941CF-DADD-A945-B139-E03014CFF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854" y="1726523"/>
            <a:ext cx="3924300" cy="2895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4A76395-FC66-8A4D-B51B-3205B7056960}"/>
              </a:ext>
            </a:extLst>
          </p:cNvPr>
          <p:cNvSpPr txBox="1"/>
          <p:nvPr/>
        </p:nvSpPr>
        <p:spPr>
          <a:xfrm>
            <a:off x="8195941" y="2716780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(von </a:t>
            </a:r>
            <a:r>
              <a:rPr lang="en-US" dirty="0" err="1"/>
              <a:t>Roncador</a:t>
            </a:r>
            <a:r>
              <a:rPr lang="en-US" dirty="0"/>
              <a:t> 1992)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1751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C17CF-C000-8640-9309-02CBC30A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ICP: morphological types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C75C7B-7FE2-5642-9003-13241F0A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Henning Schreiber – AAI: Universität Hamburg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29A248-85B0-204F-8170-F58C0961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287"/>
            <a:ext cx="5702070" cy="3503682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E1DB2EC-523B-BF4B-82A3-368CCBF32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9940FCC-A860-284F-8DEC-535848D60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54" t="43711" r="28276" b="40888"/>
          <a:stretch/>
        </p:blipFill>
        <p:spPr>
          <a:xfrm>
            <a:off x="6095999" y="1940287"/>
            <a:ext cx="5392453" cy="22160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2206A19-B0B4-DC42-A942-1F17A5726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938" y="4867393"/>
            <a:ext cx="1480589" cy="115315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D77DCCC-233A-714C-A269-587EC3F60456}"/>
              </a:ext>
            </a:extLst>
          </p:cNvPr>
          <p:cNvSpPr txBox="1"/>
          <p:nvPr/>
        </p:nvSpPr>
        <p:spPr>
          <a:xfrm>
            <a:off x="6626164" y="4872819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ICP+Logophoric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025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3F02A-3A2B-9943-A45A-FFA64389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09C061-1D5B-9A45-8B76-0379A6A53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dirty="0"/>
              <a:t>Sub-Areas for </a:t>
            </a:r>
            <a:r>
              <a:rPr lang="en-US" noProof="0" dirty="0" err="1"/>
              <a:t>LogPs</a:t>
            </a:r>
            <a:endParaRPr lang="en-US" dirty="0"/>
          </a:p>
          <a:p>
            <a:pPr lvl="1"/>
            <a:r>
              <a:rPr lang="en-US" dirty="0"/>
              <a:t>Plateau convergence zone</a:t>
            </a:r>
          </a:p>
          <a:p>
            <a:pPr lvl="1"/>
            <a:r>
              <a:rPr lang="en-US" dirty="0"/>
              <a:t>Patterns with: center: -covariation, periphery: grammaticalization</a:t>
            </a:r>
            <a:endParaRPr lang="en-US" noProof="0" dirty="0"/>
          </a:p>
          <a:p>
            <a:r>
              <a:rPr lang="en-US" noProof="0" dirty="0"/>
              <a:t>Level of systemic integration (data quality)</a:t>
            </a:r>
          </a:p>
          <a:p>
            <a:r>
              <a:rPr lang="en-US" noProof="0" dirty="0"/>
              <a:t>TK calculus</a:t>
            </a:r>
          </a:p>
          <a:p>
            <a:pPr lvl="1"/>
            <a:r>
              <a:rPr lang="en-US" noProof="0" dirty="0"/>
              <a:t>Logophoric: medium contact intensity + medium borrowability</a:t>
            </a:r>
          </a:p>
          <a:p>
            <a:pPr lvl="1"/>
            <a:r>
              <a:rPr lang="en-US" noProof="0" dirty="0"/>
              <a:t>ICP: high contact intensity + low borrowability?</a:t>
            </a:r>
          </a:p>
          <a:p>
            <a:r>
              <a:rPr lang="en-US" noProof="0" dirty="0"/>
              <a:t>Conceptual transfers</a:t>
            </a:r>
          </a:p>
          <a:p>
            <a:pPr lvl="1"/>
            <a:r>
              <a:rPr lang="en-US" noProof="0" dirty="0"/>
              <a:t>Multiple Sources in grammaticalization: but areal preferences?</a:t>
            </a:r>
          </a:p>
          <a:p>
            <a:pPr lvl="1"/>
            <a:r>
              <a:rPr lang="en-US" noProof="0" dirty="0"/>
              <a:t>“Pure“ conceptual transfer: Chadic</a:t>
            </a:r>
          </a:p>
          <a:p>
            <a:pPr lvl="1"/>
            <a:r>
              <a:rPr lang="en-US" noProof="0" dirty="0"/>
              <a:t>Coherent semantics for ICP</a:t>
            </a:r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B41BED-EC36-5D41-9672-A5465BBE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004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F64A7-EF26-7B4B-B463-297C9FE3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F329E4-ED71-9149-B6B2-6FEBDC0DC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Quantitative areal linguistics</a:t>
            </a:r>
          </a:p>
          <a:p>
            <a:r>
              <a:rPr lang="en-US" dirty="0"/>
              <a:t>Spatial point pattern statistics</a:t>
            </a:r>
          </a:p>
          <a:p>
            <a:r>
              <a:rPr lang="en-US" dirty="0"/>
              <a:t>Significant spatial point pattern correlations</a:t>
            </a:r>
          </a:p>
          <a:p>
            <a:pPr lvl="1"/>
            <a:r>
              <a:rPr lang="en-US" dirty="0"/>
              <a:t>Estimating homogeneous intensity (Quadrat counts)</a:t>
            </a:r>
          </a:p>
          <a:p>
            <a:pPr lvl="1"/>
            <a:r>
              <a:rPr lang="en-US" dirty="0"/>
              <a:t>Poisson Modelling</a:t>
            </a:r>
          </a:p>
          <a:p>
            <a:pPr lvl="1"/>
            <a:r>
              <a:rPr lang="en-US" dirty="0"/>
              <a:t>Gibbs Models</a:t>
            </a:r>
          </a:p>
          <a:p>
            <a:r>
              <a:rPr lang="en-US" dirty="0"/>
              <a:t>Testing and simulation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0FEF01-31BE-DB44-9CE5-BBCBDEF6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93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CDA8B-6C93-7749-9BDD-A36D53AD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Thomason &amp; Kaufman (1988)  ‘calculus’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7AE03-43C7-F245-B633-2FD66B82D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Transfer estimates</a:t>
            </a:r>
          </a:p>
          <a:p>
            <a:pPr lvl="1"/>
            <a:r>
              <a:rPr lang="en-US" noProof="0" dirty="0"/>
              <a:t>Borrowability</a:t>
            </a:r>
          </a:p>
          <a:p>
            <a:pPr lvl="1"/>
            <a:r>
              <a:rPr lang="en-US" noProof="0" dirty="0"/>
              <a:t>Contact intensity</a:t>
            </a:r>
          </a:p>
          <a:p>
            <a:r>
              <a:rPr lang="en-US" noProof="0" dirty="0"/>
              <a:t>Borrowing likelihood ~ Contact intensity ~ X := +/- transfer</a:t>
            </a:r>
          </a:p>
          <a:p>
            <a:r>
              <a:rPr lang="en-US" noProof="0" dirty="0"/>
              <a:t>Structural borrowing (low borrowability) is possible if contact intensity is high</a:t>
            </a:r>
          </a:p>
          <a:p>
            <a:r>
              <a:rPr lang="en-US" noProof="0" dirty="0"/>
              <a:t>Areal linguistic evidence from the Macro Sudan belt?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F7827-2973-F54B-991A-C52F7268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8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47725-BBD4-CF42-B40C-A16A179F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Pronouns and borrowability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F0B00F-8718-3246-AB1F-BA2B1C739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Morphological borrowing and borrowing scales </a:t>
            </a:r>
          </a:p>
          <a:p>
            <a:r>
              <a:rPr lang="en-US" b="1" noProof="0" dirty="0"/>
              <a:t>Pronouns</a:t>
            </a:r>
            <a:r>
              <a:rPr lang="en-US" noProof="0" dirty="0"/>
              <a:t> (cited from </a:t>
            </a:r>
            <a:r>
              <a:rPr lang="en-US" noProof="0" dirty="0" err="1"/>
              <a:t>Melissaropoulou</a:t>
            </a:r>
            <a:r>
              <a:rPr lang="en-US" noProof="0" dirty="0"/>
              <a:t> &amp; </a:t>
            </a:r>
            <a:r>
              <a:rPr lang="en-US" noProof="0" dirty="0" err="1"/>
              <a:t>Ralli</a:t>
            </a:r>
            <a:r>
              <a:rPr lang="en-US" noProof="0" dirty="0"/>
              <a:t> 2019): </a:t>
            </a:r>
          </a:p>
          <a:p>
            <a:r>
              <a:rPr lang="en-US" noProof="0" dirty="0"/>
              <a:t>nouns &gt; adjectives &gt; verbs &gt; prepositions &gt; coordinating conjunctions &gt; quantifiers &gt; determiners &gt; </a:t>
            </a:r>
            <a:r>
              <a:rPr lang="en-US" b="1" noProof="0" dirty="0"/>
              <a:t>free pronouns &gt; clitic pronouns </a:t>
            </a:r>
            <a:r>
              <a:rPr lang="en-US" noProof="0" dirty="0"/>
              <a:t>&gt; sub- ordinating conjunctions</a:t>
            </a:r>
            <a:br>
              <a:rPr lang="en-US" noProof="0" dirty="0"/>
            </a:br>
            <a:r>
              <a:rPr lang="en-US" noProof="0" dirty="0" err="1"/>
              <a:t>Muysken</a:t>
            </a:r>
            <a:r>
              <a:rPr lang="en-US" noProof="0" dirty="0"/>
              <a:t> (1981) </a:t>
            </a:r>
          </a:p>
          <a:p>
            <a:r>
              <a:rPr lang="en-US" noProof="0" dirty="0"/>
              <a:t>(iv) Nouns, conjunctions &gt; verbs &gt; discourse markers &gt; adjectives &gt; interjections &gt; adverbs &gt; other particles, </a:t>
            </a:r>
            <a:r>
              <a:rPr lang="en-US" noProof="0" dirty="0" err="1"/>
              <a:t>adpositions</a:t>
            </a:r>
            <a:r>
              <a:rPr lang="en-US" noProof="0" dirty="0"/>
              <a:t> &gt; numerals &lt; </a:t>
            </a:r>
            <a:r>
              <a:rPr lang="en-US" b="1" noProof="0" dirty="0"/>
              <a:t>pronouns</a:t>
            </a:r>
            <a:r>
              <a:rPr lang="en-US" noProof="0" dirty="0"/>
              <a:t> &gt; derivational affixes &gt; inflectional affixes</a:t>
            </a:r>
            <a:br>
              <a:rPr lang="en-US" noProof="0" dirty="0"/>
            </a:br>
            <a:r>
              <a:rPr lang="en-US" noProof="0" dirty="0"/>
              <a:t>Matras (2007) </a:t>
            </a:r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472885-7900-B248-81D9-4E541393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45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47725-BBD4-CF42-B40C-A16A179F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Pronouns and borrowability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F0B00F-8718-3246-AB1F-BA2B1C739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noProof="0" dirty="0"/>
              <a:t>TK ‘calculus‘  =&gt; overall high contact intensity in the Macro Sudan?</a:t>
            </a:r>
          </a:p>
          <a:p>
            <a:r>
              <a:rPr lang="en-US" noProof="0" dirty="0"/>
              <a:t>Borrowing scales and borrowing types</a:t>
            </a:r>
          </a:p>
          <a:p>
            <a:r>
              <a:rPr lang="en-US" noProof="0" dirty="0" err="1"/>
              <a:t>Gardani</a:t>
            </a:r>
            <a:r>
              <a:rPr lang="en-US" noProof="0" dirty="0"/>
              <a:t> (2020)</a:t>
            </a:r>
          </a:p>
          <a:p>
            <a:pPr lvl="1"/>
            <a:r>
              <a:rPr lang="en-US" noProof="0" dirty="0"/>
              <a:t>matter borrowing’ (MAT borrowing): formatives </a:t>
            </a:r>
          </a:p>
          <a:p>
            <a:pPr lvl="1"/>
            <a:r>
              <a:rPr lang="en-US" noProof="0" dirty="0"/>
              <a:t>pattern borrowing’ (PAT borrowing): structural patterns </a:t>
            </a:r>
          </a:p>
          <a:p>
            <a:r>
              <a:rPr lang="en-US" noProof="0" dirty="0"/>
              <a:t>Conceptual Transfer (Heine &amp; </a:t>
            </a:r>
            <a:r>
              <a:rPr lang="en-US" noProof="0" dirty="0" err="1"/>
              <a:t>Kuteva</a:t>
            </a:r>
            <a:r>
              <a:rPr lang="en-US" noProof="0" dirty="0"/>
              <a:t> 2005)</a:t>
            </a:r>
          </a:p>
          <a:p>
            <a:pPr lvl="1"/>
            <a:r>
              <a:rPr lang="en-US" noProof="0" dirty="0"/>
              <a:t>Contact Induced grammaticalization I</a:t>
            </a:r>
          </a:p>
          <a:p>
            <a:pPr lvl="1"/>
            <a:r>
              <a:rPr lang="en-US" noProof="0" dirty="0"/>
              <a:t>Replica grammaticalization II</a:t>
            </a:r>
          </a:p>
          <a:p>
            <a:r>
              <a:rPr lang="en-US" noProof="0" dirty="0"/>
              <a:t>Logophoric vs. ICP Pronouns</a:t>
            </a:r>
          </a:p>
          <a:p>
            <a:pPr lvl="1"/>
            <a:r>
              <a:rPr lang="en-US" noProof="0" dirty="0"/>
              <a:t>Impact of borrowability</a:t>
            </a:r>
          </a:p>
          <a:p>
            <a:pPr lvl="1"/>
            <a:r>
              <a:rPr lang="en-US" noProof="0" dirty="0"/>
              <a:t>Impact of contact intensity</a:t>
            </a:r>
          </a:p>
          <a:p>
            <a:pPr lvl="1"/>
            <a:r>
              <a:rPr lang="en-US" noProof="0" dirty="0"/>
              <a:t>Impact of ‘error’</a:t>
            </a:r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marL="0" indent="0">
              <a:buNone/>
            </a:pPr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472885-7900-B248-81D9-4E541393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526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D76196B-6089-A344-AE67-E15A8D58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Areal Linguistics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36A98B-346B-364D-9205-D67E0E3E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2984"/>
            <a:ext cx="10515600" cy="3175234"/>
          </a:xfrm>
        </p:spPr>
        <p:txBody>
          <a:bodyPr>
            <a:normAutofit/>
          </a:bodyPr>
          <a:lstStyle/>
          <a:p>
            <a:r>
              <a:rPr lang="en-US" noProof="0" dirty="0"/>
              <a:t>Areal typology as the study of geo-statistical properties of typological features/phenomena</a:t>
            </a:r>
          </a:p>
          <a:p>
            <a:r>
              <a:rPr lang="en-US" noProof="0" dirty="0"/>
              <a:t>Spatial non-randomness is a consequence of historicity and sociolinguistic mechanisms as causal forces</a:t>
            </a:r>
          </a:p>
          <a:p>
            <a:r>
              <a:rPr lang="en-US" noProof="0" dirty="0"/>
              <a:t>Not a theory but an empirical method: </a:t>
            </a:r>
          </a:p>
          <a:p>
            <a:pPr lvl="1"/>
            <a:r>
              <a:rPr lang="en-US" noProof="0" dirty="0"/>
              <a:t>Non-Random distributions of a point process</a:t>
            </a:r>
          </a:p>
          <a:p>
            <a:pPr lvl="1"/>
            <a:r>
              <a:rPr lang="en-US" noProof="0" dirty="0"/>
              <a:t>Evidence for (formerly excluded) structural transfers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8037C-B84F-2F45-B115-425E52D0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C01B88-FC76-DD40-B478-EE87491B8317}"/>
              </a:ext>
            </a:extLst>
          </p:cNvPr>
          <p:cNvSpPr txBox="1"/>
          <p:nvPr/>
        </p:nvSpPr>
        <p:spPr>
          <a:xfrm>
            <a:off x="1890634" y="1395192"/>
            <a:ext cx="8410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 err="1">
                <a:effectLst/>
                <a:latin typeface="TimesNewRomanPSMT"/>
              </a:rPr>
              <a:t>There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is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no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geographical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determinism</a:t>
            </a:r>
            <a:r>
              <a:rPr lang="de-DE" sz="2400" dirty="0">
                <a:effectLst/>
                <a:latin typeface="TimesNewRomanPSMT"/>
              </a:rPr>
              <a:t>; </a:t>
            </a:r>
            <a:r>
              <a:rPr lang="de-DE" sz="2400" dirty="0" err="1">
                <a:effectLst/>
                <a:latin typeface="TimesNewRomanPSMT"/>
              </a:rPr>
              <a:t>the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linguistic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borrowings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are</a:t>
            </a:r>
            <a:r>
              <a:rPr lang="de-DE" sz="2400" dirty="0">
                <a:effectLst/>
                <a:latin typeface="TimesNewRomanPSMT"/>
              </a:rPr>
              <a:t> prime, </a:t>
            </a:r>
            <a:r>
              <a:rPr lang="de-DE" sz="2400" dirty="0" err="1">
                <a:effectLst/>
                <a:latin typeface="TimesNewRomanPSMT"/>
              </a:rPr>
              <a:t>and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the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geographical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areas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are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only</a:t>
            </a:r>
            <a:r>
              <a:rPr lang="de-DE" sz="2400" dirty="0">
                <a:effectLst/>
                <a:latin typeface="TimesNewRomanPSMT"/>
              </a:rPr>
              <a:t> a </a:t>
            </a:r>
            <a:r>
              <a:rPr lang="de-DE" sz="2400" dirty="0" err="1">
                <a:effectLst/>
                <a:latin typeface="TimesNewRomanPSMT"/>
              </a:rPr>
              <a:t>reflection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of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these</a:t>
            </a:r>
            <a:r>
              <a:rPr lang="de-DE" sz="2400" dirty="0">
                <a:effectLst/>
                <a:latin typeface="TimesNewRomanPSMT"/>
              </a:rPr>
              <a:t>, </a:t>
            </a:r>
            <a:r>
              <a:rPr lang="de-DE" sz="2400" dirty="0" err="1">
                <a:effectLst/>
                <a:latin typeface="TimesNewRomanPSMT"/>
              </a:rPr>
              <a:t>with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no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significant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causal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force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of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their</a:t>
            </a:r>
            <a:r>
              <a:rPr lang="de-DE" sz="2400" dirty="0">
                <a:effectLst/>
                <a:latin typeface="TimesNewRomanPSMT"/>
              </a:rPr>
              <a:t> </a:t>
            </a:r>
            <a:r>
              <a:rPr lang="de-DE" sz="2400" dirty="0" err="1">
                <a:effectLst/>
                <a:latin typeface="TimesNewRomanPSMT"/>
              </a:rPr>
              <a:t>own</a:t>
            </a:r>
            <a:r>
              <a:rPr lang="de-DE" sz="2400" dirty="0">
                <a:effectLst/>
                <a:latin typeface="TimesNewRomanPSMT"/>
              </a:rPr>
              <a:t>.  (Campbell (2006) </a:t>
            </a:r>
            <a:r>
              <a:rPr lang="de-DE" sz="2400" dirty="0" err="1">
                <a:effectLst/>
                <a:latin typeface="TimesNewRomanPSMT"/>
              </a:rPr>
              <a:t>cited</a:t>
            </a:r>
            <a:r>
              <a:rPr lang="de-DE" sz="2400" dirty="0">
                <a:effectLst/>
                <a:latin typeface="TimesNewRomanPSMT"/>
              </a:rPr>
              <a:t> in </a:t>
            </a:r>
            <a:r>
              <a:rPr lang="de-DE" sz="2400" dirty="0" err="1">
                <a:effectLst/>
                <a:latin typeface="TimesNewRomanPSMT"/>
              </a:rPr>
              <a:t>Güldemann</a:t>
            </a:r>
            <a:r>
              <a:rPr lang="de-DE" sz="2400" dirty="0">
                <a:effectLst/>
                <a:latin typeface="TimesNewRomanPSMT"/>
              </a:rPr>
              <a:t> (2018)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6413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D6557-F06D-7C45-8C1E-03B92B2B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Areal feature data exploration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48BB04-CD5F-BD46-83CA-B87F244C6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„Areal linguistics in a more literal sense should be concerned more generally with the distribution of linguistic – or even more broadly, language-related –features across geographical space, and this interest should be independent of historical or any other explanations.“ (</a:t>
            </a:r>
            <a:r>
              <a:rPr lang="en-US" noProof="0" dirty="0" err="1"/>
              <a:t>Güldemann</a:t>
            </a:r>
            <a:r>
              <a:rPr lang="en-US" noProof="0" dirty="0"/>
              <a:t> 2018)</a:t>
            </a:r>
          </a:p>
          <a:p>
            <a:r>
              <a:rPr lang="en-US" noProof="0" dirty="0"/>
              <a:t>Areal features data exploration</a:t>
            </a:r>
          </a:p>
          <a:p>
            <a:pPr lvl="1"/>
            <a:r>
              <a:rPr lang="en-US" noProof="0" dirty="0"/>
              <a:t>„Typologies“ -&gt; Discrete feature matrix</a:t>
            </a:r>
          </a:p>
          <a:p>
            <a:pPr lvl="1"/>
            <a:r>
              <a:rPr lang="en-US" noProof="0" dirty="0"/>
              <a:t>General descriptive statistics absolute and relative frequencies</a:t>
            </a:r>
          </a:p>
          <a:p>
            <a:pPr lvl="1"/>
            <a:r>
              <a:rPr lang="en-US" noProof="0" dirty="0"/>
              <a:t>Feature covariation 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5C8F49-FAE7-654B-85A0-7AE7292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43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21F3880-4DE2-E944-AAFA-43316014B2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27756" y="0"/>
            <a:ext cx="1053648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71821DE-9EA2-854C-B0C9-0F659B60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Logophoricity features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053C9-A118-8A4F-BB58-043BBD8BC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dirty="0"/>
              <a:t>Typological features (</a:t>
            </a:r>
            <a:r>
              <a:rPr lang="en-US" noProof="0" dirty="0" err="1"/>
              <a:t>Ameka</a:t>
            </a:r>
            <a:r>
              <a:rPr lang="en-US" noProof="0" dirty="0"/>
              <a:t> 2017), </a:t>
            </a:r>
            <a:r>
              <a:rPr lang="en-US" noProof="0" dirty="0" err="1"/>
              <a:t>Boyeldieu</a:t>
            </a:r>
            <a:r>
              <a:rPr lang="en-US" noProof="0" dirty="0"/>
              <a:t> (2004), </a:t>
            </a:r>
            <a:r>
              <a:rPr lang="en-US" noProof="0" dirty="0" err="1"/>
              <a:t>Güldemann</a:t>
            </a:r>
            <a:r>
              <a:rPr lang="en-US" noProof="0" dirty="0"/>
              <a:t> (2003), Curnow (2002), Huang (2000), </a:t>
            </a:r>
            <a:r>
              <a:rPr lang="en-US" noProof="0" dirty="0" err="1"/>
              <a:t>Culy</a:t>
            </a:r>
            <a:r>
              <a:rPr lang="en-US" noProof="0" dirty="0"/>
              <a:t> (1994), von </a:t>
            </a:r>
            <a:r>
              <a:rPr lang="en-US" noProof="0" dirty="0" err="1"/>
              <a:t>Roncador</a:t>
            </a:r>
            <a:r>
              <a:rPr lang="en-US" noProof="0" dirty="0"/>
              <a:t> (1992)</a:t>
            </a:r>
          </a:p>
          <a:p>
            <a:r>
              <a:rPr lang="en-US" noProof="0" dirty="0"/>
              <a:t>Typological disposition</a:t>
            </a:r>
          </a:p>
          <a:p>
            <a:pPr lvl="1"/>
            <a:r>
              <a:rPr lang="en-US" noProof="0" dirty="0"/>
              <a:t>Gender</a:t>
            </a:r>
          </a:p>
          <a:p>
            <a:pPr lvl="1"/>
            <a:r>
              <a:rPr lang="en-US" noProof="0" dirty="0"/>
              <a:t>Portmanteau-TAM</a:t>
            </a:r>
          </a:p>
          <a:p>
            <a:pPr lvl="1"/>
            <a:r>
              <a:rPr lang="en-US" noProof="0" dirty="0"/>
              <a:t>‚Case“</a:t>
            </a:r>
          </a:p>
          <a:p>
            <a:r>
              <a:rPr lang="en-US" noProof="0" dirty="0"/>
              <a:t>Features</a:t>
            </a:r>
          </a:p>
          <a:p>
            <a:pPr lvl="1"/>
            <a:r>
              <a:rPr lang="en-US" noProof="0" dirty="0"/>
              <a:t>Singular properties</a:t>
            </a:r>
          </a:p>
          <a:p>
            <a:pPr lvl="1"/>
            <a:r>
              <a:rPr lang="en-US" noProof="0" dirty="0"/>
              <a:t>Types</a:t>
            </a:r>
          </a:p>
          <a:p>
            <a:r>
              <a:rPr lang="en-US" noProof="0" dirty="0"/>
              <a:t>Individual features</a:t>
            </a:r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1A8D80-0A93-7345-B570-28663223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49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821DE-9EA2-854C-B0C9-0F659B60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Logophoricity features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053C9-A118-8A4F-BB58-043BBD8BC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Paradigms: </a:t>
            </a:r>
          </a:p>
          <a:p>
            <a:pPr lvl="1"/>
            <a:r>
              <a:rPr lang="en-US" noProof="0" dirty="0"/>
              <a:t>3, 2, 1 Person (no dual or incl./excl.)</a:t>
            </a:r>
          </a:p>
          <a:p>
            <a:pPr lvl="1"/>
            <a:r>
              <a:rPr lang="en-US" noProof="0" dirty="0"/>
              <a:t>Sg. / Pl.</a:t>
            </a:r>
          </a:p>
          <a:p>
            <a:pPr lvl="1"/>
            <a:r>
              <a:rPr lang="en-US" noProof="0" dirty="0"/>
              <a:t>S, O, </a:t>
            </a:r>
            <a:r>
              <a:rPr lang="en-US" noProof="0" dirty="0" err="1"/>
              <a:t>Poss</a:t>
            </a:r>
            <a:endParaRPr lang="en-US" noProof="0" dirty="0"/>
          </a:p>
          <a:p>
            <a:pPr lvl="1"/>
            <a:r>
              <a:rPr lang="en-US" noProof="0" dirty="0"/>
              <a:t>Affix</a:t>
            </a:r>
          </a:p>
          <a:p>
            <a:r>
              <a:rPr lang="en-US" noProof="0" dirty="0"/>
              <a:t>Conjoint reference</a:t>
            </a:r>
          </a:p>
          <a:p>
            <a:pPr lvl="1"/>
            <a:r>
              <a:rPr lang="en-US" noProof="0" dirty="0"/>
              <a:t>Reported Speaker: </a:t>
            </a:r>
            <a:r>
              <a:rPr lang="en-US" noProof="0" dirty="0" err="1"/>
              <a:t>RSLogP</a:t>
            </a:r>
            <a:endParaRPr lang="en-US" noProof="0" dirty="0"/>
          </a:p>
          <a:p>
            <a:pPr lvl="1"/>
            <a:r>
              <a:rPr lang="en-US" noProof="0" dirty="0"/>
              <a:t>Addressee: </a:t>
            </a:r>
            <a:r>
              <a:rPr lang="en-US" noProof="0" dirty="0" err="1"/>
              <a:t>AddLogP</a:t>
            </a:r>
            <a:endParaRPr lang="en-US" noProof="0" dirty="0"/>
          </a:p>
          <a:p>
            <a:r>
              <a:rPr lang="en-US" noProof="0" dirty="0"/>
              <a:t>Disjoint reference</a:t>
            </a:r>
          </a:p>
          <a:p>
            <a:pPr lvl="1"/>
            <a:r>
              <a:rPr lang="en-US" noProof="0" dirty="0"/>
              <a:t>Anti-</a:t>
            </a:r>
            <a:r>
              <a:rPr lang="en-US" noProof="0" dirty="0" err="1"/>
              <a:t>Logophoric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1A8D80-0A93-7345-B570-28663223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Henning Schreiber – AAI: Universität Hamburg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6867F9-3502-7744-B919-40C7705C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27756" y="0"/>
            <a:ext cx="1053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2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1350</Words>
  <Application>Microsoft Office PowerPoint</Application>
  <PresentationFormat>Breitbild</PresentationFormat>
  <Paragraphs>207</Paragraphs>
  <Slides>23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LMRoman10-Regular-Identity-H</vt:lpstr>
      <vt:lpstr>TimesNewRomanPSMT</vt:lpstr>
      <vt:lpstr>Verdana</vt:lpstr>
      <vt:lpstr>Office</vt:lpstr>
      <vt:lpstr>Areality &amp; Borrowability</vt:lpstr>
      <vt:lpstr>Overview</vt:lpstr>
      <vt:lpstr>The Thomason &amp; Kaufman (1988)  ‘calculus’</vt:lpstr>
      <vt:lpstr>Pronouns and borrowability</vt:lpstr>
      <vt:lpstr>Pronouns and borrowability</vt:lpstr>
      <vt:lpstr>Areal Linguistics</vt:lpstr>
      <vt:lpstr>Areal feature data exploration</vt:lpstr>
      <vt:lpstr>Logophoricity features</vt:lpstr>
      <vt:lpstr>Logophoricity features</vt:lpstr>
      <vt:lpstr>Logophoricity data and feature operationalization</vt:lpstr>
      <vt:lpstr>Data interpolation?</vt:lpstr>
      <vt:lpstr>Logophoric 3.Sg.Sb</vt:lpstr>
      <vt:lpstr>3.Sg.Sb</vt:lpstr>
      <vt:lpstr>3.Pl.Sb       2.Sg.Sb</vt:lpstr>
      <vt:lpstr>Similarities and grammaticalization</vt:lpstr>
      <vt:lpstr>Sources and source concepts</vt:lpstr>
      <vt:lpstr>Sources and source concepts</vt:lpstr>
      <vt:lpstr>Sources and source concepts</vt:lpstr>
      <vt:lpstr>Sources and source concepts</vt:lpstr>
      <vt:lpstr>Sources and source concepts</vt:lpstr>
      <vt:lpstr>ICP: morphological types</vt:lpstr>
      <vt:lpstr>Conclusion</vt:lpstr>
      <vt:lpstr>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 verstehen lernen</dc:title>
  <dc:creator>Reviewer</dc:creator>
  <cp:lastModifiedBy>Tom Gueldemann</cp:lastModifiedBy>
  <cp:revision>372</cp:revision>
  <dcterms:created xsi:type="dcterms:W3CDTF">2021-08-05T08:05:34Z</dcterms:created>
  <dcterms:modified xsi:type="dcterms:W3CDTF">2021-11-04T18:45:01Z</dcterms:modified>
</cp:coreProperties>
</file>