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397" r:id="rId3"/>
    <p:sldId id="368" r:id="rId4"/>
    <p:sldId id="405" r:id="rId5"/>
    <p:sldId id="371" r:id="rId6"/>
    <p:sldId id="409" r:id="rId7"/>
    <p:sldId id="407" r:id="rId8"/>
    <p:sldId id="376" r:id="rId9"/>
    <p:sldId id="395" r:id="rId10"/>
    <p:sldId id="396" r:id="rId11"/>
    <p:sldId id="381" r:id="rId12"/>
    <p:sldId id="378" r:id="rId13"/>
    <p:sldId id="374" r:id="rId14"/>
    <p:sldId id="398" r:id="rId15"/>
    <p:sldId id="410" r:id="rId16"/>
    <p:sldId id="408" r:id="rId17"/>
    <p:sldId id="392" r:id="rId18"/>
    <p:sldId id="391" r:id="rId19"/>
    <p:sldId id="414" r:id="rId20"/>
    <p:sldId id="411" r:id="rId21"/>
    <p:sldId id="404" r:id="rId22"/>
    <p:sldId id="384" r:id="rId23"/>
    <p:sldId id="389" r:id="rId24"/>
    <p:sldId id="412" r:id="rId25"/>
    <p:sldId id="387" r:id="rId26"/>
    <p:sldId id="400" r:id="rId27"/>
    <p:sldId id="388" r:id="rId28"/>
    <p:sldId id="379" r:id="rId29"/>
    <p:sldId id="39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olina Lecomte" initials="YL" lastIdx="4" clrIdx="0">
    <p:extLst>
      <p:ext uri="{19B8F6BF-5375-455C-9EA6-DF929625EA0E}">
        <p15:presenceInfo xmlns:p15="http://schemas.microsoft.com/office/powerpoint/2012/main" userId="S::yolina.lecomte@ephe.sorbonne.fr::5bf159cb-f00b-4627-b8da-302004d1b5a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/>
    <p:restoredTop sz="93194" autoAdjust="0"/>
  </p:normalViewPr>
  <p:slideViewPr>
    <p:cSldViewPr snapToGrid="0">
      <p:cViewPr varScale="1">
        <p:scale>
          <a:sx n="73" d="100"/>
          <a:sy n="73" d="100"/>
        </p:scale>
        <p:origin x="9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7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1F677-EB36-43EA-A495-36B9276E4B65}" type="datetimeFigureOut">
              <a:rPr lang="fr-FR" smtClean="0"/>
              <a:t>20/06/2023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E8952-E244-46C8-B78D-E7C677D385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1699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AU" altLang="fr-FR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77" indent="-28572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88" indent="-22857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43" indent="-22857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98" indent="-22857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53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509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64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819" indent="-22857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7A7950-1599-400A-82FC-D7A286860C03}" type="slidenum">
              <a:rPr lang="fr-FR" altLang="fr-FR" smtClean="0"/>
              <a:pPr eaLnBrk="1" hangingPunct="1"/>
              <a:t>3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11177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rtl="0" eaLnBrk="1" fontAlgn="t" latinLnBrk="0" hangingPunct="1"/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ANIMALS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E8952-E244-46C8-B78D-E7C677D385B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24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2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78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0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1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4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28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3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85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774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81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1380A8C8-6142-48F2-9D86-D77F7CE9D844}"/>
              </a:ext>
            </a:extLst>
          </p:cNvPr>
          <p:cNvSpPr/>
          <p:nvPr/>
        </p:nvSpPr>
        <p:spPr>
          <a:xfrm>
            <a:off x="762000" y="2043179"/>
            <a:ext cx="880534" cy="4814821"/>
          </a:xfrm>
          <a:prstGeom prst="flowChartProcess">
            <a:avLst/>
          </a:prstGeom>
          <a:solidFill>
            <a:srgbClr val="C20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2" y="2231497"/>
            <a:ext cx="7323667" cy="2387600"/>
          </a:xfrm>
        </p:spPr>
        <p:txBody>
          <a:bodyPr anchor="ctr">
            <a:normAutofit/>
          </a:bodyPr>
          <a:lstStyle/>
          <a:p>
            <a:r>
              <a:rPr lang="en-US" sz="3200" b="1" dirty="0">
                <a:cs typeface="Calibri"/>
              </a:rPr>
              <a:t>Gilles Authier</a:t>
            </a:r>
            <a:br>
              <a:rPr lang="en-US" sz="3200" b="1" dirty="0">
                <a:cs typeface="Calibri"/>
              </a:rPr>
            </a:br>
            <a:br>
              <a:rPr lang="en-US" sz="3200" dirty="0"/>
            </a:br>
            <a:r>
              <a:rPr lang="en-US" sz="4000" dirty="0"/>
              <a:t>Prefixal </a:t>
            </a:r>
            <a:r>
              <a:rPr lang="en-US" sz="4000"/>
              <a:t>gender and number </a:t>
            </a:r>
            <a:r>
              <a:rPr lang="en-US" sz="4000" dirty="0"/>
              <a:t>marking in East Caucasian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9066" y="4991692"/>
            <a:ext cx="6773334" cy="145990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z="2000" dirty="0" err="1"/>
              <a:t>African</a:t>
            </a:r>
            <a:r>
              <a:rPr lang="fr-FR" sz="2000" dirty="0"/>
              <a:t> Seminar, Humboldt </a:t>
            </a:r>
            <a:r>
              <a:rPr lang="fr-FR" sz="2000" dirty="0" err="1"/>
              <a:t>University</a:t>
            </a:r>
            <a:endParaRPr lang="fr-FR" sz="2000" dirty="0"/>
          </a:p>
          <a:p>
            <a:r>
              <a:rPr lang="fr-FR" sz="2000" dirty="0"/>
              <a:t>Berlin</a:t>
            </a:r>
            <a:r>
              <a:rPr lang="fr-FR" sz="2000"/>
              <a:t>, 20 June 2023</a:t>
            </a:r>
            <a:endParaRPr lang="en-US" sz="2000" dirty="0">
              <a:cs typeface="Calibri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0DC777F-8747-44F5-BE7C-D4F039E82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3733" y="6270126"/>
            <a:ext cx="237067" cy="365125"/>
          </a:xfrm>
        </p:spPr>
        <p:txBody>
          <a:bodyPr/>
          <a:lstStyle/>
          <a:p>
            <a:fld id="{330EA680-D336-4FF7-8B7A-9848BB0A1C32}" type="slidenum">
              <a:rPr lang="en-US" sz="1400" dirty="0" smtClean="0">
                <a:solidFill>
                  <a:schemeClr val="bg1"/>
                </a:solidFill>
              </a:rPr>
              <a:t>1</a:t>
            </a:fld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D10C243B-C848-4F50-B948-5715D6B686A7}"/>
              </a:ext>
            </a:extLst>
          </p:cNvPr>
          <p:cNvSpPr/>
          <p:nvPr/>
        </p:nvSpPr>
        <p:spPr>
          <a:xfrm>
            <a:off x="762000" y="-1"/>
            <a:ext cx="880534" cy="802809"/>
          </a:xfrm>
          <a:prstGeom prst="flowChartProcess">
            <a:avLst/>
          </a:prstGeom>
          <a:solidFill>
            <a:srgbClr val="C20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8645B14B-3DC3-423B-878B-505970F54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1" y="991368"/>
            <a:ext cx="4157133" cy="86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Locus of agreement and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allomorphy</a:t>
            </a:r>
            <a:endParaRPr lang="fr-FR" sz="32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10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724177" y="1288498"/>
            <a:ext cx="10612608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LAK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allomorphs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b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/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r>
              <a:rPr lang="fr-FR" sz="2400" i="1" dirty="0"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endParaRPr lang="fr-FR" sz="2400" i="1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b</a:t>
            </a:r>
            <a:r>
              <a:rPr lang="fr-FR" sz="2400" i="1" dirty="0" err="1">
                <a:ea typeface="Times New Roman" panose="02020603050405020304" pitchFamily="18" charset="0"/>
              </a:rPr>
              <a:t>aˁr</a:t>
            </a:r>
            <a:r>
              <a:rPr lang="fr-FR" sz="2400" i="1" dirty="0">
                <a:ea typeface="Times New Roman" panose="02020603050405020304" pitchFamily="18" charset="0"/>
              </a:rPr>
              <a:t>		</a:t>
            </a:r>
            <a:r>
              <a:rPr lang="fr-FR" sz="2400" i="1" dirty="0" err="1">
                <a:ea typeface="Times New Roman" panose="02020603050405020304" pitchFamily="18" charset="0"/>
              </a:rPr>
              <a:t>č’i</a:t>
            </a:r>
            <a:r>
              <a:rPr lang="fr-F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fr-FR" sz="2400" i="1" dirty="0" err="1">
                <a:ea typeface="Times New Roman" panose="02020603050405020304" pitchFamily="18" charset="0"/>
              </a:rPr>
              <a:t>i</a:t>
            </a:r>
            <a:r>
              <a:rPr lang="fr-FR" sz="2400" i="1" dirty="0">
                <a:ea typeface="Times New Roman" panose="02020603050405020304" pitchFamily="18" charset="0"/>
              </a:rPr>
              <a:t> 		</a:t>
            </a:r>
            <a:r>
              <a:rPr lang="fr-FR" sz="2400" i="1" dirty="0" err="1">
                <a:ea typeface="Times New Roman" panose="02020603050405020304" pitchFamily="18" charset="0"/>
              </a:rPr>
              <a:t>li</a:t>
            </a:r>
            <a:r>
              <a:rPr lang="fr-FR" sz="2400" b="1" i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fr-FR" sz="2400" i="1" dirty="0" err="1">
                <a:ea typeface="Times New Roman" panose="02020603050405020304" pitchFamily="18" charset="0"/>
              </a:rPr>
              <a:t>č</a:t>
            </a:r>
            <a:r>
              <a:rPr lang="fr-FR" sz="2400" i="1" dirty="0">
                <a:ea typeface="Times New Roman" panose="02020603050405020304" pitchFamily="18" charset="0"/>
              </a:rPr>
              <a:t>’-un 	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b</a:t>
            </a:r>
            <a:r>
              <a:rPr lang="fr-FR" sz="2400" i="1" dirty="0">
                <a:ea typeface="Times New Roman" panose="02020603050405020304" pitchFamily="18" charset="0"/>
              </a:rPr>
              <a:t>-</a:t>
            </a:r>
            <a:r>
              <a:rPr lang="fr-FR" sz="2400" i="1" dirty="0" err="1">
                <a:ea typeface="Times New Roman" panose="02020603050405020304" pitchFamily="18" charset="0"/>
              </a:rPr>
              <a:t>ur</a:t>
            </a:r>
            <a:r>
              <a:rPr lang="fr-FR" sz="2400" i="1" dirty="0"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fr-FR" sz="2400" dirty="0">
                <a:ea typeface="Times New Roman" panose="02020603050405020304" pitchFamily="18" charset="0"/>
              </a:rPr>
              <a:t>pond(</a:t>
            </a:r>
            <a:r>
              <a:rPr lang="fr-FR" sz="2400" b="1" dirty="0">
                <a:ea typeface="Times New Roman" panose="02020603050405020304" pitchFamily="18" charset="0"/>
              </a:rPr>
              <a:t>A</a:t>
            </a:r>
            <a:r>
              <a:rPr lang="fr-FR" sz="2400" dirty="0">
                <a:ea typeface="Times New Roman" panose="02020603050405020304" pitchFamily="18" charset="0"/>
              </a:rPr>
              <a:t>)	</a:t>
            </a:r>
            <a:r>
              <a:rPr lang="fr-FR" sz="2400" dirty="0" err="1">
                <a:ea typeface="Times New Roman" panose="02020603050405020304" pitchFamily="18" charset="0"/>
              </a:rPr>
              <a:t>small.</a:t>
            </a:r>
            <a:r>
              <a:rPr lang="fr-FR" sz="2400" b="1" dirty="0" err="1">
                <a:ea typeface="Times New Roman" panose="02020603050405020304" pitchFamily="18" charset="0"/>
              </a:rPr>
              <a:t>A</a:t>
            </a:r>
            <a:r>
              <a:rPr lang="fr-FR" sz="2400" dirty="0">
                <a:ea typeface="Times New Roman" panose="02020603050405020304" pitchFamily="18" charset="0"/>
              </a:rPr>
              <a:t>		</a:t>
            </a:r>
            <a:r>
              <a:rPr lang="fr-FR" sz="2400" b="1" dirty="0" err="1">
                <a:ea typeface="Times New Roman" panose="02020603050405020304" pitchFamily="18" charset="0"/>
              </a:rPr>
              <a:t>A</a:t>
            </a:r>
            <a:r>
              <a:rPr lang="fr-FR" sz="2400" dirty="0" err="1">
                <a:ea typeface="Times New Roman" panose="02020603050405020304" pitchFamily="18" charset="0"/>
              </a:rPr>
              <a:t>.grow</a:t>
            </a:r>
            <a:r>
              <a:rPr lang="fr-FR" sz="2400" dirty="0">
                <a:ea typeface="Times New Roman" panose="02020603050405020304" pitchFamily="18" charset="0"/>
              </a:rPr>
              <a:t>-SEQ	</a:t>
            </a:r>
            <a:r>
              <a:rPr lang="fr-FR" sz="2400" b="1" dirty="0">
                <a:ea typeface="Times New Roman" panose="02020603050405020304" pitchFamily="18" charset="0"/>
              </a:rPr>
              <a:t>A</a:t>
            </a:r>
            <a:r>
              <a:rPr lang="fr-FR" sz="2400" dirty="0">
                <a:ea typeface="Times New Roman" panose="02020603050405020304" pitchFamily="18" charset="0"/>
              </a:rPr>
              <a:t>-COP		</a:t>
            </a:r>
          </a:p>
          <a:p>
            <a:pPr algn="just"/>
            <a:r>
              <a:rPr lang="it-IT" sz="2400" dirty="0">
                <a:ea typeface="Times New Roman" panose="02020603050405020304" pitchFamily="18" charset="0"/>
              </a:rPr>
              <a:t>‘The pond went down.’</a:t>
            </a:r>
          </a:p>
          <a:p>
            <a:pPr algn="just"/>
            <a:endParaRPr lang="fr-FR" sz="2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d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/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r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+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root-particular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nasalization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d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→ 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n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endParaRPr lang="fr-FR" sz="2400" b="1" i="1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b="1" i="1" u="sng" dirty="0">
                <a:solidFill>
                  <a:schemeClr val="accent1"/>
                </a:solidFill>
                <a:ea typeface="Times New Roman" panose="02020603050405020304" pitchFamily="18" charset="0"/>
              </a:rPr>
              <a:t>n</a:t>
            </a:r>
            <a:r>
              <a:rPr lang="fr-FR" sz="2400" i="1" dirty="0">
                <a:ea typeface="Times New Roman" panose="02020603050405020304" pitchFamily="18" charset="0"/>
              </a:rPr>
              <a:t>e</a:t>
            </a:r>
            <a:r>
              <a:rPr lang="el-GR" sz="2400" i="1" dirty="0">
                <a:ea typeface="Times New Roman" panose="02020603050405020304" pitchFamily="18" charset="0"/>
              </a:rPr>
              <a:t>χ</a:t>
            </a:r>
            <a:r>
              <a:rPr lang="fr-FR" sz="2400" i="1" dirty="0">
                <a:ea typeface="Times New Roman" panose="02020603050405020304" pitchFamily="18" charset="0"/>
              </a:rPr>
              <a:t> 		</a:t>
            </a:r>
            <a:r>
              <a:rPr lang="fr-FR" sz="2400" i="1" dirty="0" err="1">
                <a:ea typeface="Times New Roman" panose="02020603050405020304" pitchFamily="18" charset="0"/>
              </a:rPr>
              <a:t>č’i</a:t>
            </a:r>
            <a:r>
              <a:rPr lang="fr-FR" sz="2400" b="1" i="1" dirty="0" err="1">
                <a:solidFill>
                  <a:schemeClr val="accent1"/>
                </a:solidFill>
                <a:ea typeface="Times New Roman" panose="02020603050405020304" pitchFamily="18" charset="0"/>
              </a:rPr>
              <a:t>r</a:t>
            </a:r>
            <a:r>
              <a:rPr lang="fr-FR" sz="2400" i="1" dirty="0" err="1">
                <a:ea typeface="Times New Roman" panose="02020603050405020304" pitchFamily="18" charset="0"/>
              </a:rPr>
              <a:t>i</a:t>
            </a:r>
            <a:r>
              <a:rPr lang="fr-FR" sz="2400" i="1" dirty="0">
                <a:ea typeface="Times New Roman" panose="02020603050405020304" pitchFamily="18" charset="0"/>
              </a:rPr>
              <a:t> 		</a:t>
            </a:r>
            <a:r>
              <a:rPr lang="fr-FR" sz="2400" i="1" dirty="0" err="1">
                <a:ea typeface="Times New Roman" panose="02020603050405020304" pitchFamily="18" charset="0"/>
              </a:rPr>
              <a:t>li</a:t>
            </a:r>
            <a:r>
              <a:rPr lang="fr-FR" sz="2400" b="1" i="1" dirty="0" err="1">
                <a:solidFill>
                  <a:schemeClr val="accent1"/>
                </a:solidFill>
                <a:ea typeface="Times New Roman" panose="02020603050405020304" pitchFamily="18" charset="0"/>
              </a:rPr>
              <a:t>r</a:t>
            </a:r>
            <a:r>
              <a:rPr lang="fr-FR" sz="2400" i="1" dirty="0" err="1">
                <a:ea typeface="Times New Roman" panose="02020603050405020304" pitchFamily="18" charset="0"/>
              </a:rPr>
              <a:t>č</a:t>
            </a:r>
            <a:r>
              <a:rPr lang="fr-FR" sz="2400" i="1" dirty="0">
                <a:ea typeface="Times New Roman" panose="02020603050405020304" pitchFamily="18" charset="0"/>
              </a:rPr>
              <a:t>’-un 	</a:t>
            </a:r>
            <a:r>
              <a:rPr lang="fr-FR" sz="2400" b="1" i="1" dirty="0" err="1">
                <a:solidFill>
                  <a:schemeClr val="accent1"/>
                </a:solidFill>
                <a:ea typeface="Times New Roman" panose="02020603050405020304" pitchFamily="18" charset="0"/>
              </a:rPr>
              <a:t>d</a:t>
            </a:r>
            <a:r>
              <a:rPr lang="fr-FR" sz="2400" i="1" dirty="0" err="1">
                <a:ea typeface="Times New Roman" panose="02020603050405020304" pitchFamily="18" charset="0"/>
              </a:rPr>
              <a:t>-ur</a:t>
            </a:r>
            <a:r>
              <a:rPr lang="fr-FR" sz="2400" i="1" dirty="0">
                <a:ea typeface="Times New Roman" panose="02020603050405020304" pitchFamily="18" charset="0"/>
              </a:rPr>
              <a:t>.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fr-FR" sz="2400" dirty="0">
                <a:ea typeface="Times New Roman" panose="02020603050405020304" pitchFamily="18" charset="0"/>
              </a:rPr>
              <a:t>river(</a:t>
            </a:r>
            <a:r>
              <a:rPr lang="fr-FR" sz="2400" b="1" dirty="0">
                <a:ea typeface="Times New Roman" panose="02020603050405020304" pitchFamily="18" charset="0"/>
              </a:rPr>
              <a:t>N</a:t>
            </a:r>
            <a:r>
              <a:rPr lang="fr-FR" sz="2400" dirty="0">
                <a:ea typeface="Times New Roman" panose="02020603050405020304" pitchFamily="18" charset="0"/>
              </a:rPr>
              <a:t>)	</a:t>
            </a:r>
            <a:r>
              <a:rPr lang="fr-FR" sz="2400" dirty="0" err="1">
                <a:ea typeface="Times New Roman" panose="02020603050405020304" pitchFamily="18" charset="0"/>
              </a:rPr>
              <a:t>small.</a:t>
            </a:r>
            <a:r>
              <a:rPr lang="fr-FR" sz="2400" b="1" dirty="0" err="1">
                <a:ea typeface="Times New Roman" panose="02020603050405020304" pitchFamily="18" charset="0"/>
              </a:rPr>
              <a:t>N</a:t>
            </a:r>
            <a:r>
              <a:rPr lang="fr-FR" sz="2400" dirty="0">
                <a:ea typeface="Times New Roman" panose="02020603050405020304" pitchFamily="18" charset="0"/>
              </a:rPr>
              <a:t>	</a:t>
            </a:r>
            <a:r>
              <a:rPr lang="fr-FR" sz="2400" b="1" dirty="0" err="1">
                <a:ea typeface="Times New Roman" panose="02020603050405020304" pitchFamily="18" charset="0"/>
              </a:rPr>
              <a:t>N</a:t>
            </a:r>
            <a:r>
              <a:rPr lang="fr-FR" sz="2400" dirty="0" err="1">
                <a:ea typeface="Times New Roman" panose="02020603050405020304" pitchFamily="18" charset="0"/>
              </a:rPr>
              <a:t>.grow</a:t>
            </a:r>
            <a:r>
              <a:rPr lang="fr-FR" sz="2400" dirty="0">
                <a:ea typeface="Times New Roman" panose="02020603050405020304" pitchFamily="18" charset="0"/>
              </a:rPr>
              <a:t>-SEQ	</a:t>
            </a:r>
            <a:r>
              <a:rPr lang="fr-FR" sz="2400" b="1" dirty="0">
                <a:ea typeface="Times New Roman" panose="02020603050405020304" pitchFamily="18" charset="0"/>
              </a:rPr>
              <a:t>N</a:t>
            </a:r>
            <a:r>
              <a:rPr lang="fr-FR" sz="2400" dirty="0">
                <a:ea typeface="Times New Roman" panose="02020603050405020304" pitchFamily="18" charset="0"/>
              </a:rPr>
              <a:t>-COP</a:t>
            </a:r>
          </a:p>
          <a:p>
            <a:pPr algn="just">
              <a:spcAft>
                <a:spcPts val="0"/>
              </a:spcAft>
            </a:pPr>
            <a:r>
              <a:rPr lang="it-IT" sz="2400" dirty="0">
                <a:ea typeface="Times New Roman" panose="02020603050405020304" pitchFamily="18" charset="0"/>
              </a:rPr>
              <a:t>‘The river went down.’</a:t>
            </a:r>
            <a:endParaRPr lang="fr-FR" sz="2400" dirty="0"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5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Initial </a:t>
            </a:r>
            <a:r>
              <a:rPr lang="en-US" sz="3200" b="1" dirty="0">
                <a:solidFill>
                  <a:srgbClr val="FF0000"/>
                </a:solidFill>
              </a:rPr>
              <a:t>B</a:t>
            </a:r>
            <a:r>
              <a:rPr lang="en-US" sz="3200" dirty="0"/>
              <a:t> and </a:t>
            </a:r>
            <a:r>
              <a:rPr lang="en-US" sz="3200" b="1" dirty="0">
                <a:solidFill>
                  <a:schemeClr val="accent1"/>
                </a:solidFill>
              </a:rPr>
              <a:t>D</a:t>
            </a:r>
            <a:r>
              <a:rPr lang="en-US" sz="3200" dirty="0"/>
              <a:t> in dictionaries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11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149288"/>
              </p:ext>
            </p:extLst>
          </p:nvPr>
        </p:nvGraphicFramePr>
        <p:xfrm>
          <a:off x="1061582" y="1766657"/>
          <a:ext cx="10017752" cy="349147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015253">
                  <a:extLst>
                    <a:ext uri="{9D8B030D-6E8A-4147-A177-3AD203B41FA5}">
                      <a16:colId xmlns:a16="http://schemas.microsoft.com/office/drawing/2014/main" val="3620621200"/>
                    </a:ext>
                  </a:extLst>
                </a:gridCol>
                <a:gridCol w="4399749">
                  <a:extLst>
                    <a:ext uri="{9D8B030D-6E8A-4147-A177-3AD203B41FA5}">
                      <a16:colId xmlns:a16="http://schemas.microsoft.com/office/drawing/2014/main" val="2202552727"/>
                    </a:ext>
                  </a:extLst>
                </a:gridCol>
                <a:gridCol w="3602750">
                  <a:extLst>
                    <a:ext uri="{9D8B030D-6E8A-4147-A177-3AD203B41FA5}">
                      <a16:colId xmlns:a16="http://schemas.microsoft.com/office/drawing/2014/main" val="264545512"/>
                    </a:ext>
                  </a:extLst>
                </a:gridCol>
              </a:tblGrid>
              <a:tr h="73463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moon</a:t>
                      </a:r>
                      <a:r>
                        <a:rPr lang="fr-FR" sz="2400" dirty="0">
                          <a:effectLst/>
                        </a:rPr>
                        <a:t>’, </a:t>
                      </a:r>
                      <a:r>
                        <a:rPr lang="fr-FR" sz="2400" b="1" dirty="0" err="1">
                          <a:solidFill>
                            <a:srgbClr val="FF0000"/>
                          </a:solidFill>
                          <a:effectLst/>
                        </a:rPr>
                        <a:t>third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gender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heart</a:t>
                      </a:r>
                      <a:r>
                        <a:rPr lang="fr-FR" sz="2400" dirty="0">
                          <a:effectLst/>
                        </a:rPr>
                        <a:t>’ </a:t>
                      </a:r>
                      <a:r>
                        <a:rPr lang="fr-FR" sz="2400" b="1" dirty="0" err="1">
                          <a:solidFill>
                            <a:srgbClr val="0070C0"/>
                          </a:solidFill>
                          <a:effectLst/>
                        </a:rPr>
                        <a:t>fourth</a:t>
                      </a:r>
                      <a:r>
                        <a:rPr lang="fr-FR" sz="2400" dirty="0">
                          <a:effectLst/>
                        </a:rPr>
                        <a:t> </a:t>
                      </a:r>
                      <a:r>
                        <a:rPr lang="fr-FR" sz="2400" dirty="0" err="1">
                          <a:effectLst/>
                        </a:rPr>
                        <a:t>gender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2882379"/>
                  </a:ext>
                </a:extLst>
              </a:tr>
              <a:tr h="5483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b="0" i="1" dirty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fr-FR" sz="2400" i="1" dirty="0">
                          <a:effectLst/>
                        </a:rPr>
                        <a:t>t: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ok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4096611"/>
                  </a:ext>
                </a:extLst>
              </a:tr>
              <a:tr h="5483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oc</a:t>
                      </a:r>
                      <a:r>
                        <a:rPr lang="fr-FR" sz="2400" i="1" dirty="0">
                          <a:effectLst/>
                        </a:rPr>
                        <a:t>:’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ak’w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0963968"/>
                  </a:ext>
                </a:extLst>
              </a:tr>
              <a:tr h="5635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arz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1475595"/>
                  </a:ext>
                </a:extLst>
              </a:tr>
              <a:tr h="5483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ac: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u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k’i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3677809"/>
                  </a:ext>
                </a:extLst>
              </a:tr>
              <a:tr h="5483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Kryz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 err="1">
                          <a:effectLst/>
                        </a:rPr>
                        <a:t>az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4318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46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r-FR" altLang="fr-FR" sz="3200" dirty="0" err="1">
                <a:ea typeface="Times New Roman" panose="02020603050405020304" pitchFamily="18" charset="0"/>
              </a:rPr>
              <a:t>Nouns</a:t>
            </a:r>
            <a:r>
              <a:rPr lang="fr-FR" altLang="fr-FR" sz="3200" dirty="0">
                <a:ea typeface="Times New Roman" panose="02020603050405020304" pitchFamily="18" charset="0"/>
              </a:rPr>
              <a:t> </a:t>
            </a:r>
            <a:r>
              <a:rPr lang="fr-FR" altLang="fr-FR" sz="3200" dirty="0" err="1">
                <a:ea typeface="Times New Roman" panose="02020603050405020304" pitchFamily="18" charset="0"/>
              </a:rPr>
              <a:t>marked</a:t>
            </a:r>
            <a:r>
              <a:rPr lang="fr-FR" altLang="fr-FR" sz="3200" dirty="0">
                <a:ea typeface="Times New Roman" panose="02020603050405020304" pitchFamily="18" charset="0"/>
              </a:rPr>
              <a:t> for the</a:t>
            </a:r>
            <a:r>
              <a:rPr lang="ru-RU" altLang="fr-FR" sz="3200" dirty="0">
                <a:ea typeface="Times New Roman" panose="02020603050405020304" pitchFamily="18" charset="0"/>
              </a:rPr>
              <a:t> third</a:t>
            </a:r>
            <a:r>
              <a:rPr lang="fr-FR" altLang="fr-FR" sz="3200" dirty="0">
                <a:ea typeface="Times New Roman" panose="02020603050405020304" pitchFamily="18" charset="0"/>
              </a:rPr>
              <a:t>, ‘</a:t>
            </a:r>
            <a:r>
              <a:rPr lang="fr-FR" altLang="fr-FR" sz="3200" b="1" dirty="0">
                <a:solidFill>
                  <a:srgbClr val="FF0000"/>
                </a:solidFill>
                <a:ea typeface="Times New Roman" panose="02020603050405020304" pitchFamily="18" charset="0"/>
              </a:rPr>
              <a:t>B</a:t>
            </a:r>
            <a:r>
              <a:rPr lang="fr-FR" altLang="fr-FR" sz="3200" dirty="0">
                <a:ea typeface="Times New Roman" panose="02020603050405020304" pitchFamily="18" charset="0"/>
              </a:rPr>
              <a:t>’ </a:t>
            </a:r>
            <a:r>
              <a:rPr lang="fr-FR" altLang="fr-FR" sz="3200" dirty="0" err="1">
                <a:ea typeface="Times New Roman" panose="02020603050405020304" pitchFamily="18" charset="0"/>
              </a:rPr>
              <a:t>animate</a:t>
            </a:r>
            <a:r>
              <a:rPr lang="ru-RU" altLang="fr-FR" sz="3200" dirty="0">
                <a:ea typeface="Times New Roman" panose="02020603050405020304" pitchFamily="18" charset="0"/>
              </a:rPr>
              <a:t> gender</a:t>
            </a:r>
            <a:r>
              <a:rPr lang="fr-FR" altLang="fr-FR" sz="3200" dirty="0">
                <a:ea typeface="Times New Roman" panose="02020603050405020304" pitchFamily="18" charset="0"/>
              </a:rPr>
              <a:t> in all </a:t>
            </a:r>
            <a:r>
              <a:rPr lang="fr-FR" altLang="fr-FR" sz="3200" dirty="0" err="1">
                <a:ea typeface="Times New Roman" panose="02020603050405020304" pitchFamily="18" charset="0"/>
              </a:rPr>
              <a:t>languages</a:t>
            </a:r>
            <a:endParaRPr lang="fr-FR" altLang="fr-FR" sz="3200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12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6773" y="1105287"/>
            <a:ext cx="10386391" cy="561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FR" sz="105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fr-FR" sz="105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429245"/>
              </p:ext>
            </p:extLst>
          </p:nvPr>
        </p:nvGraphicFramePr>
        <p:xfrm>
          <a:off x="259915" y="1490868"/>
          <a:ext cx="11816261" cy="386560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72984">
                  <a:extLst>
                    <a:ext uri="{9D8B030D-6E8A-4147-A177-3AD203B41FA5}">
                      <a16:colId xmlns:a16="http://schemas.microsoft.com/office/drawing/2014/main" val="48970923"/>
                    </a:ext>
                  </a:extLst>
                </a:gridCol>
                <a:gridCol w="1448656">
                  <a:extLst>
                    <a:ext uri="{9D8B030D-6E8A-4147-A177-3AD203B41FA5}">
                      <a16:colId xmlns:a16="http://schemas.microsoft.com/office/drawing/2014/main" val="3070079055"/>
                    </a:ext>
                  </a:extLst>
                </a:gridCol>
                <a:gridCol w="1890682">
                  <a:extLst>
                    <a:ext uri="{9D8B030D-6E8A-4147-A177-3AD203B41FA5}">
                      <a16:colId xmlns:a16="http://schemas.microsoft.com/office/drawing/2014/main" val="3175009043"/>
                    </a:ext>
                  </a:extLst>
                </a:gridCol>
                <a:gridCol w="1041493">
                  <a:extLst>
                    <a:ext uri="{9D8B030D-6E8A-4147-A177-3AD203B41FA5}">
                      <a16:colId xmlns:a16="http://schemas.microsoft.com/office/drawing/2014/main" val="2670436620"/>
                    </a:ext>
                  </a:extLst>
                </a:gridCol>
                <a:gridCol w="1943947">
                  <a:extLst>
                    <a:ext uri="{9D8B030D-6E8A-4147-A177-3AD203B41FA5}">
                      <a16:colId xmlns:a16="http://schemas.microsoft.com/office/drawing/2014/main" val="1206078311"/>
                    </a:ext>
                  </a:extLst>
                </a:gridCol>
                <a:gridCol w="1492720">
                  <a:extLst>
                    <a:ext uri="{9D8B030D-6E8A-4147-A177-3AD203B41FA5}">
                      <a16:colId xmlns:a16="http://schemas.microsoft.com/office/drawing/2014/main" val="750571083"/>
                    </a:ext>
                  </a:extLst>
                </a:gridCol>
                <a:gridCol w="1245856">
                  <a:extLst>
                    <a:ext uri="{9D8B030D-6E8A-4147-A177-3AD203B41FA5}">
                      <a16:colId xmlns:a16="http://schemas.microsoft.com/office/drawing/2014/main" val="836015879"/>
                    </a:ext>
                  </a:extLst>
                </a:gridCol>
                <a:gridCol w="1779923">
                  <a:extLst>
                    <a:ext uri="{9D8B030D-6E8A-4147-A177-3AD203B41FA5}">
                      <a16:colId xmlns:a16="http://schemas.microsoft.com/office/drawing/2014/main" val="3531341484"/>
                    </a:ext>
                  </a:extLst>
                </a:gridCol>
              </a:tblGrid>
              <a:tr h="5850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unique « active » THINGS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ANIMALS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lang="fr-FR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Single BODY PARTS and </a:t>
                      </a:r>
                      <a:r>
                        <a:rPr lang="fr-FR" sz="24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activities</a:t>
                      </a:r>
                      <a:endParaRPr lang="fr-FR" sz="24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9587924"/>
                  </a:ext>
                </a:extLst>
              </a:tr>
              <a:tr h="3900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moon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sun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wolf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boar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tongue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nose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‘tale’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0608389"/>
                  </a:ext>
                </a:extLst>
              </a:tr>
              <a:tr h="3900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ut: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 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ʕorc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 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ot:’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arɬŏ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oq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5642637"/>
                  </a:ext>
                </a:extLst>
              </a:tr>
              <a:tr h="3900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oc</a:t>
                      </a:r>
                      <a:r>
                        <a:rPr lang="fr-FR" sz="2400" i="1" dirty="0">
                          <a:effectLst/>
                        </a:rPr>
                        <a:t>:’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arq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ac’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oƛon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ac:’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eʕer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arha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4034975"/>
                  </a:ext>
                </a:extLst>
              </a:tr>
              <a:tr h="3900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arz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urq</a:t>
                      </a:r>
                      <a:r>
                        <a:rPr lang="fr-FR" sz="2400" i="1" dirty="0">
                          <a:effectLst/>
                        </a:rPr>
                        <a:t>: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arc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urk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 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aj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aq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8838757"/>
                  </a:ext>
                </a:extLst>
              </a:tr>
              <a:tr h="3900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ac: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arħi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ec’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ez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3735380"/>
                  </a:ext>
                </a:extLst>
              </a:tr>
              <a:tr h="3900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Kryz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v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az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</a:rPr>
                        <a:t>vi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raʁ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ez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aʕal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aχw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9707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130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fr-FR" sz="3200" dirty="0" err="1"/>
              <a:t>Nouns</a:t>
            </a:r>
            <a:r>
              <a:rPr lang="fr-FR" sz="3200" dirty="0"/>
              <a:t> </a:t>
            </a:r>
            <a:r>
              <a:rPr lang="fr-FR" sz="3200" dirty="0" err="1"/>
              <a:t>marked</a:t>
            </a:r>
            <a:r>
              <a:rPr lang="fr-FR" sz="3200" dirty="0"/>
              <a:t> for the four</a:t>
            </a:r>
            <a:r>
              <a:rPr lang="ru-RU" sz="3200" dirty="0"/>
              <a:t>th</a:t>
            </a:r>
            <a:r>
              <a:rPr lang="fr-FR" sz="3200" dirty="0"/>
              <a:t>, ‘</a:t>
            </a:r>
            <a:r>
              <a:rPr lang="fr-FR" sz="3200" b="1" dirty="0">
                <a:solidFill>
                  <a:srgbClr val="0070C0"/>
                </a:solidFill>
              </a:rPr>
              <a:t>D</a:t>
            </a:r>
            <a:r>
              <a:rPr lang="fr-FR" sz="3200" dirty="0"/>
              <a:t>’</a:t>
            </a:r>
            <a:r>
              <a:rPr lang="ru-RU" sz="3200" dirty="0"/>
              <a:t> gender</a:t>
            </a:r>
            <a:r>
              <a:rPr lang="fr-FR" sz="3200" dirty="0"/>
              <a:t> in all </a:t>
            </a:r>
            <a:r>
              <a:rPr lang="fr-FR" sz="3200" dirty="0" err="1"/>
              <a:t>languages</a:t>
            </a:r>
            <a:endParaRPr lang="fr-FR" sz="3200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13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624435"/>
              </p:ext>
            </p:extLst>
          </p:nvPr>
        </p:nvGraphicFramePr>
        <p:xfrm>
          <a:off x="706961" y="1030785"/>
          <a:ext cx="10753700" cy="508204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999471">
                  <a:extLst>
                    <a:ext uri="{9D8B030D-6E8A-4147-A177-3AD203B41FA5}">
                      <a16:colId xmlns:a16="http://schemas.microsoft.com/office/drawing/2014/main" val="520419715"/>
                    </a:ext>
                  </a:extLst>
                </a:gridCol>
                <a:gridCol w="1264367">
                  <a:extLst>
                    <a:ext uri="{9D8B030D-6E8A-4147-A177-3AD203B41FA5}">
                      <a16:colId xmlns:a16="http://schemas.microsoft.com/office/drawing/2014/main" val="2317952980"/>
                    </a:ext>
                  </a:extLst>
                </a:gridCol>
                <a:gridCol w="2589088">
                  <a:extLst>
                    <a:ext uri="{9D8B030D-6E8A-4147-A177-3AD203B41FA5}">
                      <a16:colId xmlns:a16="http://schemas.microsoft.com/office/drawing/2014/main" val="567551917"/>
                    </a:ext>
                  </a:extLst>
                </a:gridCol>
                <a:gridCol w="832207">
                  <a:extLst>
                    <a:ext uri="{9D8B030D-6E8A-4147-A177-3AD203B41FA5}">
                      <a16:colId xmlns:a16="http://schemas.microsoft.com/office/drawing/2014/main" val="1334200879"/>
                    </a:ext>
                  </a:extLst>
                </a:gridCol>
                <a:gridCol w="1255392">
                  <a:extLst>
                    <a:ext uri="{9D8B030D-6E8A-4147-A177-3AD203B41FA5}">
                      <a16:colId xmlns:a16="http://schemas.microsoft.com/office/drawing/2014/main" val="3233608377"/>
                    </a:ext>
                  </a:extLst>
                </a:gridCol>
                <a:gridCol w="614504">
                  <a:extLst>
                    <a:ext uri="{9D8B030D-6E8A-4147-A177-3AD203B41FA5}">
                      <a16:colId xmlns:a16="http://schemas.microsoft.com/office/drawing/2014/main" val="3988604594"/>
                    </a:ext>
                  </a:extLst>
                </a:gridCol>
                <a:gridCol w="2198671">
                  <a:extLst>
                    <a:ext uri="{9D8B030D-6E8A-4147-A177-3AD203B41FA5}">
                      <a16:colId xmlns:a16="http://schemas.microsoft.com/office/drawing/2014/main" val="1684859902"/>
                    </a:ext>
                  </a:extLst>
                </a:gridCol>
              </a:tblGrid>
              <a:tr h="7287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complex</a:t>
                      </a:r>
                      <a:r>
                        <a:rPr lang="fr-FR" sz="2400" dirty="0">
                          <a:effectLst/>
                        </a:rPr>
                        <a:t> or mass BODY PARTS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mass or </a:t>
                      </a:r>
                      <a:r>
                        <a:rPr lang="fr-FR" sz="2400" dirty="0" err="1">
                          <a:effectLst/>
                        </a:rPr>
                        <a:t>paired</a:t>
                      </a:r>
                      <a:r>
                        <a:rPr lang="fr-FR" sz="2400" dirty="0">
                          <a:effectLst/>
                        </a:rPr>
                        <a:t> THINGS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32232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heart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meat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‘cloud’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‘axe’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9387173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ok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itx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oxk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4949770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Akhwakh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ak’wa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iƛ</a:t>
                      </a:r>
                      <a:r>
                        <a:rPr lang="fr-FR" sz="2400" i="1" dirty="0">
                          <a:effectLst/>
                        </a:rPr>
                        <a:t>:’i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 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0654901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r>
                        <a:rPr lang="fr-FR" sz="2400" i="1" dirty="0">
                          <a:effectLst/>
                        </a:rPr>
                        <a:t>: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1014366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</a:rPr>
                        <a:t>t:</a:t>
                      </a:r>
                      <a:r>
                        <a:rPr lang="fr-FR" sz="2400" i="1" dirty="0">
                          <a:effectLst/>
                        </a:rPr>
                        <a:t>urlu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8929465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SDargi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u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k’i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ig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irixw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6366585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c</a:t>
                      </a:r>
                      <a:r>
                        <a:rPr lang="fr-FR" sz="2400" i="1" dirty="0" err="1">
                          <a:effectLst/>
                        </a:rPr>
                        <a:t>if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ak’w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4984113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Kryz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(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i</a:t>
                      </a:r>
                      <a:r>
                        <a:rPr lang="fr-FR" sz="2400" i="1" dirty="0">
                          <a:effectLst/>
                        </a:rPr>
                        <a:t>)k’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dž</a:t>
                      </a:r>
                      <a:r>
                        <a:rPr lang="fr-FR" sz="2400" i="1" dirty="0" err="1">
                          <a:effectLst/>
                        </a:rPr>
                        <a:t>if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fr-FR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ak’w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1916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06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2997"/>
            <a:ext cx="10515600" cy="83702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3200" dirty="0" err="1"/>
              <a:t>equipollent</a:t>
            </a:r>
            <a:r>
              <a:rPr lang="fr-FR" sz="3200" dirty="0"/>
              <a:t> </a:t>
            </a:r>
            <a:r>
              <a:rPr lang="fr-FR" sz="3200" dirty="0" err="1"/>
              <a:t>human</a:t>
            </a:r>
            <a:r>
              <a:rPr lang="fr-FR" sz="3200" dirty="0"/>
              <a:t> </a:t>
            </a:r>
            <a:r>
              <a:rPr lang="fr-FR" sz="3200" dirty="0" err="1"/>
              <a:t>gender</a:t>
            </a:r>
            <a:r>
              <a:rPr lang="fr-FR" sz="3200" dirty="0"/>
              <a:t> </a:t>
            </a:r>
            <a:r>
              <a:rPr lang="fr-FR" sz="3200" dirty="0" err="1"/>
              <a:t>contrasting</a:t>
            </a:r>
            <a:r>
              <a:rPr lang="fr-FR" sz="3200" dirty="0"/>
              <a:t> </a:t>
            </a:r>
            <a:r>
              <a:rPr lang="fr-FR" sz="3200" dirty="0" err="1"/>
              <a:t>nouns</a:t>
            </a:r>
            <a:r>
              <a:rPr lang="fr-FR" sz="3200" dirty="0"/>
              <a:t>:</a:t>
            </a:r>
            <a:br>
              <a:rPr lang="fr-FR" sz="3200" dirty="0"/>
            </a:br>
            <a:r>
              <a:rPr lang="fr-FR" sz="3200" dirty="0"/>
              <a:t>four adjacent branches: </a:t>
            </a:r>
            <a:r>
              <a:rPr lang="fr-FR" sz="3200" dirty="0" err="1"/>
              <a:t>probably</a:t>
            </a:r>
            <a:r>
              <a:rPr lang="fr-FR" sz="3200" dirty="0"/>
              <a:t> </a:t>
            </a:r>
            <a:r>
              <a:rPr lang="fr-FR" sz="3200" dirty="0" err="1"/>
              <a:t>areal</a:t>
            </a:r>
            <a:r>
              <a:rPr lang="fr-FR" sz="3200" dirty="0"/>
              <a:t> </a:t>
            </a:r>
            <a:r>
              <a:rPr lang="fr-FR" sz="3200" b="1" dirty="0"/>
              <a:t>innovation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14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258584"/>
              </p:ext>
            </p:extLst>
          </p:nvPr>
        </p:nvGraphicFramePr>
        <p:xfrm>
          <a:off x="3040830" y="2677152"/>
          <a:ext cx="6083292" cy="25036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97092">
                  <a:extLst>
                    <a:ext uri="{9D8B030D-6E8A-4147-A177-3AD203B41FA5}">
                      <a16:colId xmlns:a16="http://schemas.microsoft.com/office/drawing/2014/main" val="327746774"/>
                    </a:ext>
                  </a:extLst>
                </a:gridCol>
                <a:gridCol w="1602811">
                  <a:extLst>
                    <a:ext uri="{9D8B030D-6E8A-4147-A177-3AD203B41FA5}">
                      <a16:colId xmlns:a16="http://schemas.microsoft.com/office/drawing/2014/main" val="2149404161"/>
                    </a:ext>
                  </a:extLst>
                </a:gridCol>
                <a:gridCol w="517063">
                  <a:extLst>
                    <a:ext uri="{9D8B030D-6E8A-4147-A177-3AD203B41FA5}">
                      <a16:colId xmlns:a16="http://schemas.microsoft.com/office/drawing/2014/main" val="3305000325"/>
                    </a:ext>
                  </a:extLst>
                </a:gridCol>
                <a:gridCol w="1766326">
                  <a:extLst>
                    <a:ext uri="{9D8B030D-6E8A-4147-A177-3AD203B41FA5}">
                      <a16:colId xmlns:a16="http://schemas.microsoft.com/office/drawing/2014/main" val="5174489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400" dirty="0" err="1">
                          <a:effectLst/>
                          <a:latin typeface="+mn-lt"/>
                        </a:rPr>
                        <a:t>brother</a:t>
                      </a:r>
                      <a:r>
                        <a:rPr lang="fr-FR" sz="2400" dirty="0">
                          <a:effectLst/>
                          <a:latin typeface="+mn-lt"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40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400" dirty="0" err="1">
                          <a:effectLst/>
                          <a:latin typeface="+mn-lt"/>
                        </a:rPr>
                        <a:t>sister</a:t>
                      </a:r>
                      <a:r>
                        <a:rPr lang="fr-FR" sz="2400" dirty="0">
                          <a:effectLst/>
                          <a:latin typeface="+mn-lt"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559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Chechen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v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oša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400" i="1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j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oša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43421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Akhwakh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v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aci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400" i="1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j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aci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43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Avar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v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ac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400" i="1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j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ac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: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1343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Dargi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u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dzi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400" i="1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  <a:latin typeface="+mn-lt"/>
                        </a:rPr>
                        <a:t>r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udzi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568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51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3702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3200" dirty="0"/>
              <a:t>non </a:t>
            </a:r>
            <a:r>
              <a:rPr lang="fr-FR" sz="3200" dirty="0" err="1"/>
              <a:t>equipollent</a:t>
            </a:r>
            <a:r>
              <a:rPr lang="fr-FR" sz="3200" dirty="0"/>
              <a:t> </a:t>
            </a:r>
            <a:r>
              <a:rPr lang="fr-FR" sz="3200" dirty="0" err="1"/>
              <a:t>gender</a:t>
            </a:r>
            <a:r>
              <a:rPr lang="fr-FR" sz="3200" dirty="0"/>
              <a:t> </a:t>
            </a:r>
            <a:r>
              <a:rPr lang="fr-FR" sz="3200" dirty="0" err="1"/>
              <a:t>contrasting</a:t>
            </a:r>
            <a:r>
              <a:rPr lang="fr-FR" sz="3200" dirty="0"/>
              <a:t> </a:t>
            </a:r>
            <a:r>
              <a:rPr lang="fr-FR" sz="3200" dirty="0" err="1"/>
              <a:t>nouns</a:t>
            </a:r>
            <a:br>
              <a:rPr lang="fr-FR" sz="3200" dirty="0"/>
            </a:br>
            <a:r>
              <a:rPr lang="fr-FR" sz="3200" b="1" dirty="0"/>
              <a:t>non-adjacent</a:t>
            </a:r>
            <a:r>
              <a:rPr lang="fr-FR" sz="3200" dirty="0"/>
              <a:t> branches: </a:t>
            </a:r>
            <a:r>
              <a:rPr lang="fr-FR" sz="3200" b="1" dirty="0" err="1"/>
              <a:t>archaisms</a:t>
            </a:r>
            <a:endParaRPr lang="fr-FR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15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911599"/>
              </p:ext>
            </p:extLst>
          </p:nvPr>
        </p:nvGraphicFramePr>
        <p:xfrm>
          <a:off x="596348" y="1901899"/>
          <a:ext cx="11062252" cy="139471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354716">
                  <a:extLst>
                    <a:ext uri="{9D8B030D-6E8A-4147-A177-3AD203B41FA5}">
                      <a16:colId xmlns:a16="http://schemas.microsoft.com/office/drawing/2014/main" val="327746774"/>
                    </a:ext>
                  </a:extLst>
                </a:gridCol>
                <a:gridCol w="2023314">
                  <a:extLst>
                    <a:ext uri="{9D8B030D-6E8A-4147-A177-3AD203B41FA5}">
                      <a16:colId xmlns:a16="http://schemas.microsoft.com/office/drawing/2014/main" val="2149404161"/>
                    </a:ext>
                  </a:extLst>
                </a:gridCol>
                <a:gridCol w="2684222">
                  <a:extLst>
                    <a:ext uri="{9D8B030D-6E8A-4147-A177-3AD203B41FA5}">
                      <a16:colId xmlns:a16="http://schemas.microsoft.com/office/drawing/2014/main" val="517448906"/>
                    </a:ext>
                  </a:extLst>
                </a:gridCol>
              </a:tblGrid>
              <a:tr h="6410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800" dirty="0" err="1">
                          <a:effectLst/>
                          <a:latin typeface="+mn-lt"/>
                        </a:rPr>
                        <a:t>brother</a:t>
                      </a:r>
                      <a:r>
                        <a:rPr lang="fr-FR" sz="2800" dirty="0">
                          <a:effectLst/>
                          <a:latin typeface="+mn-lt"/>
                        </a:rPr>
                        <a:t>’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800" dirty="0" err="1">
                          <a:effectLst/>
                          <a:latin typeface="+mn-lt"/>
                        </a:rPr>
                        <a:t>sister</a:t>
                      </a:r>
                      <a:r>
                        <a:rPr lang="fr-FR" sz="2800" dirty="0">
                          <a:effectLst/>
                          <a:latin typeface="+mn-lt"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5559599"/>
                  </a:ext>
                </a:extLst>
              </a:tr>
              <a:tr h="2843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+mn-lt"/>
                        </a:rPr>
                        <a:t>F </a:t>
                      </a:r>
                      <a:r>
                        <a:rPr lang="fr-FR" sz="2800" dirty="0" err="1">
                          <a:latin typeface="+mn-lt"/>
                        </a:rPr>
                        <a:t>overt</a:t>
                      </a:r>
                      <a:r>
                        <a:rPr lang="fr-FR" sz="2800" dirty="0">
                          <a:latin typeface="+mn-lt"/>
                        </a:rPr>
                        <a:t> </a:t>
                      </a:r>
                      <a:r>
                        <a:rPr lang="fr-FR" sz="2800" dirty="0" err="1">
                          <a:latin typeface="+mn-lt"/>
                        </a:rPr>
                        <a:t>gender</a:t>
                      </a:r>
                      <a:r>
                        <a:rPr lang="fr-FR" sz="2800" dirty="0">
                          <a:latin typeface="+mn-lt"/>
                        </a:rPr>
                        <a:t>, </a:t>
                      </a:r>
                      <a:r>
                        <a:rPr lang="fr-FR" sz="2800" dirty="0" err="1">
                          <a:latin typeface="+mn-lt"/>
                        </a:rPr>
                        <a:t>prefixal</a:t>
                      </a:r>
                      <a:r>
                        <a:rPr lang="fr-FR" sz="2800" dirty="0">
                          <a:latin typeface="+mn-lt"/>
                        </a:rPr>
                        <a:t> (Lak)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b="1" i="1" dirty="0">
                          <a:effectLst/>
                          <a:latin typeface="+mn-lt"/>
                        </a:rPr>
                        <a:t>s:u</a:t>
                      </a:r>
                      <a:endParaRPr lang="fr-FR" sz="16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b="1" i="1" dirty="0" err="1">
                          <a:effectLst/>
                          <a:latin typeface="+mn-lt"/>
                        </a:rPr>
                        <a:t>d-us</a:t>
                      </a:r>
                      <a:r>
                        <a:rPr lang="fr-FR" sz="2800" b="1" i="1" dirty="0">
                          <a:effectLst/>
                          <a:latin typeface="+mn-lt"/>
                        </a:rPr>
                        <a:t>: </a:t>
                      </a:r>
                      <a:r>
                        <a:rPr lang="fr-FR" sz="2800" b="0" i="0" dirty="0">
                          <a:effectLst/>
                          <a:latin typeface="+mn-lt"/>
                        </a:rPr>
                        <a:t> (r&gt;d</a:t>
                      </a:r>
                      <a:r>
                        <a:rPr lang="fr-FR" sz="2800" b="0" i="0" baseline="0" dirty="0">
                          <a:effectLst/>
                          <a:latin typeface="+mn-lt"/>
                        </a:rPr>
                        <a:t> in Lak)</a:t>
                      </a:r>
                      <a:endParaRPr lang="fr-FR" sz="1600" b="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43765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406565"/>
              </p:ext>
            </p:extLst>
          </p:nvPr>
        </p:nvGraphicFramePr>
        <p:xfrm>
          <a:off x="705676" y="5035965"/>
          <a:ext cx="10952924" cy="4267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291912">
                  <a:extLst>
                    <a:ext uri="{9D8B030D-6E8A-4147-A177-3AD203B41FA5}">
                      <a16:colId xmlns:a16="http://schemas.microsoft.com/office/drawing/2014/main" val="2754099174"/>
                    </a:ext>
                  </a:extLst>
                </a:gridCol>
                <a:gridCol w="2003318">
                  <a:extLst>
                    <a:ext uri="{9D8B030D-6E8A-4147-A177-3AD203B41FA5}">
                      <a16:colId xmlns:a16="http://schemas.microsoft.com/office/drawing/2014/main" val="1354985014"/>
                    </a:ext>
                  </a:extLst>
                </a:gridCol>
                <a:gridCol w="2657694">
                  <a:extLst>
                    <a:ext uri="{9D8B030D-6E8A-4147-A177-3AD203B41FA5}">
                      <a16:colId xmlns:a16="http://schemas.microsoft.com/office/drawing/2014/main" val="12620669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dirty="0"/>
                        <a:t>// </a:t>
                      </a:r>
                      <a:r>
                        <a:rPr lang="fr-FR" sz="2800" dirty="0" err="1"/>
                        <a:t>unspecified</a:t>
                      </a:r>
                      <a:r>
                        <a:rPr lang="fr-FR" sz="2800" dirty="0"/>
                        <a:t> </a:t>
                      </a:r>
                      <a:r>
                        <a:rPr lang="fr-FR" sz="2800" dirty="0" err="1"/>
                        <a:t>gender</a:t>
                      </a:r>
                      <a:r>
                        <a:rPr lang="fr-FR" sz="2800" dirty="0"/>
                        <a:t> (</a:t>
                      </a:r>
                      <a:r>
                        <a:rPr lang="fr-FR" sz="2800" dirty="0" err="1"/>
                        <a:t>Tsez</a:t>
                      </a:r>
                      <a:r>
                        <a:rPr lang="fr-FR" sz="2800" dirty="0"/>
                        <a:t>)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b="1" i="1" dirty="0" err="1">
                          <a:effectLst/>
                        </a:rPr>
                        <a:t>is</a:t>
                      </a:r>
                      <a:endParaRPr lang="fr-FR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b="1" i="1" dirty="0" err="1">
                          <a:effectLst/>
                        </a:rPr>
                        <a:t>is</a:t>
                      </a:r>
                      <a:endParaRPr lang="fr-FR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817337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285878"/>
              </p:ext>
            </p:extLst>
          </p:nvPr>
        </p:nvGraphicFramePr>
        <p:xfrm>
          <a:off x="596348" y="3833326"/>
          <a:ext cx="11062252" cy="42672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354716">
                  <a:extLst>
                    <a:ext uri="{9D8B030D-6E8A-4147-A177-3AD203B41FA5}">
                      <a16:colId xmlns:a16="http://schemas.microsoft.com/office/drawing/2014/main" val="2040512524"/>
                    </a:ext>
                  </a:extLst>
                </a:gridCol>
                <a:gridCol w="2023315">
                  <a:extLst>
                    <a:ext uri="{9D8B030D-6E8A-4147-A177-3AD203B41FA5}">
                      <a16:colId xmlns:a16="http://schemas.microsoft.com/office/drawing/2014/main" val="264933065"/>
                    </a:ext>
                  </a:extLst>
                </a:gridCol>
                <a:gridCol w="2684221">
                  <a:extLst>
                    <a:ext uri="{9D8B030D-6E8A-4147-A177-3AD203B41FA5}">
                      <a16:colId xmlns:a16="http://schemas.microsoft.com/office/drawing/2014/main" val="299848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dirty="0"/>
                        <a:t>F </a:t>
                      </a:r>
                      <a:r>
                        <a:rPr lang="fr-FR" sz="2800" dirty="0" err="1"/>
                        <a:t>overt</a:t>
                      </a:r>
                      <a:r>
                        <a:rPr lang="fr-FR" sz="2800" dirty="0"/>
                        <a:t> </a:t>
                      </a:r>
                      <a:r>
                        <a:rPr lang="fr-FR" sz="2800" dirty="0" err="1"/>
                        <a:t>gender</a:t>
                      </a:r>
                      <a:r>
                        <a:rPr lang="fr-FR" sz="2800" dirty="0"/>
                        <a:t>, suffixal (</a:t>
                      </a:r>
                      <a:r>
                        <a:rPr lang="fr-FR" sz="2800" dirty="0" err="1"/>
                        <a:t>Kryz</a:t>
                      </a:r>
                      <a:r>
                        <a:rPr lang="fr-FR" sz="2800" dirty="0"/>
                        <a:t>, </a:t>
                      </a:r>
                      <a:r>
                        <a:rPr lang="fr-FR" sz="2800" dirty="0" err="1"/>
                        <a:t>Lezgic</a:t>
                      </a:r>
                      <a:r>
                        <a:rPr lang="fr-FR" sz="2800" dirty="0"/>
                        <a:t>)</a:t>
                      </a:r>
                      <a:endParaRPr lang="fr-FR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b="1" i="1" dirty="0" err="1">
                          <a:effectLst/>
                        </a:rPr>
                        <a:t>šid</a:t>
                      </a:r>
                      <a:endParaRPr lang="fr-FR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800" b="1" i="1" dirty="0" err="1">
                          <a:effectLst/>
                        </a:rPr>
                        <a:t>šid-ir</a:t>
                      </a:r>
                      <a:endParaRPr lang="fr-FR" sz="16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8665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97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fr-FR" sz="2800" dirty="0"/>
              <a:t> </a:t>
            </a:r>
            <a:r>
              <a:rPr lang="fr-FR" sz="3200" dirty="0" err="1"/>
              <a:t>overt</a:t>
            </a:r>
            <a:r>
              <a:rPr lang="fr-FR" sz="3200" dirty="0"/>
              <a:t> </a:t>
            </a:r>
            <a:r>
              <a:rPr lang="fr-FR" sz="3200" dirty="0" err="1"/>
              <a:t>gender</a:t>
            </a:r>
            <a:r>
              <a:rPr lang="fr-FR" sz="3200" dirty="0"/>
              <a:t> and case </a:t>
            </a:r>
            <a:r>
              <a:rPr lang="fr-FR" sz="3200" dirty="0" err="1"/>
              <a:t>marking</a:t>
            </a:r>
            <a:endParaRPr lang="fr-FR" sz="2800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16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660748" y="1131982"/>
            <a:ext cx="10612608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err="1"/>
              <a:t>Overt</a:t>
            </a:r>
            <a:r>
              <a:rPr lang="fr-FR" sz="2400" dirty="0"/>
              <a:t> </a:t>
            </a:r>
            <a:r>
              <a:rPr lang="fr-FR" sz="2400" dirty="0" err="1"/>
              <a:t>gender</a:t>
            </a:r>
            <a:r>
              <a:rPr lang="fr-FR" sz="2400" dirty="0"/>
              <a:t> in the nominative (S/P) </a:t>
            </a:r>
            <a:r>
              <a:rPr lang="fr-FR" sz="2400" dirty="0" err="1"/>
              <a:t>only</a:t>
            </a:r>
            <a:r>
              <a:rPr lang="fr-FR" sz="2400" dirty="0"/>
              <a:t>: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				S/P		OBL</a:t>
            </a:r>
            <a:r>
              <a:rPr lang="fr-FR" sz="2400" dirty="0"/>
              <a:t> (ERG, GEN)</a:t>
            </a:r>
          </a:p>
          <a:p>
            <a:pPr>
              <a:lnSpc>
                <a:spcPct val="150000"/>
              </a:lnSpc>
            </a:pPr>
            <a:r>
              <a:rPr lang="fr-FR" sz="2400" b="1" dirty="0" err="1"/>
              <a:t>Tsez</a:t>
            </a:r>
            <a:r>
              <a:rPr lang="fr-FR" sz="2400" dirty="0"/>
              <a:t>	‘son’ M			</a:t>
            </a:r>
            <a:r>
              <a:rPr lang="fr-FR" sz="2400" b="1" i="1" dirty="0"/>
              <a:t>u</a:t>
            </a:r>
            <a:r>
              <a:rPr lang="fr-FR" sz="2400" i="1" dirty="0"/>
              <a:t>-</a:t>
            </a:r>
            <a:r>
              <a:rPr lang="fr-FR" sz="2400" i="1" dirty="0" err="1"/>
              <a:t>ži</a:t>
            </a:r>
            <a:r>
              <a:rPr lang="fr-FR" sz="2400" i="1" dirty="0"/>
              <a:t> 		ž-a</a:t>
            </a:r>
          </a:p>
          <a:p>
            <a:pPr>
              <a:lnSpc>
                <a:spcPct val="150000"/>
              </a:lnSpc>
            </a:pPr>
            <a:r>
              <a:rPr lang="fr-FR" sz="2400" b="1" dirty="0"/>
              <a:t>Lak</a:t>
            </a:r>
            <a:r>
              <a:rPr lang="fr-FR" sz="2400" dirty="0"/>
              <a:t>	 ‘</a:t>
            </a:r>
            <a:r>
              <a:rPr lang="fr-FR" sz="2400" dirty="0" err="1"/>
              <a:t>moon</a:t>
            </a:r>
            <a:r>
              <a:rPr lang="fr-FR" sz="2400" dirty="0"/>
              <a:t>’ A		</a:t>
            </a:r>
            <a:r>
              <a:rPr lang="fr-FR" sz="2400" b="1" i="1" dirty="0" err="1">
                <a:solidFill>
                  <a:srgbClr val="FF0000"/>
                </a:solidFill>
              </a:rPr>
              <a:t>ba</a:t>
            </a:r>
            <a:r>
              <a:rPr lang="fr-FR" sz="2400" i="1" dirty="0" err="1"/>
              <a:t>-rz</a:t>
            </a:r>
            <a:r>
              <a:rPr lang="fr-FR" sz="2400" i="1" dirty="0"/>
              <a:t>	 	z-urdu-l</a:t>
            </a:r>
          </a:p>
          <a:p>
            <a:pPr>
              <a:lnSpc>
                <a:spcPct val="150000"/>
              </a:lnSpc>
            </a:pPr>
            <a:r>
              <a:rPr lang="fr-FR" sz="2400" b="1" dirty="0" err="1"/>
              <a:t>Kryz</a:t>
            </a:r>
            <a:r>
              <a:rPr lang="fr-FR" sz="2400" dirty="0"/>
              <a:t>	‘</a:t>
            </a:r>
            <a:r>
              <a:rPr lang="fr-FR" sz="2400" dirty="0" err="1"/>
              <a:t>heart</a:t>
            </a:r>
            <a:r>
              <a:rPr lang="fr-FR" sz="2400" dirty="0"/>
              <a:t>’ N		</a:t>
            </a:r>
            <a:r>
              <a:rPr lang="fr-FR" sz="2400" b="1" i="1" dirty="0" err="1">
                <a:solidFill>
                  <a:srgbClr val="0070C0"/>
                </a:solidFill>
              </a:rPr>
              <a:t>ji</a:t>
            </a:r>
            <a:r>
              <a:rPr lang="fr-FR" sz="2400" i="1" dirty="0"/>
              <a:t> -k’		k’-</a:t>
            </a:r>
            <a:r>
              <a:rPr lang="fr-FR" sz="2400" i="1" dirty="0" err="1"/>
              <a:t>ij</a:t>
            </a:r>
            <a:endParaRPr lang="fr-FR" sz="2400" i="1" dirty="0"/>
          </a:p>
          <a:p>
            <a:endParaRPr lang="fr-FR" sz="2400" i="1" dirty="0"/>
          </a:p>
          <a:p>
            <a:r>
              <a:rPr lang="fr-FR" sz="2400" dirty="0" err="1"/>
              <a:t>Very</a:t>
            </a:r>
            <a:r>
              <a:rPr lang="fr-FR" sz="2400" dirty="0"/>
              <a:t> </a:t>
            </a:r>
            <a:r>
              <a:rPr lang="fr-FR" sz="2400" dirty="0" err="1"/>
              <a:t>irregular</a:t>
            </a:r>
            <a:r>
              <a:rPr lang="fr-FR" sz="2400" dirty="0"/>
              <a:t> </a:t>
            </a:r>
            <a:r>
              <a:rPr lang="fr-FR" sz="2400" dirty="0" err="1"/>
              <a:t>morphology</a:t>
            </a:r>
            <a:r>
              <a:rPr lang="fr-FR" sz="2400" dirty="0"/>
              <a:t> - ‘</a:t>
            </a:r>
            <a:r>
              <a:rPr lang="fr-FR" sz="2400" dirty="0" err="1"/>
              <a:t>weak</a:t>
            </a:r>
            <a:r>
              <a:rPr lang="fr-FR" sz="2400" dirty="0"/>
              <a:t> </a:t>
            </a:r>
            <a:r>
              <a:rPr lang="fr-FR" sz="2400" dirty="0" err="1"/>
              <a:t>suppletion</a:t>
            </a:r>
            <a:r>
              <a:rPr lang="fr-FR" sz="2400" dirty="0"/>
              <a:t>’</a:t>
            </a:r>
          </a:p>
          <a:p>
            <a:r>
              <a:rPr lang="fr-FR" sz="2400" dirty="0"/>
              <a:t>but </a:t>
            </a:r>
            <a:r>
              <a:rPr lang="fr-FR" sz="2400" dirty="0" err="1"/>
              <a:t>found</a:t>
            </a:r>
            <a:r>
              <a:rPr lang="fr-FR" sz="2400" dirty="0"/>
              <a:t> </a:t>
            </a:r>
            <a:r>
              <a:rPr lang="fr-FR" sz="2400" dirty="0" err="1"/>
              <a:t>across</a:t>
            </a:r>
            <a:r>
              <a:rPr lang="fr-FR" sz="2400" dirty="0"/>
              <a:t> non-adjacent branches: </a:t>
            </a:r>
            <a:r>
              <a:rPr lang="fr-FR" sz="2400" u="sng" dirty="0" err="1"/>
              <a:t>archaisms</a:t>
            </a:r>
            <a:endParaRPr lang="fr-FR" sz="2400" u="sng" dirty="0"/>
          </a:p>
          <a:p>
            <a:endParaRPr lang="fr-FR" sz="2400" dirty="0"/>
          </a:p>
          <a:p>
            <a:r>
              <a:rPr lang="fr-FR" sz="2400" dirty="0" err="1"/>
              <a:t>Suggests</a:t>
            </a:r>
            <a:r>
              <a:rPr lang="fr-FR" sz="2400" dirty="0"/>
              <a:t> a state of </a:t>
            </a:r>
            <a:r>
              <a:rPr lang="fr-FR" sz="2400" dirty="0" err="1"/>
              <a:t>affairs</a:t>
            </a:r>
            <a:r>
              <a:rPr lang="fr-FR" sz="2400" dirty="0"/>
              <a:t> in </a:t>
            </a:r>
            <a:r>
              <a:rPr lang="fr-FR" sz="2400" dirty="0" err="1"/>
              <a:t>which</a:t>
            </a:r>
            <a:r>
              <a:rPr lang="fr-FR" sz="2400" dirty="0"/>
              <a:t> </a:t>
            </a:r>
            <a:r>
              <a:rPr lang="fr-FR" sz="2400" dirty="0" err="1"/>
              <a:t>only</a:t>
            </a:r>
            <a:r>
              <a:rPr lang="fr-FR" sz="2400" dirty="0"/>
              <a:t> S/P arguments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</a:t>
            </a:r>
            <a:r>
              <a:rPr lang="fr-FR" sz="2400" u="sng" dirty="0" err="1"/>
              <a:t>flagged</a:t>
            </a:r>
            <a:r>
              <a:rPr lang="fr-FR" sz="2400" dirty="0"/>
              <a:t> for </a:t>
            </a:r>
            <a:r>
              <a:rPr lang="fr-FR" sz="2400" dirty="0" err="1"/>
              <a:t>their</a:t>
            </a:r>
            <a:r>
              <a:rPr lang="fr-FR" sz="2400" dirty="0"/>
              <a:t> </a:t>
            </a:r>
            <a:r>
              <a:rPr lang="fr-FR" sz="2400" dirty="0" err="1"/>
              <a:t>own</a:t>
            </a:r>
            <a:r>
              <a:rPr lang="fr-FR" sz="2400" dirty="0"/>
              <a:t> </a:t>
            </a:r>
            <a:r>
              <a:rPr lang="fr-FR" sz="2400" dirty="0" err="1"/>
              <a:t>gender</a:t>
            </a:r>
            <a:r>
              <a:rPr lang="fr-FR" sz="2400" dirty="0"/>
              <a:t>. </a:t>
            </a:r>
            <a:r>
              <a:rPr lang="fr-FR" sz="2400" u="sng" dirty="0" err="1"/>
              <a:t>marked</a:t>
            </a:r>
            <a:r>
              <a:rPr lang="fr-FR" sz="2400" u="sng" dirty="0"/>
              <a:t> nominative ? </a:t>
            </a:r>
            <a:r>
              <a:rPr lang="fr-FR" sz="2400" u="sng" dirty="0" err="1"/>
              <a:t>definiteness</a:t>
            </a:r>
            <a:r>
              <a:rPr lang="fr-FR" sz="24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6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Preliminary conclusions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17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660748" y="1131982"/>
            <a:ext cx="10612608" cy="50783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/>
              <a:t>Most </a:t>
            </a:r>
            <a:r>
              <a:rPr lang="fr-FR" sz="2400" dirty="0" err="1"/>
              <a:t>nouns</a:t>
            </a:r>
            <a:r>
              <a:rPr lang="fr-FR" sz="2400" dirty="0"/>
              <a:t> are not </a:t>
            </a:r>
            <a:r>
              <a:rPr lang="fr-FR" sz="2400" dirty="0" err="1"/>
              <a:t>marked</a:t>
            </a:r>
            <a:r>
              <a:rPr lang="fr-FR" sz="2400" dirty="0"/>
              <a:t> for </a:t>
            </a:r>
            <a:r>
              <a:rPr lang="fr-FR" sz="2400" dirty="0" err="1"/>
              <a:t>their</a:t>
            </a:r>
            <a:r>
              <a:rPr lang="fr-FR" sz="2400" dirty="0"/>
              <a:t> </a:t>
            </a:r>
            <a:r>
              <a:rPr lang="fr-FR" sz="2400" dirty="0" err="1"/>
              <a:t>own</a:t>
            </a:r>
            <a:r>
              <a:rPr lang="fr-FR" sz="2400" dirty="0"/>
              <a:t> </a:t>
            </a:r>
            <a:r>
              <a:rPr lang="fr-FR" sz="2400" dirty="0" err="1"/>
              <a:t>gender</a:t>
            </a:r>
            <a:r>
              <a:rPr lang="fr-FR" sz="2400" dirty="0"/>
              <a:t>, </a:t>
            </a:r>
            <a:r>
              <a:rPr lang="fr-FR" sz="2400" dirty="0" err="1"/>
              <a:t>including</a:t>
            </a:r>
            <a:r>
              <a:rPr lang="fr-FR" sz="2400" dirty="0"/>
              <a:t> in the </a:t>
            </a:r>
            <a:r>
              <a:rPr lang="fr-FR" sz="2400" dirty="0" err="1"/>
              <a:t>most</a:t>
            </a:r>
            <a:r>
              <a:rPr lang="fr-FR" sz="2400" dirty="0"/>
              <a:t> stable </a:t>
            </a:r>
            <a:r>
              <a:rPr lang="fr-FR" sz="2400" dirty="0" err="1"/>
              <a:t>inherited</a:t>
            </a:r>
            <a:r>
              <a:rPr lang="fr-FR" sz="2400" dirty="0"/>
              <a:t> </a:t>
            </a:r>
            <a:r>
              <a:rPr lang="fr-FR" sz="2400" dirty="0" err="1"/>
              <a:t>vocabulary</a:t>
            </a:r>
            <a:r>
              <a:rPr lang="fr-FR" sz="2400" dirty="0"/>
              <a:t>:</a:t>
            </a:r>
          </a:p>
          <a:p>
            <a:pPr>
              <a:lnSpc>
                <a:spcPct val="150000"/>
              </a:lnSpc>
            </a:pPr>
            <a:r>
              <a:rPr lang="fr-FR" sz="2400" dirty="0" err="1"/>
              <a:t>e.g</a:t>
            </a:r>
            <a:r>
              <a:rPr lang="fr-FR" sz="2400" dirty="0"/>
              <a:t>. </a:t>
            </a:r>
            <a:r>
              <a:rPr lang="fr-FR" sz="2400" dirty="0" err="1"/>
              <a:t>cognates</a:t>
            </a:r>
            <a:r>
              <a:rPr lang="fr-FR" sz="2400" dirty="0"/>
              <a:t> for ‘water’ </a:t>
            </a:r>
            <a:r>
              <a:rPr lang="fr-FR" sz="2400" dirty="0" err="1"/>
              <a:t>is</a:t>
            </a:r>
            <a:r>
              <a:rPr lang="fr-FR" sz="2400" dirty="0"/>
              <a:t> of the </a:t>
            </a:r>
            <a:r>
              <a:rPr lang="fr-FR" sz="2400" dirty="0" err="1"/>
              <a:t>fourth</a:t>
            </a:r>
            <a:r>
              <a:rPr lang="fr-FR" sz="2400" dirty="0"/>
              <a:t> (N) </a:t>
            </a:r>
            <a:r>
              <a:rPr lang="fr-FR" sz="2400" dirty="0" err="1"/>
              <a:t>gender</a:t>
            </a:r>
            <a:r>
              <a:rPr lang="fr-FR" sz="2400" dirty="0"/>
              <a:t>, ‘</a:t>
            </a:r>
            <a:r>
              <a:rPr lang="fr-FR" sz="2400" dirty="0" err="1"/>
              <a:t>fire</a:t>
            </a:r>
            <a:r>
              <a:rPr lang="fr-FR" sz="2400" dirty="0"/>
              <a:t>’ </a:t>
            </a:r>
            <a:r>
              <a:rPr lang="fr-FR" sz="2400" dirty="0" err="1"/>
              <a:t>is</a:t>
            </a:r>
            <a:r>
              <a:rPr lang="fr-FR" sz="2400" dirty="0"/>
              <a:t> of the </a:t>
            </a:r>
            <a:r>
              <a:rPr lang="fr-FR" sz="2400" dirty="0" err="1"/>
              <a:t>third</a:t>
            </a:r>
            <a:r>
              <a:rPr lang="fr-FR" sz="2400" dirty="0"/>
              <a:t> (A) </a:t>
            </a:r>
            <a:r>
              <a:rPr lang="fr-FR" sz="2400" dirty="0" err="1"/>
              <a:t>gender</a:t>
            </a:r>
            <a:r>
              <a:rPr lang="fr-FR" sz="2400" dirty="0"/>
              <a:t> and </a:t>
            </a:r>
            <a:r>
              <a:rPr lang="fr-FR" sz="2400" dirty="0" err="1"/>
              <a:t>this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never</a:t>
            </a:r>
            <a:r>
              <a:rPr lang="fr-FR" sz="2400" dirty="0"/>
              <a:t> </a:t>
            </a:r>
            <a:r>
              <a:rPr lang="fr-FR" sz="2400" dirty="0" err="1"/>
              <a:t>marked</a:t>
            </a:r>
            <a:r>
              <a:rPr lang="fr-FR" sz="2400" dirty="0"/>
              <a:t> on the </a:t>
            </a:r>
            <a:r>
              <a:rPr lang="fr-FR" sz="2400" dirty="0" err="1"/>
              <a:t>nouns</a:t>
            </a:r>
            <a:r>
              <a:rPr lang="fr-FR" sz="2400" dirty="0"/>
              <a:t> for ‘water’ and ‘</a:t>
            </a:r>
            <a:r>
              <a:rPr lang="fr-FR" sz="2400" dirty="0" err="1"/>
              <a:t>fire</a:t>
            </a:r>
            <a:r>
              <a:rPr lang="fr-FR" sz="2400" dirty="0"/>
              <a:t>’ </a:t>
            </a:r>
            <a:r>
              <a:rPr lang="fr-FR" sz="2400" dirty="0" err="1"/>
              <a:t>themself</a:t>
            </a:r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dirty="0"/>
              <a:t>But 	</a:t>
            </a:r>
          </a:p>
          <a:p>
            <a:pPr>
              <a:lnSpc>
                <a:spcPct val="150000"/>
              </a:lnSpc>
            </a:pPr>
            <a:r>
              <a:rPr lang="fr-FR" sz="2400" dirty="0" err="1"/>
              <a:t>fourth</a:t>
            </a:r>
            <a:r>
              <a:rPr lang="fr-FR" sz="2400" dirty="0"/>
              <a:t> </a:t>
            </a:r>
            <a:r>
              <a:rPr lang="fr-FR" sz="2400" dirty="0" err="1"/>
              <a:t>gender</a:t>
            </a:r>
            <a:r>
              <a:rPr lang="fr-FR" sz="2400" dirty="0"/>
              <a:t> </a:t>
            </a:r>
            <a:r>
              <a:rPr lang="fr-FR" sz="2400" dirty="0" err="1"/>
              <a:t>nouns</a:t>
            </a:r>
            <a:r>
              <a:rPr lang="fr-FR" sz="2400" dirty="0"/>
              <a:t> </a:t>
            </a:r>
            <a:r>
              <a:rPr lang="fr-FR" sz="2400" dirty="0" err="1"/>
              <a:t>often</a:t>
            </a:r>
            <a:r>
              <a:rPr lang="fr-FR" sz="2400" dirty="0"/>
              <a:t> have a </a:t>
            </a:r>
            <a:r>
              <a:rPr lang="fr-FR" sz="2400" dirty="0" err="1"/>
              <a:t>word</a:t>
            </a:r>
            <a:r>
              <a:rPr lang="fr-FR" sz="2400" dirty="0"/>
              <a:t> initial </a:t>
            </a:r>
            <a:r>
              <a:rPr lang="fr-FR" sz="2400" b="1" dirty="0"/>
              <a:t>dental</a:t>
            </a:r>
            <a:r>
              <a:rPr lang="fr-FR" sz="2400" dirty="0"/>
              <a:t>, </a:t>
            </a:r>
          </a:p>
          <a:p>
            <a:pPr lvl="0">
              <a:lnSpc>
                <a:spcPct val="150000"/>
              </a:lnSpc>
            </a:pPr>
            <a:r>
              <a:rPr lang="fr-FR" sz="2400" dirty="0"/>
              <a:t>in the </a:t>
            </a:r>
            <a:r>
              <a:rPr lang="fr-FR" sz="2400" dirty="0" err="1"/>
              <a:t>third</a:t>
            </a:r>
            <a:r>
              <a:rPr lang="fr-FR" sz="2400" dirty="0"/>
              <a:t> </a:t>
            </a:r>
            <a:r>
              <a:rPr lang="fr-FR" sz="2400" dirty="0" err="1"/>
              <a:t>gender</a:t>
            </a:r>
            <a:r>
              <a:rPr lang="fr-FR" sz="2400" dirty="0"/>
              <a:t>, </a:t>
            </a:r>
            <a:r>
              <a:rPr lang="fr-FR" sz="2400" dirty="0" err="1"/>
              <a:t>nouns</a:t>
            </a:r>
            <a:r>
              <a:rPr lang="fr-FR" sz="2400" dirty="0"/>
              <a:t> </a:t>
            </a:r>
            <a:r>
              <a:rPr lang="fr-FR" sz="2400" dirty="0" err="1"/>
              <a:t>often</a:t>
            </a:r>
            <a:r>
              <a:rPr lang="fr-FR" sz="2400" dirty="0"/>
              <a:t> have a </a:t>
            </a:r>
            <a:r>
              <a:rPr lang="fr-FR" sz="2400" dirty="0" err="1"/>
              <a:t>word</a:t>
            </a:r>
            <a:r>
              <a:rPr lang="fr-FR" sz="2400" dirty="0"/>
              <a:t> initial </a:t>
            </a:r>
            <a:r>
              <a:rPr lang="fr-FR" sz="2400" b="1" dirty="0"/>
              <a:t>labial</a:t>
            </a:r>
            <a:r>
              <a:rPr lang="fr-FR" sz="2400" dirty="0"/>
              <a:t>. </a:t>
            </a:r>
          </a:p>
          <a:p>
            <a:pPr>
              <a:lnSpc>
                <a:spcPct val="150000"/>
              </a:lnSpc>
            </a:pPr>
            <a:r>
              <a:rPr lang="fr-FR" sz="2400" dirty="0" err="1"/>
              <a:t>Hypothesis</a:t>
            </a:r>
            <a:r>
              <a:rPr lang="fr-FR" sz="2400" dirty="0"/>
              <a:t>: </a:t>
            </a:r>
          </a:p>
          <a:p>
            <a:pPr>
              <a:lnSpc>
                <a:spcPct val="150000"/>
              </a:lnSpc>
            </a:pPr>
            <a:r>
              <a:rPr lang="fr-FR" sz="2400" b="1" dirty="0" err="1"/>
              <a:t>overt</a:t>
            </a:r>
            <a:r>
              <a:rPr lang="fr-FR" sz="2400" b="1" dirty="0"/>
              <a:t> </a:t>
            </a:r>
            <a:r>
              <a:rPr lang="fr-FR" sz="2400" b="1" dirty="0" err="1"/>
              <a:t>gender</a:t>
            </a:r>
            <a:r>
              <a:rPr lang="fr-FR" sz="2400" b="1" dirty="0"/>
              <a:t> </a:t>
            </a:r>
            <a:r>
              <a:rPr lang="fr-FR" sz="2400" b="1" dirty="0" err="1"/>
              <a:t>marking</a:t>
            </a:r>
            <a:r>
              <a:rPr lang="fr-FR" sz="2400" dirty="0"/>
              <a:t> has to do </a:t>
            </a:r>
            <a:r>
              <a:rPr lang="fr-FR" sz="2400" dirty="0" err="1"/>
              <a:t>with</a:t>
            </a:r>
            <a:r>
              <a:rPr lang="fr-FR" sz="2400" dirty="0"/>
              <a:t> </a:t>
            </a:r>
            <a:r>
              <a:rPr lang="fr-FR" sz="2400" dirty="0" err="1"/>
              <a:t>definiteness</a:t>
            </a:r>
            <a:r>
              <a:rPr lang="fr-FR" sz="2400" dirty="0"/>
              <a:t> / </a:t>
            </a:r>
            <a:r>
              <a:rPr lang="fr-FR" sz="2400" dirty="0" err="1"/>
              <a:t>specificity</a:t>
            </a:r>
            <a:r>
              <a:rPr lang="fr-FR" sz="2400" dirty="0"/>
              <a:t> / </a:t>
            </a:r>
            <a:r>
              <a:rPr lang="fr-FR" sz="2400" b="1" dirty="0" err="1"/>
              <a:t>number</a:t>
            </a:r>
            <a:r>
              <a:rPr lang="fr-FR" sz="2400" b="1" dirty="0"/>
              <a:t> </a:t>
            </a:r>
            <a:r>
              <a:rPr lang="fr-FR" sz="2400" b="1" dirty="0" err="1"/>
              <a:t>marking</a:t>
            </a:r>
            <a:endParaRPr lang="fr-FR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fr-FR" sz="3200" dirty="0"/>
              <a:t>Ø/ </a:t>
            </a:r>
            <a:r>
              <a:rPr lang="fr-FR" sz="3200" b="1" dirty="0">
                <a:solidFill>
                  <a:srgbClr val="FF0000"/>
                </a:solidFill>
              </a:rPr>
              <a:t>B</a:t>
            </a:r>
            <a:r>
              <a:rPr lang="fr-FR" sz="3200" dirty="0"/>
              <a:t> alternation </a:t>
            </a:r>
            <a:r>
              <a:rPr lang="fr-FR" sz="3200" dirty="0" err="1"/>
              <a:t>across</a:t>
            </a:r>
            <a:r>
              <a:rPr lang="fr-FR" sz="3200" dirty="0"/>
              <a:t> </a:t>
            </a:r>
            <a:r>
              <a:rPr lang="fr-FR" sz="3200" dirty="0" err="1"/>
              <a:t>Dargi</a:t>
            </a:r>
            <a:r>
              <a:rPr lang="fr-FR" sz="3200" dirty="0"/>
              <a:t> </a:t>
            </a:r>
            <a:r>
              <a:rPr lang="fr-FR" sz="3200" dirty="0" err="1"/>
              <a:t>lects</a:t>
            </a:r>
            <a:r>
              <a:rPr lang="fr-FR" sz="3200" dirty="0"/>
              <a:t> for ‘</a:t>
            </a:r>
            <a:r>
              <a:rPr lang="fr-FR" sz="3200" dirty="0" err="1"/>
              <a:t>blood</a:t>
            </a:r>
            <a:r>
              <a:rPr lang="fr-FR" sz="3200" dirty="0"/>
              <a:t>’ :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023725"/>
              </p:ext>
            </p:extLst>
          </p:nvPr>
        </p:nvGraphicFramePr>
        <p:xfrm>
          <a:off x="3578087" y="1470993"/>
          <a:ext cx="5426766" cy="489005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997070">
                  <a:extLst>
                    <a:ext uri="{9D8B030D-6E8A-4147-A177-3AD203B41FA5}">
                      <a16:colId xmlns:a16="http://schemas.microsoft.com/office/drawing/2014/main" val="354020388"/>
                    </a:ext>
                  </a:extLst>
                </a:gridCol>
                <a:gridCol w="2429696">
                  <a:extLst>
                    <a:ext uri="{9D8B030D-6E8A-4147-A177-3AD203B41FA5}">
                      <a16:colId xmlns:a16="http://schemas.microsoft.com/office/drawing/2014/main" val="1978368570"/>
                    </a:ext>
                  </a:extLst>
                </a:gridCol>
              </a:tblGrid>
              <a:tr h="6985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blood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8177719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Akhwakh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hini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4249310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Avar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461308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Tsez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ijo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755168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Lak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fr-FR" sz="2400" i="1" dirty="0" err="1">
                          <a:effectLst/>
                        </a:rPr>
                        <a:t>ˁ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558734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 dirty="0" err="1">
                          <a:effectLst/>
                        </a:rPr>
                        <a:t>Northern</a:t>
                      </a:r>
                      <a:r>
                        <a:rPr lang="fr-FR" sz="2400" b="0" dirty="0">
                          <a:effectLst/>
                        </a:rPr>
                        <a:t> </a:t>
                      </a:r>
                      <a:r>
                        <a:rPr lang="fr-FR" sz="2400" b="0" dirty="0" err="1">
                          <a:effectLst/>
                        </a:rPr>
                        <a:t>Dargi</a:t>
                      </a:r>
                      <a:endParaRPr lang="fr-FR" sz="14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effectLst/>
                        </a:rPr>
                        <a:t>ħe</a:t>
                      </a:r>
                      <a:endParaRPr lang="fr-FR" sz="1400" b="1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242820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0" dirty="0" err="1">
                          <a:effectLst/>
                        </a:rPr>
                        <a:t>Southern</a:t>
                      </a:r>
                      <a:r>
                        <a:rPr lang="fr-FR" sz="2400" b="0" dirty="0">
                          <a:effectLst/>
                        </a:rPr>
                        <a:t> </a:t>
                      </a:r>
                      <a:r>
                        <a:rPr lang="fr-FR" sz="2400" b="0" dirty="0" err="1">
                          <a:effectLst/>
                        </a:rPr>
                        <a:t>Dargi</a:t>
                      </a:r>
                      <a:endParaRPr lang="fr-FR" sz="14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effectLst/>
                        </a:rPr>
                        <a:t>    / </a:t>
                      </a: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b="1" i="1" dirty="0" err="1">
                          <a:effectLst/>
                        </a:rPr>
                        <a:t>e</a:t>
                      </a:r>
                      <a:endParaRPr lang="fr-FR" sz="1400" b="1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09114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i</a:t>
                      </a: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 err="1">
                          <a:effectLst/>
                        </a:rPr>
                        <a:t>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0131213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Kryz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i-</a:t>
                      </a:r>
                      <a:r>
                        <a:rPr lang="fr-FR" sz="2400" i="1" dirty="0" err="1">
                          <a:effectLst/>
                        </a:rPr>
                        <a:t>radž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608642"/>
                  </a:ext>
                </a:extLst>
              </a:tr>
              <a:tr h="46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Khinalug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p</a:t>
                      </a:r>
                      <a:r>
                        <a:rPr lang="fr-FR" sz="2400" i="1" dirty="0" err="1">
                          <a:effectLst/>
                        </a:rPr>
                        <a:t>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467077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369366" y="3995531"/>
            <a:ext cx="5287618" cy="9939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01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F02214-6E5B-4E1A-B6CA-AEE292142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085301"/>
          </a:xfrm>
        </p:spPr>
        <p:txBody>
          <a:bodyPr>
            <a:normAutofit/>
          </a:bodyPr>
          <a:lstStyle/>
          <a:p>
            <a:pPr algn="ctr"/>
            <a:r>
              <a:rPr lang="fr-FR" sz="3600" dirty="0" err="1"/>
              <a:t>Frozen</a:t>
            </a:r>
            <a:r>
              <a:rPr lang="fr-FR" sz="3600" dirty="0"/>
              <a:t> </a:t>
            </a:r>
            <a:r>
              <a:rPr lang="fr-FR" sz="3600" dirty="0" err="1"/>
              <a:t>gender</a:t>
            </a:r>
            <a:r>
              <a:rPr lang="fr-FR" sz="3600" dirty="0"/>
              <a:t> </a:t>
            </a:r>
            <a:r>
              <a:rPr lang="fr-FR" sz="3600" dirty="0" err="1"/>
              <a:t>prefixes</a:t>
            </a:r>
            <a:r>
              <a:rPr lang="fr-FR" sz="3600" dirty="0"/>
              <a:t> and the </a:t>
            </a:r>
            <a:r>
              <a:rPr lang="fr-FR" sz="3600" dirty="0" err="1"/>
              <a:t>Lezgic</a:t>
            </a:r>
            <a:r>
              <a:rPr lang="fr-FR" sz="3600" dirty="0"/>
              <a:t> </a:t>
            </a:r>
            <a:r>
              <a:rPr lang="fr-FR" sz="3600" dirty="0" err="1"/>
              <a:t>tree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981326-7C16-44B4-8FD7-57D87D08B2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dirty="0"/>
              <a:t>‘</a:t>
            </a:r>
            <a:r>
              <a:rPr lang="fr-FR" dirty="0" err="1"/>
              <a:t>threshing-floor</a:t>
            </a:r>
            <a:r>
              <a:rPr lang="fr-FR" dirty="0"/>
              <a:t>’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Lezghian</a:t>
            </a:r>
            <a:r>
              <a:rPr lang="fr-FR" dirty="0"/>
              <a:t>	</a:t>
            </a:r>
            <a:r>
              <a:rPr lang="fr-FR" dirty="0" err="1"/>
              <a:t>r-at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Tabasaran	</a:t>
            </a:r>
            <a:r>
              <a:rPr lang="fr-FR" dirty="0" err="1"/>
              <a:t>r-ac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Agul		</a:t>
            </a:r>
            <a:r>
              <a:rPr lang="fr-FR" dirty="0" err="1"/>
              <a:t>r-at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Rutul		</a:t>
            </a:r>
            <a:r>
              <a:rPr lang="fr-FR" dirty="0" err="1"/>
              <a:t>r-at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Tsakhur</a:t>
            </a:r>
            <a:r>
              <a:rPr lang="fr-FR" dirty="0"/>
              <a:t>	  </a:t>
            </a:r>
            <a:r>
              <a:rPr lang="fr-FR" dirty="0" err="1"/>
              <a:t>at:a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Archi		  </a:t>
            </a:r>
            <a:r>
              <a:rPr lang="fr-FR" dirty="0" err="1"/>
              <a:t>c̣i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Udi</a:t>
            </a:r>
            <a:r>
              <a:rPr lang="fr-FR" dirty="0"/>
              <a:t>		  </a:t>
            </a:r>
            <a:r>
              <a:rPr lang="fr-FR" dirty="0" err="1"/>
              <a:t>eč</a:t>
            </a:r>
            <a:r>
              <a:rPr lang="fr-FR" dirty="0"/>
              <a:t>:</a:t>
            </a:r>
          </a:p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1EB0651-486B-41CF-AA75-1993FEB55B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fr-FR" dirty="0"/>
              <a:t>‘</a:t>
            </a:r>
            <a:r>
              <a:rPr lang="fr-FR" dirty="0" err="1"/>
              <a:t>door</a:t>
            </a:r>
            <a:r>
              <a:rPr lang="fr-FR" dirty="0"/>
              <a:t>’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Lezghian</a:t>
            </a:r>
            <a:r>
              <a:rPr lang="fr-FR" dirty="0"/>
              <a:t>	r-</a:t>
            </a:r>
            <a:r>
              <a:rPr lang="fr-FR" dirty="0" err="1"/>
              <a:t>ak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Tabasaran	r-</a:t>
            </a:r>
            <a:r>
              <a:rPr lang="fr-FR" dirty="0" err="1"/>
              <a:t>ak</a:t>
            </a:r>
            <a:r>
              <a:rPr lang="fr-FR" dirty="0"/>
              <a:t>:-</a:t>
            </a:r>
          </a:p>
          <a:p>
            <a:pPr marL="0" indent="0">
              <a:buNone/>
            </a:pPr>
            <a:r>
              <a:rPr lang="fr-FR" dirty="0"/>
              <a:t>Agul		r-</a:t>
            </a:r>
            <a:r>
              <a:rPr lang="fr-FR" dirty="0" err="1"/>
              <a:t>ak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Rutul		r-</a:t>
            </a:r>
            <a:r>
              <a:rPr lang="fr-FR" dirty="0" err="1"/>
              <a:t>ak</a:t>
            </a:r>
            <a:endParaRPr lang="fr-FR" dirty="0"/>
          </a:p>
          <a:p>
            <a:pPr marL="0" indent="0">
              <a:buNone/>
            </a:pPr>
            <a:r>
              <a:rPr lang="fr-FR" dirty="0" err="1"/>
              <a:t>Tsakhur</a:t>
            </a:r>
            <a:r>
              <a:rPr lang="fr-FR" dirty="0"/>
              <a:t>	   </a:t>
            </a:r>
            <a:r>
              <a:rPr lang="fr-FR" dirty="0" err="1"/>
              <a:t>ak:a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Archi		d-</a:t>
            </a:r>
            <a:r>
              <a:rPr lang="fr-FR" dirty="0" err="1"/>
              <a:t>aƛ</a:t>
            </a:r>
            <a:r>
              <a:rPr lang="fr-FR" dirty="0"/>
              <a:t>̣:</a:t>
            </a:r>
          </a:p>
        </p:txBody>
      </p:sp>
    </p:spTree>
    <p:extLst>
      <p:ext uri="{BB962C8B-B14F-4D97-AF65-F5344CB8AC3E}">
        <p14:creationId xmlns:p14="http://schemas.microsoft.com/office/powerpoint/2010/main" val="199684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66854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WALS: </a:t>
            </a:r>
            <a:r>
              <a:rPr lang="fr-FR" sz="3200" b="1" dirty="0">
                <a:solidFill>
                  <a:srgbClr val="0070C0"/>
                </a:solidFill>
              </a:rPr>
              <a:t>plural suffixes</a:t>
            </a:r>
            <a:r>
              <a:rPr lang="fr-FR" sz="3200" dirty="0"/>
              <a:t> </a:t>
            </a:r>
            <a:r>
              <a:rPr lang="fr-FR" sz="3200" i="1" dirty="0"/>
              <a:t>vs</a:t>
            </a:r>
            <a:r>
              <a:rPr lang="fr-FR" sz="3200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plural </a:t>
            </a:r>
            <a:r>
              <a:rPr lang="fr-FR" sz="3200" b="1" u="sng" dirty="0" err="1">
                <a:solidFill>
                  <a:srgbClr val="FF0000"/>
                </a:solidFill>
              </a:rPr>
              <a:t>prefixes</a:t>
            </a:r>
            <a:endParaRPr lang="fr-FR" sz="3200" b="1" u="sng" dirty="0">
              <a:solidFill>
                <a:srgbClr val="FF0000"/>
              </a:solidFill>
            </a:endParaRPr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4768" y="1272210"/>
            <a:ext cx="10428775" cy="5303512"/>
          </a:xfrm>
          <a:prstGeom prst="rect">
            <a:avLst/>
          </a:prstGeom>
        </p:spPr>
      </p:pic>
      <p:sp>
        <p:nvSpPr>
          <p:cNvPr id="3" name="Explosion 1 2"/>
          <p:cNvSpPr/>
          <p:nvPr/>
        </p:nvSpPr>
        <p:spPr>
          <a:xfrm>
            <a:off x="3329609" y="2892287"/>
            <a:ext cx="516834" cy="655984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9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27569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B</a:t>
            </a:r>
            <a:r>
              <a:rPr lang="fr-FR" sz="3200" dirty="0"/>
              <a:t> / Ø alternation on </a:t>
            </a:r>
            <a:r>
              <a:rPr lang="fr-FR" sz="3200" dirty="0" err="1"/>
              <a:t>singular</a:t>
            </a:r>
            <a:r>
              <a:rPr lang="fr-FR" sz="3200" dirty="0"/>
              <a:t> / </a:t>
            </a:r>
            <a:r>
              <a:rPr lang="fr-FR" sz="3200" dirty="0" err="1"/>
              <a:t>paired</a:t>
            </a:r>
            <a:r>
              <a:rPr lang="fr-FR" sz="3200" dirty="0"/>
              <a:t> body parts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591723"/>
              </p:ext>
            </p:extLst>
          </p:nvPr>
        </p:nvGraphicFramePr>
        <p:xfrm>
          <a:off x="3150703" y="1804748"/>
          <a:ext cx="7951305" cy="339071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983281">
                  <a:extLst>
                    <a:ext uri="{9D8B030D-6E8A-4147-A177-3AD203B41FA5}">
                      <a16:colId xmlns:a16="http://schemas.microsoft.com/office/drawing/2014/main" val="354020388"/>
                    </a:ext>
                  </a:extLst>
                </a:gridCol>
                <a:gridCol w="4968024">
                  <a:extLst>
                    <a:ext uri="{9D8B030D-6E8A-4147-A177-3AD203B41FA5}">
                      <a16:colId xmlns:a16="http://schemas.microsoft.com/office/drawing/2014/main" val="13730050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eye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8177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u="sng" dirty="0" err="1">
                          <a:effectLst/>
                        </a:rPr>
                        <a:t>ʕar</a:t>
                      </a:r>
                      <a:r>
                        <a:rPr lang="fr-FR" sz="2400" i="1" dirty="0">
                          <a:effectLst/>
                        </a:rPr>
                        <a:t>-</a:t>
                      </a:r>
                      <a:r>
                        <a:rPr lang="fr-FR" sz="2400" b="1" i="1" dirty="0">
                          <a:effectLst/>
                        </a:rPr>
                        <a:t>k’</a:t>
                      </a:r>
                      <a:endParaRPr lang="fr-FR" sz="1400" b="1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2144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Akhwakh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0" i="1" dirty="0" err="1">
                          <a:effectLst/>
                        </a:rPr>
                        <a:t>k’e-</a:t>
                      </a:r>
                      <a:r>
                        <a:rPr lang="fr-FR" sz="2400" i="1" u="sng" dirty="0" err="1">
                          <a:effectLst/>
                        </a:rPr>
                        <a:t>har</a:t>
                      </a:r>
                      <a:r>
                        <a:rPr lang="fr-FR" sz="2400" i="1" u="none" dirty="0">
                          <a:effectLst/>
                        </a:rPr>
                        <a:t>   / </a:t>
                      </a:r>
                      <a:r>
                        <a:rPr lang="fr-FR" sz="2400" i="0" u="none" dirty="0" err="1">
                          <a:effectLst/>
                        </a:rPr>
                        <a:t>Anchiq</a:t>
                      </a:r>
                      <a:r>
                        <a:rPr lang="fr-FR" sz="2400" i="1" u="none" dirty="0">
                          <a:effectLst/>
                        </a:rPr>
                        <a:t> </a:t>
                      </a:r>
                      <a:r>
                        <a:rPr lang="fr-FR" sz="2400" i="1" u="sng" dirty="0" err="1">
                          <a:effectLst/>
                        </a:rPr>
                        <a:t>har</a:t>
                      </a:r>
                      <a:r>
                        <a:rPr lang="fr-FR" sz="2400" i="1" u="none" dirty="0" err="1">
                          <a:effectLst/>
                        </a:rPr>
                        <a:t>-k’e</a:t>
                      </a:r>
                      <a:r>
                        <a:rPr lang="fr-FR" sz="2400" i="1" u="none" dirty="0">
                          <a:effectLst/>
                        </a:rPr>
                        <a:t> </a:t>
                      </a:r>
                      <a:r>
                        <a:rPr lang="fr-FR" sz="2400" i="0" u="none" dirty="0">
                          <a:effectLst/>
                        </a:rPr>
                        <a:t>(</a:t>
                      </a:r>
                      <a:r>
                        <a:rPr lang="fr-FR" sz="2400" i="1" u="none" dirty="0" err="1">
                          <a:effectLst/>
                        </a:rPr>
                        <a:t>k’e</a:t>
                      </a:r>
                      <a:r>
                        <a:rPr lang="fr-FR" sz="2400" i="1" u="none" dirty="0">
                          <a:effectLst/>
                        </a:rPr>
                        <a:t>-</a:t>
                      </a:r>
                      <a:r>
                        <a:rPr lang="fr-FR" sz="2400" i="0" u="none" dirty="0">
                          <a:effectLst/>
                        </a:rPr>
                        <a:t> ‘</a:t>
                      </a:r>
                      <a:r>
                        <a:rPr lang="fr-FR" sz="2400" i="0" u="none" dirty="0" err="1">
                          <a:effectLst/>
                        </a:rPr>
                        <a:t>two</a:t>
                      </a:r>
                      <a:r>
                        <a:rPr lang="fr-FR" sz="2400" i="0" u="none" dirty="0">
                          <a:effectLst/>
                        </a:rPr>
                        <a:t>’)</a:t>
                      </a:r>
                      <a:endParaRPr lang="fr-FR" sz="1400" i="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4249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effectLst/>
                        </a:rPr>
                        <a:t>er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4613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ja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5587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(ħ)</a:t>
                      </a: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fr-FR" sz="2400" i="1" dirty="0" err="1">
                          <a:effectLst/>
                        </a:rPr>
                        <a:t>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2428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>
                          <a:effectLst/>
                        </a:rPr>
                        <a:t>ili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09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Kryz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ʕ</a:t>
                      </a: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u</a:t>
                      </a:r>
                      <a:r>
                        <a:rPr lang="fr-FR" sz="2400" i="1" dirty="0" err="1">
                          <a:effectLst/>
                        </a:rPr>
                        <a:t>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608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022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966716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B-</a:t>
            </a:r>
            <a:r>
              <a:rPr lang="fr-FR" sz="3200" dirty="0"/>
              <a:t> / Ø- and </a:t>
            </a:r>
            <a:r>
              <a:rPr lang="fr-FR" sz="3200" b="1" dirty="0">
                <a:solidFill>
                  <a:schemeClr val="accent1"/>
                </a:solidFill>
              </a:rPr>
              <a:t>D-</a:t>
            </a:r>
            <a:r>
              <a:rPr lang="fr-FR" sz="3200" dirty="0"/>
              <a:t> / Ø alternation: </a:t>
            </a:r>
            <a:br>
              <a:rPr lang="fr-FR" sz="3200" dirty="0"/>
            </a:br>
            <a:r>
              <a:rPr lang="fr-FR" sz="3200" dirty="0" err="1"/>
              <a:t>singulative</a:t>
            </a:r>
            <a:r>
              <a:rPr lang="fr-FR" sz="3200" dirty="0"/>
              <a:t> and collective </a:t>
            </a:r>
            <a:r>
              <a:rPr lang="fr-FR" sz="3200" dirty="0" err="1"/>
              <a:t>forms</a:t>
            </a:r>
            <a:r>
              <a:rPr lang="fr-FR" sz="3200" dirty="0"/>
              <a:t> for </a:t>
            </a:r>
            <a:r>
              <a:rPr lang="fr-FR" sz="3200" dirty="0" err="1"/>
              <a:t>bodyparts</a:t>
            </a:r>
            <a:r>
              <a:rPr lang="fr-FR" sz="3200" dirty="0"/>
              <a:t>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614417"/>
              </p:ext>
            </p:extLst>
          </p:nvPr>
        </p:nvGraphicFramePr>
        <p:xfrm>
          <a:off x="1182754" y="1470991"/>
          <a:ext cx="9624393" cy="495421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40568">
                  <a:extLst>
                    <a:ext uri="{9D8B030D-6E8A-4147-A177-3AD203B41FA5}">
                      <a16:colId xmlns:a16="http://schemas.microsoft.com/office/drawing/2014/main" val="354020388"/>
                    </a:ext>
                  </a:extLst>
                </a:gridCol>
                <a:gridCol w="2184308">
                  <a:extLst>
                    <a:ext uri="{9D8B030D-6E8A-4147-A177-3AD203B41FA5}">
                      <a16:colId xmlns:a16="http://schemas.microsoft.com/office/drawing/2014/main" val="3082365724"/>
                    </a:ext>
                  </a:extLst>
                </a:gridCol>
                <a:gridCol w="2307225">
                  <a:extLst>
                    <a:ext uri="{9D8B030D-6E8A-4147-A177-3AD203B41FA5}">
                      <a16:colId xmlns:a16="http://schemas.microsoft.com/office/drawing/2014/main" val="132704099"/>
                    </a:ext>
                  </a:extLst>
                </a:gridCol>
                <a:gridCol w="1796146">
                  <a:extLst>
                    <a:ext uri="{9D8B030D-6E8A-4147-A177-3AD203B41FA5}">
                      <a16:colId xmlns:a16="http://schemas.microsoft.com/office/drawing/2014/main" val="2009638241"/>
                    </a:ext>
                  </a:extLst>
                </a:gridCol>
                <a:gridCol w="1796146">
                  <a:extLst>
                    <a:ext uri="{9D8B030D-6E8A-4147-A177-3AD203B41FA5}">
                      <a16:colId xmlns:a16="http://schemas.microsoft.com/office/drawing/2014/main" val="3558813720"/>
                    </a:ext>
                  </a:extLst>
                </a:gridCol>
              </a:tblGrid>
              <a:tr h="589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B- </a:t>
                      </a:r>
                      <a:r>
                        <a:rPr lang="fr-FR" sz="2400" dirty="0" err="1">
                          <a:effectLst/>
                        </a:rPr>
                        <a:t>singulative</a:t>
                      </a:r>
                      <a:r>
                        <a:rPr lang="fr-FR" sz="2400" dirty="0">
                          <a:effectLst/>
                        </a:rPr>
                        <a:t>?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accent1"/>
                          </a:solidFill>
                        </a:rPr>
                        <a:t>D-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collective?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8177719"/>
                  </a:ext>
                </a:extLst>
              </a:tr>
              <a:tr h="5891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(</a:t>
                      </a:r>
                      <a:r>
                        <a:rPr lang="fr-FR" sz="2400" dirty="0" err="1">
                          <a:effectLst/>
                        </a:rPr>
                        <a:t>cattle</a:t>
                      </a:r>
                      <a:r>
                        <a:rPr lang="fr-FR" sz="2400" dirty="0">
                          <a:effectLst/>
                        </a:rPr>
                        <a:t>) ‘</a:t>
                      </a:r>
                      <a:r>
                        <a:rPr lang="fr-FR" sz="2400" b="0" dirty="0" err="1">
                          <a:effectLst/>
                        </a:rPr>
                        <a:t>head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fingernail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span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liver</a:t>
                      </a:r>
                      <a:r>
                        <a:rPr lang="fr-FR" sz="2400" dirty="0">
                          <a:effectLst/>
                        </a:rPr>
                        <a:t>/</a:t>
                      </a:r>
                      <a:r>
                        <a:rPr lang="fr-FR" sz="2400" dirty="0" err="1">
                          <a:effectLst/>
                        </a:rPr>
                        <a:t>lung</a:t>
                      </a:r>
                      <a:r>
                        <a:rPr lang="fr-FR" sz="2400" dirty="0">
                          <a:effectLst/>
                        </a:rPr>
                        <a:t>-s’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214470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ʕajrĭ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</a:rPr>
                        <a:t>d</a:t>
                      </a:r>
                      <a:r>
                        <a:rPr lang="fr-FR" sz="2400" i="1" dirty="0" err="1">
                          <a:effectLst/>
                        </a:rPr>
                        <a:t>ɦe</a:t>
                      </a:r>
                      <a:r>
                        <a:rPr lang="fr-FR" sz="2400" i="1" dirty="0">
                          <a:effectLst/>
                        </a:rPr>
                        <a:t>Ɂ</a:t>
                      </a:r>
                      <a:endParaRPr lang="fr-FR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130900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Akhwakh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b="0" i="1" dirty="0" err="1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fr-FR" sz="2400" i="1" dirty="0" err="1">
                          <a:effectLst/>
                        </a:rPr>
                        <a:t>ƛo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</a:rPr>
                        <a:t>re</a:t>
                      </a:r>
                      <a:r>
                        <a:rPr lang="fr-FR" sz="2400" i="1" dirty="0" err="1">
                          <a:effectLst/>
                        </a:rPr>
                        <a:t>ƛ</a:t>
                      </a:r>
                      <a:r>
                        <a:rPr lang="fr-FR" sz="2400" i="1" dirty="0">
                          <a:effectLst/>
                        </a:rPr>
                        <a:t>:’en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</a:rPr>
                        <a:t>ri</a:t>
                      </a:r>
                      <a:r>
                        <a:rPr lang="fr-FR" sz="2400" i="1" dirty="0" err="1">
                          <a:effectLst/>
                        </a:rPr>
                        <a:t>ƛ’e:ƛ:i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4249310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be</a:t>
                      </a:r>
                      <a:r>
                        <a:rPr lang="fr-FR" sz="2400" i="1" dirty="0" err="1">
                          <a:effectLst/>
                        </a:rPr>
                        <a:t>t’er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b="0" i="1" dirty="0" err="1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fr-FR" sz="2400" i="1" dirty="0" err="1">
                          <a:effectLst/>
                        </a:rPr>
                        <a:t>ƚ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</a:rPr>
                        <a:t>ro</a:t>
                      </a:r>
                      <a:r>
                        <a:rPr lang="fr-FR" sz="2400" i="1" dirty="0" err="1">
                          <a:effectLst/>
                        </a:rPr>
                        <a:t>ƛ</a:t>
                      </a:r>
                      <a:r>
                        <a:rPr lang="fr-FR" sz="2400" i="1" dirty="0">
                          <a:effectLst/>
                        </a:rPr>
                        <a:t>:’</a:t>
                      </a:r>
                      <a:r>
                        <a:rPr lang="fr-FR" sz="2400" i="1" dirty="0" err="1">
                          <a:effectLst/>
                        </a:rPr>
                        <a:t>ob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t’</a:t>
                      </a:r>
                      <a:r>
                        <a:rPr lang="fr-FR" sz="2400" i="1" dirty="0" err="1">
                          <a:effectLst/>
                        </a:rPr>
                        <a:t>ul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461308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Tsez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b="0" i="1" dirty="0" err="1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fr-FR" sz="2400" i="1" dirty="0" err="1">
                          <a:effectLst/>
                        </a:rPr>
                        <a:t>ˁƚu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 t’om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755168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ba</a:t>
                      </a:r>
                      <a:r>
                        <a:rPr lang="fr-FR" sz="2400" i="1" dirty="0">
                          <a:effectLst/>
                        </a:rPr>
                        <a:t>k’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b="0" i="1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fr-FR" sz="2400" i="1" dirty="0">
                          <a:effectLst/>
                        </a:rPr>
                        <a:t>x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</a:rPr>
                        <a:t>t:i</a:t>
                      </a:r>
                      <a:r>
                        <a:rPr lang="fr-FR" sz="2400" i="1" dirty="0" err="1">
                          <a:effectLst/>
                        </a:rPr>
                        <a:t>lik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41558734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be</a:t>
                      </a:r>
                      <a:r>
                        <a:rPr lang="fr-FR" sz="2400" i="1" dirty="0" err="1">
                          <a:effectLst/>
                        </a:rPr>
                        <a:t>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b="0" i="1" dirty="0" err="1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fr-FR" sz="2400" i="1" dirty="0" err="1">
                          <a:effectLst/>
                        </a:rPr>
                        <a:t>kka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 </a:t>
                      </a:r>
                      <a:r>
                        <a:rPr lang="fr-FR" sz="2400" i="1" dirty="0" err="1">
                          <a:effectLst/>
                        </a:rPr>
                        <a:t>č’im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</a:rPr>
                        <a:t>du</a:t>
                      </a:r>
                      <a:r>
                        <a:rPr lang="fr-FR" sz="2400" i="1" dirty="0" err="1">
                          <a:effectLst/>
                        </a:rPr>
                        <a:t>lek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4242820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Tsakhur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vu</a:t>
                      </a:r>
                      <a:r>
                        <a:rPr lang="fr-FR" sz="2400" i="1" dirty="0" err="1">
                          <a:effectLst/>
                        </a:rPr>
                        <a:t>k’ul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i="1" dirty="0"/>
                        <a:t>-</a:t>
                      </a:r>
                      <a:endParaRPr lang="fr-FR" i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fr-FR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09114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</a:t>
                      </a:r>
                      <a:r>
                        <a:rPr lang="fr-FR" sz="2400" i="1" dirty="0" err="1">
                          <a:effectLst/>
                        </a:rPr>
                        <a:t>k’il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 </a:t>
                      </a:r>
                      <a:r>
                        <a:rPr lang="fr-FR" sz="2400" i="1" dirty="0" err="1">
                          <a:effectLst/>
                        </a:rPr>
                        <a:t>kek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 </a:t>
                      </a:r>
                      <a:r>
                        <a:rPr lang="fr-FR" sz="2400" i="1" dirty="0" err="1">
                          <a:effectLst/>
                        </a:rPr>
                        <a:t>č’ib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</a:t>
                      </a:r>
                      <a:r>
                        <a:rPr lang="fr-FR" sz="2400" i="1" dirty="0" err="1">
                          <a:effectLst/>
                        </a:rPr>
                        <a:t>leq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6618530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Kryz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</a:t>
                      </a:r>
                      <a:r>
                        <a:rPr lang="fr-FR" sz="2400" i="1" dirty="0" err="1">
                          <a:effectLst/>
                        </a:rPr>
                        <a:t>q’il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     </a:t>
                      </a:r>
                      <a:r>
                        <a:rPr lang="fr-FR" sz="2400" i="1" dirty="0" err="1">
                          <a:effectLst/>
                        </a:rPr>
                        <a:t>k’ep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0608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54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846422"/>
              </p:ext>
            </p:extLst>
          </p:nvPr>
        </p:nvGraphicFramePr>
        <p:xfrm>
          <a:off x="824461" y="4765850"/>
          <a:ext cx="7375161" cy="3657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94344">
                  <a:extLst>
                    <a:ext uri="{9D8B030D-6E8A-4147-A177-3AD203B41FA5}">
                      <a16:colId xmlns:a16="http://schemas.microsoft.com/office/drawing/2014/main" val="4105917286"/>
                    </a:ext>
                  </a:extLst>
                </a:gridCol>
                <a:gridCol w="2270775">
                  <a:extLst>
                    <a:ext uri="{9D8B030D-6E8A-4147-A177-3AD203B41FA5}">
                      <a16:colId xmlns:a16="http://schemas.microsoft.com/office/drawing/2014/main" val="828880785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2867957767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2750836252"/>
                    </a:ext>
                  </a:extLst>
                </a:gridCol>
              </a:tblGrid>
              <a:tr h="363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Lezgian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j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ʁ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, </a:t>
                      </a:r>
                      <a:r>
                        <a:rPr lang="fr-FR" sz="2400" i="0" dirty="0">
                          <a:effectLst/>
                          <a:latin typeface="+mn-lt"/>
                        </a:rPr>
                        <a:t>pl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. ʁ-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ar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j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is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, </a:t>
                      </a:r>
                      <a:r>
                        <a:rPr lang="fr-FR" sz="2400" i="0" dirty="0">
                          <a:effectLst/>
                          <a:latin typeface="+mn-lt"/>
                        </a:rPr>
                        <a:t>pl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. 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s-ar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 &lt; r &lt; 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0344175"/>
                  </a:ext>
                </a:extLst>
              </a:tr>
            </a:tbl>
          </a:graphicData>
        </a:graphic>
      </p:graphicFrame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838200" y="29017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B</a:t>
            </a:r>
            <a:r>
              <a:rPr lang="fr-FR" sz="3200" b="1" dirty="0">
                <a:solidFill>
                  <a:schemeClr val="accent1"/>
                </a:solidFill>
              </a:rPr>
              <a:t> </a:t>
            </a:r>
            <a:r>
              <a:rPr lang="fr-FR" sz="3200" dirty="0">
                <a:solidFill>
                  <a:schemeClr val="accent1"/>
                </a:solidFill>
              </a:rPr>
              <a:t>/</a:t>
            </a:r>
            <a:r>
              <a:rPr lang="fr-FR" sz="3200" b="1" dirty="0">
                <a:solidFill>
                  <a:schemeClr val="accent1"/>
                </a:solidFill>
              </a:rPr>
              <a:t> D</a:t>
            </a:r>
            <a:r>
              <a:rPr lang="fr-FR" sz="3200" dirty="0"/>
              <a:t> / Ø alternation on </a:t>
            </a:r>
            <a:r>
              <a:rPr lang="fr-FR" sz="3200" dirty="0" err="1"/>
              <a:t>countable</a:t>
            </a:r>
            <a:r>
              <a:rPr lang="fr-FR" sz="3200" dirty="0"/>
              <a:t> </a:t>
            </a:r>
            <a:r>
              <a:rPr lang="fr-FR" sz="3200" dirty="0" err="1"/>
              <a:t>measure</a:t>
            </a:r>
            <a:r>
              <a:rPr lang="fr-FR" sz="3200" dirty="0"/>
              <a:t> </a:t>
            </a:r>
            <a:r>
              <a:rPr lang="fr-FR" sz="3200" dirty="0" err="1"/>
              <a:t>word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2278503" y="4001069"/>
            <a:ext cx="3627620" cy="41744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F79484F-F5A7-4A7E-A223-3AEF71477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5766"/>
              </p:ext>
            </p:extLst>
          </p:nvPr>
        </p:nvGraphicFramePr>
        <p:xfrm>
          <a:off x="838200" y="1825625"/>
          <a:ext cx="7375161" cy="85769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94344">
                  <a:extLst>
                    <a:ext uri="{9D8B030D-6E8A-4147-A177-3AD203B41FA5}">
                      <a16:colId xmlns:a16="http://schemas.microsoft.com/office/drawing/2014/main" val="4149334465"/>
                    </a:ext>
                  </a:extLst>
                </a:gridCol>
                <a:gridCol w="2270775">
                  <a:extLst>
                    <a:ext uri="{9D8B030D-6E8A-4147-A177-3AD203B41FA5}">
                      <a16:colId xmlns:a16="http://schemas.microsoft.com/office/drawing/2014/main" val="1170639358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3762168653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470310380"/>
                    </a:ext>
                  </a:extLst>
                </a:gridCol>
              </a:tblGrid>
              <a:tr h="4884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400" dirty="0" err="1">
                          <a:effectLst/>
                          <a:latin typeface="+mn-lt"/>
                        </a:rPr>
                        <a:t>day</a:t>
                      </a:r>
                      <a:r>
                        <a:rPr lang="fr-FR" sz="2400" dirty="0">
                          <a:effectLst/>
                          <a:latin typeface="+mn-lt"/>
                        </a:rPr>
                        <a:t>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400" dirty="0" err="1">
                          <a:effectLst/>
                          <a:latin typeface="+mn-lt"/>
                        </a:rPr>
                        <a:t>year</a:t>
                      </a:r>
                      <a:r>
                        <a:rPr lang="fr-FR" sz="2400" dirty="0">
                          <a:effectLst/>
                          <a:latin typeface="+mn-lt"/>
                        </a:rPr>
                        <a:t>’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6653032"/>
                  </a:ext>
                </a:extLst>
              </a:tr>
              <a:tr h="363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+mn-lt"/>
                        </a:rPr>
                        <a:t>     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q’o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+mn-lt"/>
                        </a:rPr>
                        <a:t>   son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2062993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E462C34-3AA3-4E35-A18D-79A56D52E9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589525"/>
              </p:ext>
            </p:extLst>
          </p:nvPr>
        </p:nvGraphicFramePr>
        <p:xfrm>
          <a:off x="838199" y="2902180"/>
          <a:ext cx="7375161" cy="3657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94344">
                  <a:extLst>
                    <a:ext uri="{9D8B030D-6E8A-4147-A177-3AD203B41FA5}">
                      <a16:colId xmlns:a16="http://schemas.microsoft.com/office/drawing/2014/main" val="3265156792"/>
                    </a:ext>
                  </a:extLst>
                </a:gridCol>
                <a:gridCol w="2270775">
                  <a:extLst>
                    <a:ext uri="{9D8B030D-6E8A-4147-A177-3AD203B41FA5}">
                      <a16:colId xmlns:a16="http://schemas.microsoft.com/office/drawing/2014/main" val="1601489706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3117002358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476354055"/>
                    </a:ext>
                  </a:extLst>
                </a:gridCol>
              </a:tblGrid>
              <a:tr h="363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Akhwakh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sz="2400" dirty="0"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re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še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(n)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2400" i="1" dirty="0">
                          <a:latin typeface="+mn-lt"/>
                        </a:rPr>
                        <a:t> r&lt;d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8671085"/>
                  </a:ext>
                </a:extLst>
              </a:tr>
            </a:tbl>
          </a:graphicData>
        </a:graphic>
      </p:graphicFrame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EFFA7B73-D246-4D49-8F84-D3DB40F14B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813051"/>
              </p:ext>
            </p:extLst>
          </p:nvPr>
        </p:nvGraphicFramePr>
        <p:xfrm>
          <a:off x="838199" y="3450820"/>
          <a:ext cx="7375161" cy="3657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94344">
                  <a:extLst>
                    <a:ext uri="{9D8B030D-6E8A-4147-A177-3AD203B41FA5}">
                      <a16:colId xmlns:a16="http://schemas.microsoft.com/office/drawing/2014/main" val="4105917286"/>
                    </a:ext>
                  </a:extLst>
                </a:gridCol>
                <a:gridCol w="2270775">
                  <a:extLst>
                    <a:ext uri="{9D8B030D-6E8A-4147-A177-3AD203B41FA5}">
                      <a16:colId xmlns:a16="http://schemas.microsoft.com/office/drawing/2014/main" val="828880785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2867957767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2750836252"/>
                    </a:ext>
                  </a:extLst>
                </a:gridCol>
              </a:tblGrid>
              <a:tr h="363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Kryz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ji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ʁ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+mn-lt"/>
                        </a:rPr>
                        <a:t>  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san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 &lt; r &lt; d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9532287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9F866C7-C96E-4BD3-908E-6AFF50C6A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57975"/>
              </p:ext>
            </p:extLst>
          </p:nvPr>
        </p:nvGraphicFramePr>
        <p:xfrm>
          <a:off x="838198" y="3999460"/>
          <a:ext cx="7375161" cy="3657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94344">
                  <a:extLst>
                    <a:ext uri="{9D8B030D-6E8A-4147-A177-3AD203B41FA5}">
                      <a16:colId xmlns:a16="http://schemas.microsoft.com/office/drawing/2014/main" val="2363883907"/>
                    </a:ext>
                  </a:extLst>
                </a:gridCol>
                <a:gridCol w="2270775">
                  <a:extLst>
                    <a:ext uri="{9D8B030D-6E8A-4147-A177-3AD203B41FA5}">
                      <a16:colId xmlns:a16="http://schemas.microsoft.com/office/drawing/2014/main" val="3897049352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918247566"/>
                    </a:ext>
                  </a:extLst>
                </a:gridCol>
                <a:gridCol w="1755021">
                  <a:extLst>
                    <a:ext uri="{9D8B030D-6E8A-4147-A177-3AD203B41FA5}">
                      <a16:colId xmlns:a16="http://schemas.microsoft.com/office/drawing/2014/main" val="3758069182"/>
                    </a:ext>
                  </a:extLst>
                </a:gridCol>
              </a:tblGrid>
              <a:tr h="3631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r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ħi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dirty="0">
                        <a:latin typeface="+mn-lt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7370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6999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47447"/>
          </a:xfrm>
        </p:spPr>
        <p:txBody>
          <a:bodyPr>
            <a:normAutofit/>
          </a:bodyPr>
          <a:lstStyle/>
          <a:p>
            <a:pPr algn="ctr"/>
            <a:r>
              <a:rPr lang="fr-FR" sz="3200" dirty="0"/>
              <a:t>The main </a:t>
            </a:r>
            <a:r>
              <a:rPr lang="fr-FR" sz="3200" dirty="0" err="1"/>
              <a:t>problem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fr-FR" sz="2400" dirty="0" err="1"/>
              <a:t>Many</a:t>
            </a:r>
            <a:r>
              <a:rPr lang="fr-FR" sz="2400" dirty="0"/>
              <a:t> </a:t>
            </a:r>
            <a:r>
              <a:rPr lang="fr-FR" sz="2400" dirty="0" err="1"/>
              <a:t>obviously</a:t>
            </a:r>
            <a:r>
              <a:rPr lang="fr-FR" sz="2400" dirty="0"/>
              <a:t> </a:t>
            </a:r>
            <a:r>
              <a:rPr lang="fr-FR" sz="2400" dirty="0" err="1"/>
              <a:t>cognate</a:t>
            </a:r>
            <a:r>
              <a:rPr lang="fr-FR" sz="2400" dirty="0"/>
              <a:t> </a:t>
            </a:r>
            <a:r>
              <a:rPr lang="fr-FR" sz="2400" dirty="0" err="1"/>
              <a:t>nouns</a:t>
            </a:r>
            <a:r>
              <a:rPr lang="fr-FR" sz="2400" dirty="0"/>
              <a:t> have 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sz="2400" dirty="0"/>
              <a:t>a labial </a:t>
            </a:r>
            <a:r>
              <a:rPr lang="fr-FR" sz="2400" dirty="0" err="1"/>
              <a:t>onset</a:t>
            </a:r>
            <a:r>
              <a:rPr lang="fr-FR" sz="2400" dirty="0"/>
              <a:t>, </a:t>
            </a:r>
            <a:r>
              <a:rPr lang="fr-FR" sz="2400" b="1" dirty="0">
                <a:solidFill>
                  <a:srgbClr val="FF0000"/>
                </a:solidFill>
              </a:rPr>
              <a:t>B/M</a:t>
            </a:r>
            <a:r>
              <a:rPr lang="fr-FR" sz="2400" dirty="0"/>
              <a:t> i.e. </a:t>
            </a:r>
            <a:r>
              <a:rPr lang="fr-FR" sz="2400" dirty="0" err="1"/>
              <a:t>third-gender</a:t>
            </a:r>
            <a:r>
              <a:rPr lang="fr-FR" sz="2400" dirty="0"/>
              <a:t> </a:t>
            </a:r>
            <a:r>
              <a:rPr lang="fr-FR" sz="2400" dirty="0" err="1"/>
              <a:t>prefix</a:t>
            </a:r>
            <a:r>
              <a:rPr lang="fr-FR" sz="2400" dirty="0"/>
              <a:t>, </a:t>
            </a:r>
            <a:r>
              <a:rPr lang="fr-FR" sz="2400" u="sng" dirty="0"/>
              <a:t>in one </a:t>
            </a:r>
            <a:r>
              <a:rPr lang="fr-FR" sz="2400" u="sng" dirty="0" err="1"/>
              <a:t>branch</a:t>
            </a:r>
            <a:r>
              <a:rPr lang="fr-FR" sz="2400" u="sng" dirty="0"/>
              <a:t> or </a:t>
            </a:r>
            <a:r>
              <a:rPr lang="fr-FR" sz="2400" u="sng" dirty="0" err="1"/>
              <a:t>language</a:t>
            </a:r>
            <a:r>
              <a:rPr lang="fr-FR" sz="2400" dirty="0"/>
              <a:t> 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sz="2400" dirty="0"/>
              <a:t>and a dental </a:t>
            </a:r>
            <a:r>
              <a:rPr lang="fr-FR" sz="2400" dirty="0" err="1"/>
              <a:t>onset</a:t>
            </a:r>
            <a:r>
              <a:rPr lang="fr-FR" sz="2400" dirty="0"/>
              <a:t>, </a:t>
            </a:r>
            <a:r>
              <a:rPr lang="fr-FR" sz="2400" b="1" dirty="0">
                <a:solidFill>
                  <a:srgbClr val="0070C0"/>
                </a:solidFill>
              </a:rPr>
              <a:t>D/N</a:t>
            </a:r>
            <a:r>
              <a:rPr lang="fr-FR" sz="2400" b="1" dirty="0"/>
              <a:t> </a:t>
            </a:r>
            <a:r>
              <a:rPr lang="fr-FR" sz="2400" dirty="0"/>
              <a:t>i.e. </a:t>
            </a:r>
            <a:r>
              <a:rPr lang="fr-FR" sz="2400" dirty="0" err="1"/>
              <a:t>fourth-gender</a:t>
            </a:r>
            <a:r>
              <a:rPr lang="fr-FR" sz="2400" dirty="0"/>
              <a:t> </a:t>
            </a:r>
            <a:r>
              <a:rPr lang="fr-FR" sz="2400" dirty="0" err="1"/>
              <a:t>prefix</a:t>
            </a:r>
            <a:r>
              <a:rPr lang="fr-FR" sz="2400" dirty="0"/>
              <a:t>, </a:t>
            </a:r>
            <a:r>
              <a:rPr lang="fr-FR" sz="2400" u="sng" dirty="0"/>
              <a:t>in </a:t>
            </a:r>
            <a:r>
              <a:rPr lang="fr-FR" sz="2400" u="sng" dirty="0" err="1"/>
              <a:t>others</a:t>
            </a:r>
            <a:r>
              <a:rPr lang="fr-FR" sz="2400" dirty="0"/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err="1"/>
              <a:t>with</a:t>
            </a:r>
            <a:r>
              <a:rPr lang="fr-FR" sz="2400" dirty="0"/>
              <a:t> no </a:t>
            </a:r>
            <a:r>
              <a:rPr lang="fr-FR" sz="2400" dirty="0" err="1"/>
              <a:t>subgrouping</a:t>
            </a:r>
            <a:r>
              <a:rPr lang="fr-FR" sz="2400" dirty="0"/>
              <a:t> </a:t>
            </a:r>
            <a:r>
              <a:rPr lang="fr-FR" sz="2400" dirty="0" err="1"/>
              <a:t>evidence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553885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598969"/>
          </a:xfrm>
        </p:spPr>
        <p:txBody>
          <a:bodyPr>
            <a:normAutofit/>
          </a:bodyPr>
          <a:lstStyle/>
          <a:p>
            <a:pPr algn="ctr"/>
            <a:r>
              <a:rPr lang="fr-FR" sz="3200" dirty="0" err="1"/>
              <a:t>Lexeme</a:t>
            </a:r>
            <a:r>
              <a:rPr lang="fr-FR" sz="3200" dirty="0"/>
              <a:t> </a:t>
            </a:r>
            <a:r>
              <a:rPr lang="fr-FR" sz="3200" dirty="0" err="1"/>
              <a:t>distinguishing</a:t>
            </a:r>
            <a:r>
              <a:rPr lang="fr-FR" sz="3200" dirty="0"/>
              <a:t> </a:t>
            </a:r>
            <a:r>
              <a:rPr lang="ru-RU" sz="3200" dirty="0"/>
              <a:t>gender</a:t>
            </a:r>
            <a:r>
              <a:rPr lang="fr-FR" sz="3200" dirty="0"/>
              <a:t> alternation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470959"/>
              </p:ext>
            </p:extLst>
          </p:nvPr>
        </p:nvGraphicFramePr>
        <p:xfrm>
          <a:off x="3473738" y="1715295"/>
          <a:ext cx="5244523" cy="293351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00517">
                  <a:extLst>
                    <a:ext uri="{9D8B030D-6E8A-4147-A177-3AD203B41FA5}">
                      <a16:colId xmlns:a16="http://schemas.microsoft.com/office/drawing/2014/main" val="4105917286"/>
                    </a:ext>
                  </a:extLst>
                </a:gridCol>
                <a:gridCol w="2032856">
                  <a:extLst>
                    <a:ext uri="{9D8B030D-6E8A-4147-A177-3AD203B41FA5}">
                      <a16:colId xmlns:a16="http://schemas.microsoft.com/office/drawing/2014/main" val="2712711003"/>
                    </a:ext>
                  </a:extLst>
                </a:gridCol>
                <a:gridCol w="1511150">
                  <a:extLst>
                    <a:ext uri="{9D8B030D-6E8A-4147-A177-3AD203B41FA5}">
                      <a16:colId xmlns:a16="http://schemas.microsoft.com/office/drawing/2014/main" val="16087592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day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sun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6563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q’o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ba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q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376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ba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ħi</a:t>
                      </a:r>
                      <a:r>
                        <a:rPr lang="fr-FR" sz="2400" i="1" dirty="0">
                          <a:effectLst/>
                        </a:rPr>
                        <a:t>            =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ba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effectLst/>
                        </a:rPr>
                        <a:t>ħi</a:t>
                      </a:r>
                      <a:endParaRPr lang="fr-FR" sz="2400" i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8326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fr-FR" sz="2400" i="1" dirty="0" err="1">
                          <a:effectLst/>
                        </a:rPr>
                        <a:t>ʁ</a:t>
                      </a:r>
                      <a:r>
                        <a:rPr lang="fr-FR" sz="2400" i="1" dirty="0">
                          <a:effectLst/>
                        </a:rPr>
                        <a:t>, </a:t>
                      </a:r>
                      <a:r>
                        <a:rPr lang="fr-FR" sz="2400" i="0" dirty="0">
                          <a:effectLst/>
                        </a:rPr>
                        <a:t>pl</a:t>
                      </a:r>
                      <a:r>
                        <a:rPr lang="fr-FR" sz="2400" i="1" dirty="0">
                          <a:effectLst/>
                        </a:rPr>
                        <a:t>. ʁ-</a:t>
                      </a:r>
                      <a:r>
                        <a:rPr lang="fr-FR" sz="2400" i="1" dirty="0" err="1">
                          <a:effectLst/>
                        </a:rPr>
                        <a:t>ar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ra</a:t>
                      </a:r>
                      <a:r>
                        <a:rPr lang="fr-FR" sz="2400" i="1" dirty="0" err="1">
                          <a:effectLst/>
                        </a:rPr>
                        <a:t>ʁ</a:t>
                      </a:r>
                      <a:endParaRPr lang="fr-FR" sz="2400" i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03441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Kryz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ji</a:t>
                      </a:r>
                      <a:r>
                        <a:rPr lang="fr-FR" sz="2400" i="1" dirty="0" err="1">
                          <a:effectLst/>
                        </a:rPr>
                        <a:t>ʁ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vi</a:t>
                      </a: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ra</a:t>
                      </a:r>
                      <a:r>
                        <a:rPr lang="fr-FR" sz="2400" i="1" dirty="0" err="1">
                          <a:effectLst/>
                        </a:rPr>
                        <a:t>ʁ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9532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810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b="1" dirty="0">
                <a:solidFill>
                  <a:srgbClr val="FF0000"/>
                </a:solidFill>
              </a:rPr>
              <a:t>M</a:t>
            </a:r>
            <a:r>
              <a:rPr lang="fr-FR" sz="3200" dirty="0"/>
              <a:t> / </a:t>
            </a:r>
            <a:r>
              <a:rPr lang="fr-FR" sz="3200" b="1" dirty="0">
                <a:solidFill>
                  <a:schemeClr val="accent1"/>
                </a:solidFill>
              </a:rPr>
              <a:t>N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alternation on </a:t>
            </a:r>
            <a:r>
              <a:rPr lang="fr-FR" sz="3200" i="1" dirty="0" err="1"/>
              <a:t>nasalised</a:t>
            </a:r>
            <a:r>
              <a:rPr lang="fr-FR" sz="3200" dirty="0"/>
              <a:t> </a:t>
            </a:r>
            <a:r>
              <a:rPr lang="fr-FR" sz="3200" dirty="0" err="1"/>
              <a:t>roots</a:t>
            </a:r>
            <a:br>
              <a:rPr lang="fr-FR" sz="3200" dirty="0"/>
            </a:br>
            <a:r>
              <a:rPr lang="fr-FR" sz="3200" dirty="0"/>
              <a:t>no apparent </a:t>
            </a:r>
            <a:r>
              <a:rPr lang="fr-FR" sz="3200" dirty="0" err="1"/>
              <a:t>subgrouping</a:t>
            </a:r>
            <a:r>
              <a:rPr lang="fr-FR" sz="3200" dirty="0"/>
              <a:t> </a:t>
            </a:r>
            <a:r>
              <a:rPr lang="fr-FR" sz="3200" dirty="0" err="1"/>
              <a:t>except</a:t>
            </a:r>
            <a:r>
              <a:rPr lang="fr-FR" sz="3200" dirty="0"/>
              <a:t> for </a:t>
            </a:r>
            <a:r>
              <a:rPr lang="fr-FR" sz="3200" b="1" dirty="0" err="1"/>
              <a:t>Nakh</a:t>
            </a:r>
            <a:endParaRPr lang="fr-FR" sz="3200" b="1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676555"/>
              </p:ext>
            </p:extLst>
          </p:nvPr>
        </p:nvGraphicFramePr>
        <p:xfrm>
          <a:off x="1977887" y="1967943"/>
          <a:ext cx="8965095" cy="450529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47830">
                  <a:extLst>
                    <a:ext uri="{9D8B030D-6E8A-4147-A177-3AD203B41FA5}">
                      <a16:colId xmlns:a16="http://schemas.microsoft.com/office/drawing/2014/main" val="3958568282"/>
                    </a:ext>
                  </a:extLst>
                </a:gridCol>
                <a:gridCol w="1818021">
                  <a:extLst>
                    <a:ext uri="{9D8B030D-6E8A-4147-A177-3AD203B41FA5}">
                      <a16:colId xmlns:a16="http://schemas.microsoft.com/office/drawing/2014/main" val="3099919869"/>
                    </a:ext>
                  </a:extLst>
                </a:gridCol>
                <a:gridCol w="1950177">
                  <a:extLst>
                    <a:ext uri="{9D8B030D-6E8A-4147-A177-3AD203B41FA5}">
                      <a16:colId xmlns:a16="http://schemas.microsoft.com/office/drawing/2014/main" val="3438712247"/>
                    </a:ext>
                  </a:extLst>
                </a:gridCol>
                <a:gridCol w="2849067">
                  <a:extLst>
                    <a:ext uri="{9D8B030D-6E8A-4147-A177-3AD203B41FA5}">
                      <a16:colId xmlns:a16="http://schemas.microsoft.com/office/drawing/2014/main" val="2510049495"/>
                    </a:ext>
                  </a:extLst>
                </a:gridCol>
              </a:tblGrid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‘louse’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‘honey’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bedclothes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4906040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ac’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oc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ot:</a:t>
                      </a:r>
                      <a:endParaRPr lang="fr-FR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013116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Akhwakh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ac</a:t>
                      </a:r>
                      <a:r>
                        <a:rPr lang="fr-FR" sz="2400" i="1" dirty="0">
                          <a:effectLst/>
                        </a:rPr>
                        <a:t>:’i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unc</a:t>
                      </a:r>
                      <a:r>
                        <a:rPr lang="fr-FR" sz="2400" i="1" dirty="0">
                          <a:effectLst/>
                        </a:rPr>
                        <a:t>:’i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re</a:t>
                      </a:r>
                      <a:r>
                        <a:rPr lang="fr-FR" sz="2400" i="1" dirty="0" err="1">
                          <a:effectLst/>
                        </a:rPr>
                        <a:t>šva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517985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ac</a:t>
                      </a:r>
                      <a:r>
                        <a:rPr lang="fr-FR" sz="2400" i="1" dirty="0">
                          <a:effectLst/>
                        </a:rPr>
                        <a:t>:’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 err="1">
                          <a:effectLst/>
                        </a:rPr>
                        <a:t>hoc:’o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effectLst/>
                        </a:rPr>
                        <a:t>osen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378089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Tsez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oci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uci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uži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050150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ac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ic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8655730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SDargi</a:t>
                      </a:r>
                      <a:endParaRPr lang="fr-FR" sz="24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>
                          <a:effectLst/>
                        </a:rPr>
                        <a:t>ez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 err="1">
                          <a:effectLst/>
                        </a:rPr>
                        <a:t>aza</a:t>
                      </a:r>
                      <a:endParaRPr lang="fr-FR" sz="2400" i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687521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>
                          <a:effectLst/>
                        </a:rPr>
                        <a:t>et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 err="1">
                          <a:effectLst/>
                        </a:rPr>
                        <a:t>irt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es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15589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Kryz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effectLst/>
                        </a:rPr>
                        <a:t>it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>
                          <a:effectLst/>
                        </a:rPr>
                        <a:t>es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748654"/>
                  </a:ext>
                </a:extLst>
              </a:tr>
              <a:tr h="436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Khinalug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imc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üc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-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8495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3592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fr-FR" sz="3200" dirty="0" err="1"/>
              <a:t>Lexeme</a:t>
            </a:r>
            <a:r>
              <a:rPr lang="fr-FR" sz="3200" dirty="0"/>
              <a:t> </a:t>
            </a:r>
            <a:r>
              <a:rPr lang="fr-FR" sz="3200" dirty="0" err="1"/>
              <a:t>distinguishing</a:t>
            </a:r>
            <a:r>
              <a:rPr lang="fr-FR" sz="3200" dirty="0"/>
              <a:t> </a:t>
            </a:r>
            <a:r>
              <a:rPr lang="ru-RU" sz="3200" dirty="0"/>
              <a:t>gender</a:t>
            </a:r>
            <a:r>
              <a:rPr lang="fr-FR" sz="3200" dirty="0"/>
              <a:t> alternation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26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" name="Tableau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912522"/>
              </p:ext>
            </p:extLst>
          </p:nvPr>
        </p:nvGraphicFramePr>
        <p:xfrm>
          <a:off x="2009202" y="1662825"/>
          <a:ext cx="7949805" cy="40035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89371">
                  <a:extLst>
                    <a:ext uri="{9D8B030D-6E8A-4147-A177-3AD203B41FA5}">
                      <a16:colId xmlns:a16="http://schemas.microsoft.com/office/drawing/2014/main" val="520419715"/>
                    </a:ext>
                  </a:extLst>
                </a:gridCol>
                <a:gridCol w="3597965">
                  <a:extLst>
                    <a:ext uri="{9D8B030D-6E8A-4147-A177-3AD203B41FA5}">
                      <a16:colId xmlns:a16="http://schemas.microsoft.com/office/drawing/2014/main" val="3233608377"/>
                    </a:ext>
                  </a:extLst>
                </a:gridCol>
                <a:gridCol w="2862469">
                  <a:extLst>
                    <a:ext uri="{9D8B030D-6E8A-4147-A177-3AD203B41FA5}">
                      <a16:colId xmlns:a16="http://schemas.microsoft.com/office/drawing/2014/main" val="1684859902"/>
                    </a:ext>
                  </a:extLst>
                </a:gridCol>
              </a:tblGrid>
              <a:tr h="3415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 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+mn-lt"/>
                        </a:rPr>
                        <a:t>‘</a:t>
                      </a:r>
                      <a:r>
                        <a:rPr lang="fr-FR" sz="2800" dirty="0" err="1">
                          <a:effectLst/>
                          <a:latin typeface="+mn-lt"/>
                        </a:rPr>
                        <a:t>tear</a:t>
                      </a:r>
                      <a:r>
                        <a:rPr lang="fr-FR" sz="2800" dirty="0">
                          <a:effectLst/>
                          <a:latin typeface="+mn-lt"/>
                        </a:rPr>
                        <a:t>(s)’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effectLst/>
                          <a:latin typeface="+mn-lt"/>
                        </a:rPr>
                        <a:t>= !</a:t>
                      </a:r>
                      <a:r>
                        <a:rPr lang="fr-FR" sz="2800" dirty="0">
                          <a:effectLst/>
                          <a:latin typeface="+mn-lt"/>
                        </a:rPr>
                        <a:t> ‘</a:t>
                      </a:r>
                      <a:r>
                        <a:rPr lang="fr-FR" sz="2800" dirty="0" err="1">
                          <a:effectLst/>
                          <a:latin typeface="+mn-lt"/>
                        </a:rPr>
                        <a:t>broth</a:t>
                      </a:r>
                      <a:r>
                        <a:rPr lang="fr-FR" sz="2800" dirty="0">
                          <a:effectLst/>
                          <a:latin typeface="+mn-lt"/>
                        </a:rPr>
                        <a:t>’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28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9387173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Batsbi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mbria-Italic"/>
                        </a:rPr>
                        <a:t>n</a:t>
                      </a:r>
                      <a:r>
                        <a:rPr lang="fr-FR" sz="24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-Italic"/>
                        </a:rPr>
                        <a:t>a</a:t>
                      </a: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Cambria-Italic"/>
                        </a:rPr>
                        <a:t>tʾ</a:t>
                      </a:r>
                      <a:r>
                        <a:rPr lang="fr-FR" sz="24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mbria-Italic"/>
                        </a:rPr>
                        <a:t>qʾajri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+mn-lt"/>
                        </a:rPr>
                        <a:t> -</a:t>
                      </a:r>
                      <a:endParaRPr lang="fr-FR" sz="240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4949770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Akhwakh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24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aq’a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+mn-lt"/>
                        </a:rPr>
                        <a:t> -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10654901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Avar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24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aʕu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+mn-lt"/>
                        </a:rPr>
                        <a:t> -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1014366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Tsez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2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i="0" dirty="0">
                          <a:effectLst/>
                          <a:latin typeface="+mn-lt"/>
                        </a:rPr>
                        <a:t>(</a:t>
                      </a:r>
                      <a:r>
                        <a:rPr lang="fr-FR" sz="2400" i="0" dirty="0" err="1">
                          <a:effectLst/>
                          <a:latin typeface="+mn-lt"/>
                        </a:rPr>
                        <a:t>Bezhta</a:t>
                      </a:r>
                      <a:r>
                        <a:rPr lang="fr-FR" sz="2400" i="1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j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anq’o</a:t>
                      </a:r>
                      <a:r>
                        <a:rPr lang="fr-FR" sz="2400" i="0" dirty="0">
                          <a:effectLst/>
                          <a:latin typeface="+mn-lt"/>
                        </a:rPr>
                        <a:t>)</a:t>
                      </a:r>
                      <a:endParaRPr lang="fr-FR" sz="24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0504409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+mn-lt"/>
                        </a:rPr>
                        <a:t>Lak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fr-FR" sz="24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aq</a:t>
                      </a:r>
                      <a:r>
                        <a:rPr lang="fr-FR" sz="2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’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aq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’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8929465"/>
                  </a:ext>
                </a:extLst>
              </a:tr>
              <a:tr h="3415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Dargi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</a:t>
                      </a:r>
                      <a:r>
                        <a:rPr lang="fr-FR" sz="24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urʁbe</a:t>
                      </a:r>
                      <a:r>
                        <a:rPr lang="fr-FR" sz="24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fr-FR" sz="24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fr-FR" sz="2400" b="1" i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regular</a:t>
                      </a:r>
                      <a:r>
                        <a:rPr lang="fr-FR" sz="2400" b="1" i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plural of!)</a:t>
                      </a:r>
                      <a:endParaRPr lang="fr-FR" sz="2400" b="1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n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erʁ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6366585"/>
                  </a:ext>
                </a:extLst>
              </a:tr>
              <a:tr h="51321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  <a:latin typeface="+mn-lt"/>
                        </a:rPr>
                        <a:t>Lezgian</a:t>
                      </a:r>
                      <a:endParaRPr lang="fr-FR" sz="24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d</a:t>
                      </a:r>
                      <a:r>
                        <a:rPr lang="fr-FR" sz="2400" i="1" dirty="0" err="1">
                          <a:effectLst/>
                          <a:latin typeface="+mn-lt"/>
                        </a:rPr>
                        <a:t>iq</a:t>
                      </a:r>
                      <a:r>
                        <a:rPr lang="fr-FR" sz="2400" i="1" dirty="0">
                          <a:effectLst/>
                          <a:latin typeface="+mn-lt"/>
                        </a:rPr>
                        <a:t>’</a:t>
                      </a:r>
                      <a:endParaRPr lang="fr-FR" sz="24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4498411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448878" y="4273822"/>
            <a:ext cx="4552122" cy="8448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27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err="1"/>
              <a:t>other</a:t>
            </a:r>
            <a:r>
              <a:rPr lang="fr-FR" sz="3200" dirty="0"/>
              <a:t> </a:t>
            </a:r>
            <a:r>
              <a:rPr lang="fr-FR" sz="3200" b="1" dirty="0">
                <a:solidFill>
                  <a:srgbClr val="FF0000"/>
                </a:solidFill>
              </a:rPr>
              <a:t>M</a:t>
            </a:r>
            <a:r>
              <a:rPr lang="fr-FR" sz="3200" dirty="0"/>
              <a:t> / </a:t>
            </a:r>
            <a:r>
              <a:rPr lang="fr-FR" sz="3200" b="1" dirty="0">
                <a:solidFill>
                  <a:schemeClr val="accent1"/>
                </a:solidFill>
              </a:rPr>
              <a:t>N</a:t>
            </a:r>
            <a:r>
              <a:rPr lang="fr-FR" sz="3200" b="1" dirty="0">
                <a:solidFill>
                  <a:srgbClr val="FF0000"/>
                </a:solidFill>
              </a:rPr>
              <a:t> </a:t>
            </a:r>
            <a:r>
              <a:rPr lang="fr-FR" sz="3200" b="1" dirty="0"/>
              <a:t>= </a:t>
            </a:r>
            <a:r>
              <a:rPr lang="fr-FR" sz="3200" b="1" dirty="0">
                <a:solidFill>
                  <a:srgbClr val="FF0000"/>
                </a:solidFill>
              </a:rPr>
              <a:t>B</a:t>
            </a:r>
            <a:r>
              <a:rPr lang="fr-FR" sz="3200" dirty="0"/>
              <a:t> / </a:t>
            </a:r>
            <a:r>
              <a:rPr lang="fr-FR" sz="3200" b="1" dirty="0">
                <a:solidFill>
                  <a:schemeClr val="accent1"/>
                </a:solidFill>
              </a:rPr>
              <a:t>D</a:t>
            </a:r>
            <a:r>
              <a:rPr lang="fr-FR" sz="3200" dirty="0"/>
              <a:t> alternation on </a:t>
            </a:r>
            <a:r>
              <a:rPr lang="fr-FR" sz="3200" dirty="0" err="1"/>
              <a:t>nasalised</a:t>
            </a:r>
            <a:r>
              <a:rPr lang="fr-FR" sz="3200" dirty="0"/>
              <a:t> </a:t>
            </a:r>
            <a:r>
              <a:rPr lang="fr-FR" sz="3200" dirty="0" err="1"/>
              <a:t>roots</a:t>
            </a:r>
            <a:br>
              <a:rPr lang="fr-FR" sz="3200" dirty="0"/>
            </a:br>
            <a:r>
              <a:rPr lang="fr-FR" sz="3200" dirty="0"/>
              <a:t>no apparent </a:t>
            </a:r>
            <a:r>
              <a:rPr lang="fr-FR" sz="3200" dirty="0" err="1"/>
              <a:t>subgrouping</a:t>
            </a:r>
            <a:r>
              <a:rPr lang="fr-FR" sz="3200" dirty="0"/>
              <a:t> </a:t>
            </a:r>
            <a:r>
              <a:rPr lang="fr-FR" sz="3200" dirty="0" err="1"/>
              <a:t>except</a:t>
            </a:r>
            <a:r>
              <a:rPr lang="fr-FR" sz="3200" dirty="0"/>
              <a:t> for </a:t>
            </a:r>
            <a:r>
              <a:rPr lang="fr-FR" sz="3200" b="1" dirty="0" err="1"/>
              <a:t>Nakh</a:t>
            </a:r>
            <a:r>
              <a:rPr lang="fr-FR" sz="3200" b="1" dirty="0"/>
              <a:t> and </a:t>
            </a:r>
            <a:r>
              <a:rPr lang="fr-FR" sz="3200" b="1" dirty="0" err="1"/>
              <a:t>Lezgic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956398"/>
              </p:ext>
            </p:extLst>
          </p:nvPr>
        </p:nvGraphicFramePr>
        <p:xfrm>
          <a:off x="3538329" y="1690690"/>
          <a:ext cx="6568109" cy="458163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747603">
                  <a:extLst>
                    <a:ext uri="{9D8B030D-6E8A-4147-A177-3AD203B41FA5}">
                      <a16:colId xmlns:a16="http://schemas.microsoft.com/office/drawing/2014/main" val="1252666464"/>
                    </a:ext>
                  </a:extLst>
                </a:gridCol>
                <a:gridCol w="687485">
                  <a:extLst>
                    <a:ext uri="{9D8B030D-6E8A-4147-A177-3AD203B41FA5}">
                      <a16:colId xmlns:a16="http://schemas.microsoft.com/office/drawing/2014/main" val="196025288"/>
                    </a:ext>
                  </a:extLst>
                </a:gridCol>
                <a:gridCol w="2375453">
                  <a:extLst>
                    <a:ext uri="{9D8B030D-6E8A-4147-A177-3AD203B41FA5}">
                      <a16:colId xmlns:a16="http://schemas.microsoft.com/office/drawing/2014/main" val="1661461794"/>
                    </a:ext>
                  </a:extLst>
                </a:gridCol>
                <a:gridCol w="1757568">
                  <a:extLst>
                    <a:ext uri="{9D8B030D-6E8A-4147-A177-3AD203B41FA5}">
                      <a16:colId xmlns:a16="http://schemas.microsoft.com/office/drawing/2014/main" val="602272041"/>
                    </a:ext>
                  </a:extLst>
                </a:gridCol>
              </a:tblGrid>
              <a:tr h="6041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dream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nettle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9789488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Batsbi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ab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>
                          <a:effectLst/>
                        </a:rPr>
                        <a:t>it:’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042375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Akhwakh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iƛ</a:t>
                      </a:r>
                      <a:r>
                        <a:rPr lang="fr-FR" sz="2400" i="1" dirty="0">
                          <a:effectLst/>
                        </a:rPr>
                        <a:t>:’e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ic</a:t>
                      </a:r>
                      <a:r>
                        <a:rPr lang="fr-FR" sz="2400" i="1" dirty="0">
                          <a:effectLst/>
                        </a:rPr>
                        <a:t>:’i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295335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Avar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aƛ</a:t>
                      </a:r>
                      <a:r>
                        <a:rPr lang="fr-FR" sz="2400" i="1" dirty="0">
                          <a:effectLst/>
                        </a:rPr>
                        <a:t>:’u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 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75446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Tsez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oƛu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 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21845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Lak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ak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eč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34184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SDargi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uger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ic:i</a:t>
                      </a:r>
                      <a:endParaRPr lang="fr-FR" sz="2400" i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20272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Lezgian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ik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</a:rPr>
                        <a:t> 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12793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Kryz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eq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edž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543748"/>
                  </a:ext>
                </a:extLst>
              </a:tr>
              <a:tr h="4027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effectLst/>
                        </a:rPr>
                        <a:t>Udi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0070C0"/>
                          </a:solidFill>
                          <a:effectLst/>
                        </a:rPr>
                        <a:t>n</a:t>
                      </a:r>
                      <a:r>
                        <a:rPr lang="fr-FR" sz="2400" i="1" dirty="0" err="1">
                          <a:effectLst/>
                        </a:rPr>
                        <a:t>ep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rgbClr val="FF0000"/>
                          </a:solidFill>
                          <a:effectLst/>
                        </a:rPr>
                        <a:t>m</a:t>
                      </a:r>
                      <a:r>
                        <a:rPr lang="fr-FR" sz="2400" i="1" dirty="0" err="1">
                          <a:effectLst/>
                        </a:rPr>
                        <a:t>eč</a:t>
                      </a:r>
                      <a:r>
                        <a:rPr lang="fr-FR" sz="2400" i="1" dirty="0">
                          <a:effectLst/>
                        </a:rPr>
                        <a:t>’</a:t>
                      </a:r>
                      <a:endParaRPr lang="fr-FR" sz="14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018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307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latin typeface="+mn-lt"/>
              </a:rPr>
              <a:t>Typological (morphology/semantics) conclusions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28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724176" y="1288498"/>
            <a:ext cx="10906169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reconstructed </a:t>
            </a:r>
            <a:r>
              <a:rPr lang="fr-FR" altLang="fr-FR" sz="2400" b="1" dirty="0"/>
              <a:t>types</a:t>
            </a:r>
            <a:r>
              <a:rPr lang="fr-FR" altLang="fr-FR" sz="2400" dirty="0"/>
              <a:t> of </a:t>
            </a:r>
            <a:r>
              <a:rPr lang="fr-FR" altLang="fr-FR" sz="2400" dirty="0" err="1"/>
              <a:t>number</a:t>
            </a:r>
            <a:r>
              <a:rPr lang="fr-FR" altLang="fr-FR" sz="2400" dirty="0"/>
              <a:t> </a:t>
            </a:r>
            <a:r>
              <a:rPr lang="fr-FR" altLang="fr-FR" sz="2400" dirty="0" err="1"/>
              <a:t>marking</a:t>
            </a:r>
            <a:r>
              <a:rPr lang="fr-FR" altLang="fr-FR" sz="2400" dirty="0"/>
              <a:t> (in the nominative (S/P) case)</a:t>
            </a:r>
            <a:endParaRPr lang="fr-FR" altLang="fr-FR" sz="2400" dirty="0">
              <a:latin typeface="Arial" panose="020B0604020202020204" pitchFamily="34" charset="0"/>
            </a:endParaRPr>
          </a:p>
          <a:p>
            <a:pPr marL="34290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2400" dirty="0" err="1"/>
              <a:t>singularia</a:t>
            </a:r>
            <a:r>
              <a:rPr lang="fr-FR" altLang="fr-FR" sz="2400" dirty="0"/>
              <a:t> </a:t>
            </a:r>
            <a:r>
              <a:rPr lang="fr-FR" altLang="fr-FR" sz="2400" dirty="0" err="1"/>
              <a:t>tantum</a:t>
            </a:r>
            <a:r>
              <a:rPr lang="fr-FR" altLang="fr-FR" sz="2400" dirty="0"/>
              <a:t>, consistent </a:t>
            </a:r>
            <a:r>
              <a:rPr lang="fr-FR" altLang="fr-FR" sz="2400" b="1" i="1" dirty="0">
                <a:solidFill>
                  <a:srgbClr val="FF0000"/>
                </a:solidFill>
              </a:rPr>
              <a:t>b-</a:t>
            </a:r>
            <a:r>
              <a:rPr lang="fr-FR" altLang="fr-FR" sz="2400" dirty="0"/>
              <a:t>: 		‘</a:t>
            </a:r>
            <a:r>
              <a:rPr lang="fr-FR" altLang="fr-FR" sz="2400" dirty="0" err="1"/>
              <a:t>moon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sun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tongue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nose</a:t>
            </a:r>
            <a:r>
              <a:rPr lang="fr-FR" altLang="fr-FR" sz="2400" dirty="0"/>
              <a:t>’</a:t>
            </a: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2400" dirty="0"/>
              <a:t>mass/pair </a:t>
            </a:r>
            <a:r>
              <a:rPr lang="fr-FR" altLang="fr-FR" sz="2400" dirty="0" err="1"/>
              <a:t>nouns</a:t>
            </a:r>
            <a:r>
              <a:rPr lang="fr-FR" altLang="fr-FR" sz="2400" dirty="0"/>
              <a:t>, consistent </a:t>
            </a:r>
            <a:r>
              <a:rPr lang="fr-FR" altLang="fr-FR" sz="2400" b="1" i="1" dirty="0">
                <a:solidFill>
                  <a:schemeClr val="accent1"/>
                </a:solidFill>
              </a:rPr>
              <a:t>d-</a:t>
            </a:r>
            <a:r>
              <a:rPr lang="fr-FR" altLang="fr-FR" sz="2400" dirty="0"/>
              <a:t>: 		‘</a:t>
            </a:r>
            <a:r>
              <a:rPr lang="fr-FR" altLang="fr-FR" sz="2400" dirty="0" err="1"/>
              <a:t>heart</a:t>
            </a:r>
            <a:r>
              <a:rPr lang="fr-FR" altLang="fr-FR" sz="2400" dirty="0"/>
              <a:t>’, ‘cloud’, ‘axe’, ‘</a:t>
            </a:r>
            <a:r>
              <a:rPr lang="fr-FR" altLang="fr-FR" sz="2400" dirty="0" err="1"/>
              <a:t>meat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tear</a:t>
            </a:r>
            <a:r>
              <a:rPr lang="fr-FR" altLang="fr-FR" sz="2400" u="sng" dirty="0" err="1"/>
              <a:t>s</a:t>
            </a:r>
            <a:r>
              <a:rPr lang="fr-FR" altLang="fr-FR" sz="2400" dirty="0"/>
              <a:t>/</a:t>
            </a:r>
            <a:r>
              <a:rPr lang="fr-FR" altLang="fr-FR" sz="2400" dirty="0" err="1"/>
              <a:t>broth</a:t>
            </a:r>
            <a:r>
              <a:rPr lang="fr-FR" altLang="fr-FR" sz="2400" dirty="0"/>
              <a:t>’</a:t>
            </a: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2400" dirty="0" err="1"/>
              <a:t>singular</a:t>
            </a:r>
            <a:r>
              <a:rPr lang="fr-FR" altLang="fr-FR" sz="2400" dirty="0"/>
              <a:t>/pair, </a:t>
            </a:r>
            <a:r>
              <a:rPr lang="fr-FR" altLang="fr-FR" sz="2400" b="1" dirty="0">
                <a:solidFill>
                  <a:srgbClr val="FF0000"/>
                </a:solidFill>
              </a:rPr>
              <a:t>b-</a:t>
            </a:r>
            <a:r>
              <a:rPr lang="fr-FR" altLang="fr-FR" sz="2400" dirty="0"/>
              <a:t> or </a:t>
            </a:r>
            <a:r>
              <a:rPr lang="fr-FR" altLang="fr-FR" sz="2400" b="1" i="1" dirty="0">
                <a:solidFill>
                  <a:schemeClr val="accent1"/>
                </a:solidFill>
              </a:rPr>
              <a:t>d-</a:t>
            </a:r>
            <a:r>
              <a:rPr lang="fr-FR" altLang="fr-FR" sz="2400" dirty="0"/>
              <a:t> / Ø:			‘</a:t>
            </a:r>
            <a:r>
              <a:rPr lang="fr-FR" altLang="fr-FR" sz="2400" dirty="0" err="1"/>
              <a:t>eye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liver</a:t>
            </a:r>
            <a:r>
              <a:rPr lang="fr-FR" altLang="fr-FR" sz="2400" dirty="0"/>
              <a:t>/</a:t>
            </a:r>
            <a:r>
              <a:rPr lang="fr-FR" altLang="fr-FR" sz="2400" dirty="0" err="1"/>
              <a:t>lungs</a:t>
            </a:r>
            <a:r>
              <a:rPr lang="fr-FR" altLang="fr-FR" sz="2400" dirty="0"/>
              <a:t>’</a:t>
            </a:r>
          </a:p>
          <a:p>
            <a:pPr marL="342900" lvl="0" indent="-34290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r-FR" altLang="fr-FR" sz="2400" dirty="0"/>
              <a:t>mass </a:t>
            </a:r>
            <a:r>
              <a:rPr lang="fr-FR" altLang="fr-FR" sz="2400" u="sng" dirty="0"/>
              <a:t>or</a:t>
            </a:r>
            <a:r>
              <a:rPr lang="fr-FR" altLang="fr-FR" sz="2400" dirty="0"/>
              <a:t> </a:t>
            </a:r>
            <a:r>
              <a:rPr lang="fr-FR" altLang="fr-FR" sz="2400" dirty="0" err="1"/>
              <a:t>discrete</a:t>
            </a:r>
            <a:r>
              <a:rPr lang="fr-FR" altLang="fr-FR" sz="2400" dirty="0"/>
              <a:t> </a:t>
            </a:r>
            <a:r>
              <a:rPr lang="fr-FR" altLang="fr-FR" sz="2400" dirty="0" err="1"/>
              <a:t>nouns</a:t>
            </a:r>
            <a:r>
              <a:rPr lang="fr-FR" altLang="fr-FR" sz="2400" dirty="0"/>
              <a:t>,</a:t>
            </a:r>
            <a:r>
              <a:rPr lang="fr-FR" altLang="fr-FR" sz="2400" b="1" dirty="0">
                <a:solidFill>
                  <a:srgbClr val="FF0000"/>
                </a:solidFill>
              </a:rPr>
              <a:t> b-</a:t>
            </a:r>
            <a:r>
              <a:rPr lang="fr-FR" altLang="fr-FR" sz="2400" dirty="0"/>
              <a:t> or </a:t>
            </a:r>
            <a:r>
              <a:rPr lang="fr-FR" altLang="fr-FR" sz="2400" b="1" i="1" dirty="0">
                <a:solidFill>
                  <a:schemeClr val="accent1"/>
                </a:solidFill>
              </a:rPr>
              <a:t>d- </a:t>
            </a:r>
            <a:r>
              <a:rPr lang="fr-FR" altLang="fr-FR" sz="2400" dirty="0"/>
              <a:t>: 		‘</a:t>
            </a:r>
            <a:r>
              <a:rPr lang="fr-FR" altLang="fr-FR" sz="2400" dirty="0" err="1"/>
              <a:t>honey</a:t>
            </a:r>
            <a:r>
              <a:rPr lang="fr-FR" altLang="fr-FR" sz="2400" dirty="0"/>
              <a:t>’, ‘lice’, ‘</a:t>
            </a:r>
            <a:r>
              <a:rPr lang="fr-FR" altLang="fr-FR" sz="2400" dirty="0" err="1"/>
              <a:t>sheets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nettle</a:t>
            </a:r>
            <a:r>
              <a:rPr lang="fr-FR" altLang="fr-FR" sz="2400" dirty="0"/>
              <a:t>’, ‘</a:t>
            </a:r>
            <a:r>
              <a:rPr lang="fr-FR" altLang="fr-FR" sz="2400" dirty="0" err="1"/>
              <a:t>dream</a:t>
            </a:r>
            <a:r>
              <a:rPr lang="fr-FR" altLang="fr-FR" sz="2400" dirty="0"/>
              <a:t>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3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General conclusion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29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724177" y="1556853"/>
            <a:ext cx="10612608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A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submerged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inflectional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feature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reconstructible for the proto-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language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altLang="fr-FR" sz="2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opposed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to the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current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state of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affairs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in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attested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languages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typological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shift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driven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by long-standing contact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with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purely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fr-FR" sz="2400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suffixing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languages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(</a:t>
            </a:r>
            <a:r>
              <a:rPr lang="fr-FR" alt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Turkic</a:t>
            </a:r>
            <a:r>
              <a:rPr lang="fr-FR" alt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</a:t>
            </a:r>
            <a:endParaRPr lang="fr-FR" altLang="fr-FR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4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Espace réservé du contenu 3" descr="8-dag.gif"/>
          <p:cNvPicPr>
            <a:picLocks noGrp="1" noChangeAspect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51818" y="406309"/>
            <a:ext cx="4637088" cy="6381750"/>
          </a:xfrm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Ellipse 4"/>
          <p:cNvSpPr/>
          <p:nvPr/>
        </p:nvSpPr>
        <p:spPr>
          <a:xfrm rot="2597890">
            <a:off x="5126348" y="2594489"/>
            <a:ext cx="5928968" cy="3341629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174" name="Title 1"/>
          <p:cNvSpPr>
            <a:spLocks noGrp="1"/>
          </p:cNvSpPr>
          <p:nvPr>
            <p:ph type="title" idx="4294967295"/>
          </p:nvPr>
        </p:nvSpPr>
        <p:spPr>
          <a:xfrm>
            <a:off x="904462" y="412397"/>
            <a:ext cx="5047356" cy="740583"/>
          </a:xfrm>
          <a:ln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</a:pPr>
            <a:r>
              <a:rPr lang="fr-FR" altLang="fr-FR" sz="2800" dirty="0">
                <a:latin typeface="Calibri" pitchFamily="34" charset="0"/>
                <a:cs typeface="Times New Roman" pitchFamily="18" charset="0"/>
              </a:rPr>
              <a:t>East </a:t>
            </a:r>
            <a:r>
              <a:rPr lang="fr-FR" altLang="fr-FR" sz="2800" dirty="0" err="1">
                <a:latin typeface="Calibri" pitchFamily="34" charset="0"/>
                <a:cs typeface="Times New Roman" pitchFamily="18" charset="0"/>
              </a:rPr>
              <a:t>Caucasian</a:t>
            </a:r>
            <a:r>
              <a:rPr lang="fr-FR" altLang="fr-FR" sz="2800" dirty="0">
                <a:latin typeface="Calibri" pitchFamily="34" charset="0"/>
                <a:cs typeface="Times New Roman" pitchFamily="18" charset="0"/>
              </a:rPr>
              <a:t>: 40 </a:t>
            </a:r>
            <a:r>
              <a:rPr lang="fr-FR" altLang="fr-FR" sz="2800" dirty="0" err="1">
                <a:latin typeface="Calibri" pitchFamily="34" charset="0"/>
                <a:cs typeface="Times New Roman" pitchFamily="18" charset="0"/>
              </a:rPr>
              <a:t>languages</a:t>
            </a:r>
            <a:r>
              <a:rPr lang="fr-FR" altLang="fr-FR" sz="2800" dirty="0">
                <a:latin typeface="Calibri" pitchFamily="34" charset="0"/>
                <a:cs typeface="Times New Roman" pitchFamily="18" charset="0"/>
              </a:rPr>
              <a:t>, </a:t>
            </a:r>
            <a:br>
              <a:rPr lang="fr-FR" altLang="fr-FR" sz="2800" dirty="0">
                <a:latin typeface="Calibri" pitchFamily="34" charset="0"/>
                <a:cs typeface="Times New Roman" pitchFamily="18" charset="0"/>
              </a:rPr>
            </a:br>
            <a:r>
              <a:rPr lang="fr-FR" altLang="fr-FR" sz="2800" dirty="0">
                <a:latin typeface="Calibri" pitchFamily="34" charset="0"/>
                <a:cs typeface="Times New Roman" pitchFamily="18" charset="0"/>
              </a:rPr>
              <a:t>8 </a:t>
            </a:r>
            <a:r>
              <a:rPr lang="fr-FR" altLang="fr-FR" sz="2800" dirty="0" err="1">
                <a:latin typeface="Calibri" pitchFamily="34" charset="0"/>
                <a:cs typeface="Times New Roman" pitchFamily="18" charset="0"/>
              </a:rPr>
              <a:t>well-accepted</a:t>
            </a:r>
            <a:r>
              <a:rPr lang="fr-FR" altLang="fr-FR" sz="2800" dirty="0">
                <a:latin typeface="Calibri" pitchFamily="34" charset="0"/>
                <a:cs typeface="Times New Roman" pitchFamily="18" charset="0"/>
              </a:rPr>
              <a:t> branches</a:t>
            </a: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91886" y="1238865"/>
            <a:ext cx="5775554" cy="5097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algn="ctr" eaLnBrk="1" hangingPunct="1">
              <a:spcBef>
                <a:spcPct val="20000"/>
              </a:spcBef>
            </a:pPr>
            <a:r>
              <a:rPr lang="fr-FR" sz="2400" dirty="0" err="1"/>
              <a:t>predominantly</a:t>
            </a:r>
            <a:r>
              <a:rPr lang="fr-FR" sz="2400" dirty="0"/>
              <a:t> </a:t>
            </a:r>
            <a:r>
              <a:rPr lang="fr-FR" sz="2400" b="1" i="1" dirty="0"/>
              <a:t>suffixal</a:t>
            </a:r>
            <a:r>
              <a:rPr lang="fr-FR" sz="2400" dirty="0"/>
              <a:t>, </a:t>
            </a:r>
            <a:br>
              <a:rPr lang="fr-FR" sz="2400" dirty="0"/>
            </a:br>
            <a:r>
              <a:rPr lang="fr-FR" sz="2400" dirty="0"/>
              <a:t>but </a:t>
            </a:r>
            <a:r>
              <a:rPr lang="en-US" sz="2400" dirty="0"/>
              <a:t>most languages have </a:t>
            </a:r>
          </a:p>
          <a:p>
            <a:pPr marL="0" indent="0" algn="ctr" eaLnBrk="1" hangingPunct="1">
              <a:spcBef>
                <a:spcPct val="20000"/>
              </a:spcBef>
            </a:pPr>
            <a:r>
              <a:rPr lang="en-US" sz="2400" b="1" dirty="0"/>
              <a:t>gender-number</a:t>
            </a:r>
            <a:r>
              <a:rPr lang="en-US" sz="2400" dirty="0"/>
              <a:t> (verbal) agreement </a:t>
            </a:r>
            <a:r>
              <a:rPr lang="en-US" sz="2400" b="1" i="1" dirty="0"/>
              <a:t>prefixes:</a:t>
            </a:r>
          </a:p>
          <a:p>
            <a:pPr marL="0" indent="0" algn="ctr" eaLnBrk="1" hangingPunct="1">
              <a:spcBef>
                <a:spcPct val="20000"/>
              </a:spcBef>
            </a:pPr>
            <a:endParaRPr lang="en-US" sz="2400" b="1" i="1" dirty="0"/>
          </a:p>
          <a:p>
            <a:pPr marL="0" indent="0" eaLnBrk="1" hangingPunct="1">
              <a:spcBef>
                <a:spcPct val="20000"/>
              </a:spcBef>
            </a:pPr>
            <a:r>
              <a:rPr lang="en-US" sz="2400" dirty="0"/>
              <a:t>human masculine 		</a:t>
            </a:r>
            <a:r>
              <a:rPr lang="en-US" sz="2400" b="1" i="1" dirty="0"/>
              <a:t>v-</a:t>
            </a:r>
            <a:endParaRPr lang="en-US" sz="2400" b="1" dirty="0"/>
          </a:p>
          <a:p>
            <a:pPr marL="0" indent="0" eaLnBrk="1" hangingPunct="1">
              <a:spcBef>
                <a:spcPct val="20000"/>
              </a:spcBef>
            </a:pPr>
            <a:r>
              <a:rPr lang="en-US" sz="2400" dirty="0"/>
              <a:t>human feminine 		</a:t>
            </a:r>
            <a:r>
              <a:rPr lang="en-US" sz="2400" b="1" i="1" dirty="0"/>
              <a:t>r-</a:t>
            </a:r>
            <a:r>
              <a:rPr lang="en-US" sz="2400" dirty="0"/>
              <a:t> 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sz="2400" dirty="0"/>
              <a:t>non human ‘animates’	</a:t>
            </a:r>
            <a:r>
              <a:rPr lang="en-US" sz="2400" b="1" i="1" dirty="0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dirty="0"/>
              <a:t> </a:t>
            </a:r>
          </a:p>
          <a:p>
            <a:pPr marL="0" indent="0" eaLnBrk="1" hangingPunct="1">
              <a:spcBef>
                <a:spcPct val="20000"/>
              </a:spcBef>
            </a:pPr>
            <a:r>
              <a:rPr lang="en-US" sz="2400" dirty="0" err="1"/>
              <a:t>inanimates</a:t>
            </a:r>
            <a:r>
              <a:rPr lang="en-US" sz="2400" dirty="0"/>
              <a:t> 			</a:t>
            </a:r>
            <a:r>
              <a:rPr lang="en-US" sz="2400" b="1" dirty="0">
                <a:solidFill>
                  <a:schemeClr val="accent1"/>
                </a:solidFill>
              </a:rPr>
              <a:t>d-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  <a:prstGeom prst="rect">
            <a:avLst/>
          </a:prstGeom>
        </p:spPr>
        <p:txBody>
          <a:bodyPr rtlCol="0" anchor="ctr"/>
          <a:lstStyle/>
          <a:p>
            <a:pPr>
              <a:defRPr/>
            </a:pPr>
            <a:fld id="{3ABCC830-DA26-4EF9-809C-77CE5D2CEB14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336C1C6-DCE2-4CC9-A847-A96BF70B2573}"/>
              </a:ext>
            </a:extLst>
          </p:cNvPr>
          <p:cNvSpPr txBox="1"/>
          <p:nvPr/>
        </p:nvSpPr>
        <p:spPr>
          <a:xfrm rot="2719397">
            <a:off x="8341758" y="4012457"/>
            <a:ext cx="1368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3200" b="1" dirty="0" err="1">
                <a:latin typeface="Calibri" pitchFamily="34" charset="0"/>
                <a:cs typeface="Times New Roman" pitchFamily="18" charset="0"/>
              </a:rPr>
              <a:t>Dargic</a:t>
            </a:r>
            <a:endParaRPr lang="fr-FR" b="1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9AAE58B-8948-4DBD-98BF-C04D7AE92817}"/>
              </a:ext>
            </a:extLst>
          </p:cNvPr>
          <p:cNvSpPr txBox="1"/>
          <p:nvPr/>
        </p:nvSpPr>
        <p:spPr>
          <a:xfrm>
            <a:off x="7971748" y="5093167"/>
            <a:ext cx="14400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fr-FR" sz="4000" b="1" dirty="0" err="1">
                <a:latin typeface="Calibri" pitchFamily="34" charset="0"/>
                <a:cs typeface="Times New Roman" pitchFamily="18" charset="0"/>
              </a:rPr>
              <a:t>Lezgic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7929423" y="4166421"/>
            <a:ext cx="824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Lak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D7FC92D-3D67-4DCC-8225-5C178410BB07}"/>
              </a:ext>
            </a:extLst>
          </p:cNvPr>
          <p:cNvSpPr txBox="1"/>
          <p:nvPr/>
        </p:nvSpPr>
        <p:spPr>
          <a:xfrm>
            <a:off x="7259556" y="3582188"/>
            <a:ext cx="9960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800" b="1" dirty="0">
                <a:latin typeface="Calibri" pitchFamily="34" charset="0"/>
                <a:cs typeface="Times New Roman" pitchFamily="18" charset="0"/>
              </a:rPr>
              <a:t>Avar</a:t>
            </a:r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D7FC92D-3D67-4DCC-8225-5C178410BB07}"/>
              </a:ext>
            </a:extLst>
          </p:cNvPr>
          <p:cNvSpPr txBox="1"/>
          <p:nvPr/>
        </p:nvSpPr>
        <p:spPr>
          <a:xfrm>
            <a:off x="5764130" y="2239163"/>
            <a:ext cx="1455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err="1">
                <a:latin typeface="Calibri" pitchFamily="34" charset="0"/>
                <a:cs typeface="Times New Roman" pitchFamily="18" charset="0"/>
              </a:rPr>
              <a:t>Chechen</a:t>
            </a:r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D7FC92D-3D67-4DCC-8225-5C178410BB07}"/>
              </a:ext>
            </a:extLst>
          </p:cNvPr>
          <p:cNvSpPr txBox="1"/>
          <p:nvPr/>
        </p:nvSpPr>
        <p:spPr>
          <a:xfrm>
            <a:off x="6145131" y="3191663"/>
            <a:ext cx="1186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800" b="1" dirty="0" err="1">
                <a:latin typeface="Calibri" pitchFamily="34" charset="0"/>
                <a:cs typeface="Times New Roman" pitchFamily="18" charset="0"/>
              </a:rPr>
              <a:t>Andic</a:t>
            </a:r>
            <a:endParaRPr lang="fr-FR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0D7FC92D-3D67-4DCC-8225-5C178410BB07}"/>
              </a:ext>
            </a:extLst>
          </p:cNvPr>
          <p:cNvSpPr txBox="1"/>
          <p:nvPr/>
        </p:nvSpPr>
        <p:spPr>
          <a:xfrm>
            <a:off x="6049881" y="3877463"/>
            <a:ext cx="1186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800" b="1" dirty="0" err="1">
                <a:latin typeface="Calibri" pitchFamily="34" charset="0"/>
                <a:cs typeface="Times New Roman" pitchFamily="18" charset="0"/>
              </a:rPr>
              <a:t>Tsezic</a:t>
            </a:r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0D7FC92D-3D67-4DCC-8225-5C178410BB07}"/>
              </a:ext>
            </a:extLst>
          </p:cNvPr>
          <p:cNvSpPr txBox="1"/>
          <p:nvPr/>
        </p:nvSpPr>
        <p:spPr>
          <a:xfrm>
            <a:off x="9383631" y="6001538"/>
            <a:ext cx="1186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fr-FR" sz="2800" b="1" dirty="0">
                <a:latin typeface="Calibri" pitchFamily="34" charset="0"/>
                <a:cs typeface="Times New Roman" pitchFamily="18" charset="0"/>
              </a:rPr>
              <a:t>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388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80769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Two</a:t>
            </a:r>
            <a:r>
              <a:rPr lang="fr-FR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singular</a:t>
            </a:r>
            <a:r>
              <a:rPr lang="fr-FR" sz="2800" dirty="0">
                <a:solidFill>
                  <a:srgbClr val="000000"/>
                </a:solidFill>
                <a:ea typeface="Times New Roman" panose="02020603050405020304" pitchFamily="18" charset="0"/>
              </a:rPr>
              <a:t> vs plural agreement </a:t>
            </a:r>
            <a:r>
              <a:rPr lang="fr-FR" sz="28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syncretisms</a:t>
            </a:r>
            <a:endParaRPr lang="fr-FR" sz="280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1" y="1681163"/>
            <a:ext cx="6062870" cy="823912"/>
          </a:xfrm>
        </p:spPr>
        <p:txBody>
          <a:bodyPr anchor="ctr">
            <a:noAutofit/>
          </a:bodyPr>
          <a:lstStyle/>
          <a:p>
            <a:pPr algn="ctr"/>
            <a:r>
              <a:rPr lang="fr-FR" dirty="0"/>
              <a:t>3d </a:t>
            </a:r>
            <a:r>
              <a:rPr lang="fr-FR" dirty="0" err="1"/>
              <a:t>person</a:t>
            </a:r>
            <a:r>
              <a:rPr lang="fr-FR" dirty="0"/>
              <a:t> plural </a:t>
            </a:r>
            <a:r>
              <a:rPr lang="fr-FR" dirty="0" err="1"/>
              <a:t>marking</a:t>
            </a:r>
            <a:endParaRPr lang="fr-FR" b="0" dirty="0"/>
          </a:p>
          <a:p>
            <a:pPr algn="ctr"/>
            <a:r>
              <a:rPr lang="fr-FR" b="0" dirty="0"/>
              <a:t>in all branches</a:t>
            </a:r>
          </a:p>
        </p:txBody>
      </p:sp>
      <p:graphicFrame>
        <p:nvGraphicFramePr>
          <p:cNvPr id="14" name="Espace réservé du contenu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26682281"/>
              </p:ext>
            </p:extLst>
          </p:nvPr>
        </p:nvGraphicFramePr>
        <p:xfrm>
          <a:off x="839788" y="2505075"/>
          <a:ext cx="5157786" cy="2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4064397653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485590284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3406264748"/>
                    </a:ext>
                  </a:extLst>
                </a:gridCol>
              </a:tblGrid>
              <a:tr h="558496">
                <a:tc>
                  <a:txBody>
                    <a:bodyPr/>
                    <a:lstStyle/>
                    <a:p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SG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PL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540173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r>
                        <a:rPr lang="fr-FR" sz="2400" b="1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v-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b-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973079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r>
                        <a:rPr lang="fr-FR" sz="2400" b="1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r-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b-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012172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r>
                        <a:rPr lang="fr-FR" sz="2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b-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83673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r>
                        <a:rPr lang="fr-FR" sz="2400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109167"/>
                  </a:ext>
                </a:extLst>
              </a:tr>
            </a:tbl>
          </a:graphicData>
        </a:graphic>
      </p:graphicFrame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595729" cy="823912"/>
          </a:xfrm>
        </p:spPr>
        <p:txBody>
          <a:bodyPr anchor="ctr">
            <a:normAutofit lnSpcReduction="10000"/>
          </a:bodyPr>
          <a:lstStyle/>
          <a:p>
            <a:pPr algn="ctr"/>
            <a:r>
              <a:rPr lang="fr-FR" dirty="0"/>
              <a:t>SAP plural </a:t>
            </a:r>
            <a:r>
              <a:rPr lang="fr-FR" dirty="0" err="1"/>
              <a:t>marking</a:t>
            </a:r>
            <a:endParaRPr lang="fr-FR" b="0" dirty="0"/>
          </a:p>
          <a:p>
            <a:pPr algn="ctr"/>
            <a:r>
              <a:rPr lang="fr-FR" b="0" dirty="0"/>
              <a:t>in </a:t>
            </a:r>
            <a:r>
              <a:rPr lang="fr-FR" b="0" dirty="0" err="1"/>
              <a:t>Nakh</a:t>
            </a:r>
            <a:r>
              <a:rPr lang="fr-FR" b="0" dirty="0"/>
              <a:t> (W) and </a:t>
            </a:r>
            <a:r>
              <a:rPr lang="fr-FR" b="0" dirty="0" err="1"/>
              <a:t>Dargic</a:t>
            </a:r>
            <a:r>
              <a:rPr lang="fr-FR" b="0" dirty="0"/>
              <a:t> (E): </a:t>
            </a:r>
            <a:r>
              <a:rPr lang="fr-FR" b="0" dirty="0" err="1"/>
              <a:t>retention</a:t>
            </a:r>
            <a:endParaRPr lang="fr-FR" b="0" dirty="0"/>
          </a:p>
        </p:txBody>
      </p:sp>
      <p:graphicFrame>
        <p:nvGraphicFramePr>
          <p:cNvPr id="15" name="Espace réservé du contenu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499756250"/>
              </p:ext>
            </p:extLst>
          </p:nvPr>
        </p:nvGraphicFramePr>
        <p:xfrm>
          <a:off x="6927573" y="2505075"/>
          <a:ext cx="3455458" cy="2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7729">
                  <a:extLst>
                    <a:ext uri="{9D8B030D-6E8A-4147-A177-3AD203B41FA5}">
                      <a16:colId xmlns:a16="http://schemas.microsoft.com/office/drawing/2014/main" val="3238307471"/>
                    </a:ext>
                  </a:extLst>
                </a:gridCol>
                <a:gridCol w="1727729">
                  <a:extLst>
                    <a:ext uri="{9D8B030D-6E8A-4147-A177-3AD203B41FA5}">
                      <a16:colId xmlns:a16="http://schemas.microsoft.com/office/drawing/2014/main" val="3266278049"/>
                    </a:ext>
                  </a:extLst>
                </a:gridCol>
              </a:tblGrid>
              <a:tr h="55849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SG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PL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937899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v-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4592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r-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204960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b-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237506"/>
                  </a:ext>
                </a:extLst>
              </a:tr>
              <a:tr h="558496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d-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73530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4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9782175" y="6288088"/>
            <a:ext cx="2409825" cy="493712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5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3d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person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vs SAP agreement in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Dargic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(&amp;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Nakh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)</a:t>
            </a:r>
            <a:endParaRPr lang="en-US" sz="3200" b="1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5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536713" y="1663074"/>
            <a:ext cx="10988537" cy="36009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i="1" dirty="0" err="1"/>
              <a:t>haˤltːi</a:t>
            </a:r>
            <a:r>
              <a:rPr lang="fr-FR" sz="2400" i="1" dirty="0"/>
              <a:t>	</a:t>
            </a:r>
            <a:r>
              <a:rPr lang="fr-FR" sz="2400" i="1" dirty="0" err="1"/>
              <a:t>lebilra</a:t>
            </a:r>
            <a:r>
              <a:rPr lang="fr-FR" sz="2400" i="1" dirty="0"/>
              <a:t>		</a:t>
            </a:r>
            <a:r>
              <a:rPr lang="fr-FR" sz="2400" i="1" dirty="0" err="1"/>
              <a:t>cuglan</a:t>
            </a:r>
            <a:r>
              <a:rPr lang="fr-FR" sz="2400" i="1" dirty="0"/>
              <a:t>-te			ka-</a:t>
            </a:r>
            <a:r>
              <a:rPr lang="fr-FR" sz="2400" b="1" i="1" dirty="0">
                <a:solidFill>
                  <a:srgbClr val="FF0000"/>
                </a:solidFill>
              </a:rPr>
              <a:t>b</a:t>
            </a:r>
            <a:r>
              <a:rPr lang="fr-FR" sz="2400" i="1" dirty="0"/>
              <a:t>-</a:t>
            </a:r>
            <a:r>
              <a:rPr lang="fr-FR" sz="2400" i="1" dirty="0" err="1"/>
              <a:t>eʁ</a:t>
            </a:r>
            <a:r>
              <a:rPr lang="fr-FR" sz="2400" i="1" dirty="0"/>
              <a:t>-</a:t>
            </a:r>
            <a:r>
              <a:rPr lang="fr-FR" sz="2400" i="1" dirty="0" err="1"/>
              <a:t>ib</a:t>
            </a:r>
            <a:r>
              <a:rPr lang="fr-FR" sz="2400" i="1" dirty="0"/>
              <a:t>=</a:t>
            </a:r>
            <a:r>
              <a:rPr lang="fr-FR" sz="2400" i="1" dirty="0" err="1"/>
              <a:t>qːele</a:t>
            </a:r>
            <a:r>
              <a:rPr lang="fr-FR" sz="2400" i="1" dirty="0"/>
              <a:t>,	</a:t>
            </a:r>
          </a:p>
          <a:p>
            <a:pPr>
              <a:lnSpc>
                <a:spcPct val="150000"/>
              </a:lnSpc>
            </a:pPr>
            <a:r>
              <a:rPr lang="fr-FR" sz="2400" dirty="0" err="1"/>
              <a:t>those</a:t>
            </a:r>
            <a:r>
              <a:rPr lang="fr-FR" sz="2400" dirty="0"/>
              <a:t>	</a:t>
            </a:r>
            <a:r>
              <a:rPr lang="fr-FR" sz="2400" dirty="0" err="1"/>
              <a:t>all.HPL</a:t>
            </a:r>
            <a:r>
              <a:rPr lang="fr-FR" sz="2400" dirty="0"/>
              <a:t>		</a:t>
            </a:r>
            <a:r>
              <a:rPr lang="fr-FR" sz="2400" dirty="0" err="1"/>
              <a:t>Tsugni.people</a:t>
            </a:r>
            <a:r>
              <a:rPr lang="fr-FR" sz="2400" dirty="0"/>
              <a:t>-PL.NOM	down-</a:t>
            </a:r>
            <a:r>
              <a:rPr lang="fr-FR" sz="2400" b="1" dirty="0">
                <a:solidFill>
                  <a:srgbClr val="FF0000"/>
                </a:solidFill>
              </a:rPr>
              <a:t>3HPL</a:t>
            </a:r>
            <a:r>
              <a:rPr lang="fr-FR" sz="2400" dirty="0"/>
              <a:t>-go.PF-PRET=WHEN</a:t>
            </a:r>
          </a:p>
          <a:p>
            <a:pPr>
              <a:lnSpc>
                <a:spcPct val="150000"/>
              </a:lnSpc>
            </a:pPr>
            <a:endParaRPr lang="fr-FR" sz="2400" i="1" dirty="0"/>
          </a:p>
          <a:p>
            <a:pPr>
              <a:lnSpc>
                <a:spcPct val="150000"/>
              </a:lnSpc>
            </a:pPr>
            <a:r>
              <a:rPr lang="fr-FR" sz="2400" i="1" dirty="0"/>
              <a:t>ka-</a:t>
            </a:r>
            <a:r>
              <a:rPr lang="fr-FR" sz="2400" b="1" i="1" dirty="0">
                <a:solidFill>
                  <a:schemeClr val="accent1"/>
                </a:solidFill>
              </a:rPr>
              <a:t>d</a:t>
            </a:r>
            <a:r>
              <a:rPr lang="fr-FR" sz="2400" i="1" dirty="0"/>
              <a:t>-</a:t>
            </a:r>
            <a:r>
              <a:rPr lang="fr-FR" sz="2400" i="1" dirty="0" err="1"/>
              <a:t>eʁ</a:t>
            </a:r>
            <a:r>
              <a:rPr lang="fr-FR" sz="2400" i="1" dirty="0"/>
              <a:t>-</a:t>
            </a:r>
            <a:r>
              <a:rPr lang="fr-FR" sz="2400" i="1" dirty="0" err="1"/>
              <a:t>ib</a:t>
            </a:r>
            <a:r>
              <a:rPr lang="fr-FR" sz="2400" i="1" dirty="0"/>
              <a:t>=da.</a:t>
            </a:r>
          </a:p>
          <a:p>
            <a:pPr>
              <a:lnSpc>
                <a:spcPct val="150000"/>
              </a:lnSpc>
            </a:pPr>
            <a:r>
              <a:rPr lang="fr-FR" sz="2400" dirty="0"/>
              <a:t>down-</a:t>
            </a:r>
            <a:r>
              <a:rPr lang="fr-FR" sz="2400" b="1" dirty="0">
                <a:solidFill>
                  <a:schemeClr val="accent1"/>
                </a:solidFill>
              </a:rPr>
              <a:t>1/2PL</a:t>
            </a:r>
            <a:r>
              <a:rPr lang="fr-FR" sz="2400" dirty="0"/>
              <a:t>-go.PF-PRET=</a:t>
            </a:r>
            <a:r>
              <a:rPr lang="fr-FR" sz="2400" b="1" dirty="0"/>
              <a:t>1</a:t>
            </a:r>
          </a:p>
          <a:p>
            <a:pPr>
              <a:lnSpc>
                <a:spcPct val="200000"/>
              </a:lnSpc>
            </a:pPr>
            <a:r>
              <a:rPr lang="en-US" sz="2400" dirty="0"/>
              <a:t>‘ When all </a:t>
            </a:r>
            <a:r>
              <a:rPr lang="en-US" sz="2400" dirty="0" err="1"/>
              <a:t>Tsugni</a:t>
            </a:r>
            <a:r>
              <a:rPr lang="en-US" sz="2400" dirty="0"/>
              <a:t> </a:t>
            </a:r>
            <a:r>
              <a:rPr lang="en-US" sz="2400" b="1" dirty="0"/>
              <a:t>people</a:t>
            </a:r>
            <a:r>
              <a:rPr lang="en-US" sz="2400" dirty="0"/>
              <a:t> moved to the lowlands, </a:t>
            </a:r>
            <a:r>
              <a:rPr lang="en-US" sz="2400" b="1" dirty="0"/>
              <a:t>we</a:t>
            </a:r>
            <a:r>
              <a:rPr lang="en-US" sz="2400" dirty="0"/>
              <a:t> also moved down.’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07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Agreement markers can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be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very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transparent</a:t>
            </a:r>
            <a:endParaRPr lang="en-US" sz="3200" b="1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6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660748" y="1086604"/>
            <a:ext cx="10612608" cy="41549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r-FR" sz="2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=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isomorphic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fr-FR" sz="2400" u="sng" dirty="0" err="1">
                <a:solidFill>
                  <a:srgbClr val="000000"/>
                </a:solidFill>
                <a:ea typeface="Times New Roman" panose="02020603050405020304" pitchFamily="18" charset="0"/>
              </a:rPr>
              <a:t>alliterating</a:t>
            </a:r>
            <a:endParaRPr lang="fr-FR" sz="2400" u="sng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ARCHI</a:t>
            </a:r>
            <a:endParaRPr lang="fr-FR" sz="2400" dirty="0"/>
          </a:p>
          <a:p>
            <a:pPr>
              <a:lnSpc>
                <a:spcPct val="150000"/>
              </a:lnSpc>
            </a:pPr>
            <a:r>
              <a:rPr lang="fr-FR" sz="2400" i="1" dirty="0" err="1"/>
              <a:t>buwa</a:t>
            </a:r>
            <a:r>
              <a:rPr lang="fr-FR" sz="2400" i="1" dirty="0"/>
              <a:t>-mu 	</a:t>
            </a:r>
            <a:r>
              <a:rPr lang="fr-FR" sz="2400" b="1" i="1" dirty="0" err="1"/>
              <a:t>b</a:t>
            </a:r>
            <a:r>
              <a:rPr lang="fr-FR" sz="2400" i="1" dirty="0" err="1"/>
              <a:t>-ez</a:t>
            </a:r>
            <a:r>
              <a:rPr lang="fr-FR" sz="2400" i="1" dirty="0"/>
              <a:t> 		</a:t>
            </a:r>
            <a:r>
              <a:rPr lang="fr-FR" sz="2400" i="1" dirty="0" err="1"/>
              <a:t>ditːa</a:t>
            </a:r>
            <a:r>
              <a:rPr lang="fr-FR" sz="2400" i="1" dirty="0"/>
              <a:t>&lt;</a:t>
            </a:r>
            <a:r>
              <a:rPr lang="fr-FR" sz="2400" b="1" i="1" dirty="0"/>
              <a:t>b</a:t>
            </a:r>
            <a:r>
              <a:rPr lang="fr-FR" sz="2400" i="1" dirty="0"/>
              <a:t>&gt;u	</a:t>
            </a:r>
            <a:r>
              <a:rPr lang="el-GR" sz="2400" i="1" dirty="0"/>
              <a:t>χː</a:t>
            </a:r>
            <a:r>
              <a:rPr lang="fr-FR" sz="2400" i="1" dirty="0" err="1"/>
              <a:t>ʷalli</a:t>
            </a:r>
            <a:r>
              <a:rPr lang="fr-FR" sz="2400" i="1" dirty="0"/>
              <a:t> 			a&lt;</a:t>
            </a:r>
            <a:r>
              <a:rPr lang="fr-FR" sz="2400" b="1" i="1" dirty="0"/>
              <a:t>b</a:t>
            </a:r>
            <a:r>
              <a:rPr lang="fr-FR" sz="2400" i="1" dirty="0"/>
              <a:t>&gt;u.</a:t>
            </a:r>
          </a:p>
          <a:p>
            <a:pPr>
              <a:lnSpc>
                <a:spcPct val="150000"/>
              </a:lnSpc>
            </a:pPr>
            <a:r>
              <a:rPr lang="fr-FR" sz="2400" dirty="0" err="1"/>
              <a:t>mother</a:t>
            </a:r>
            <a:r>
              <a:rPr lang="fr-FR" sz="2400" dirty="0"/>
              <a:t>-ERG 	</a:t>
            </a:r>
            <a:r>
              <a:rPr lang="fr-FR" sz="2400" b="1" dirty="0"/>
              <a:t>A</a:t>
            </a:r>
            <a:r>
              <a:rPr lang="fr-FR" sz="2400" dirty="0"/>
              <a:t>-1SG(DAT) 	</a:t>
            </a:r>
            <a:r>
              <a:rPr lang="fr-FR" sz="2400" dirty="0" err="1"/>
              <a:t>early</a:t>
            </a:r>
            <a:r>
              <a:rPr lang="fr-FR" sz="2400" dirty="0"/>
              <a:t>&lt;</a:t>
            </a:r>
            <a:r>
              <a:rPr lang="fr-FR" sz="2400" b="1" dirty="0"/>
              <a:t>A</a:t>
            </a:r>
            <a:r>
              <a:rPr lang="fr-FR" sz="2400" dirty="0"/>
              <a:t>&gt;	</a:t>
            </a:r>
            <a:r>
              <a:rPr lang="fr-FR" sz="2400" dirty="0" err="1"/>
              <a:t>bread</a:t>
            </a:r>
            <a:r>
              <a:rPr lang="fr-FR" sz="2400" dirty="0"/>
              <a:t>(</a:t>
            </a:r>
            <a:r>
              <a:rPr lang="fr-FR" sz="2400" b="1" dirty="0"/>
              <a:t>A</a:t>
            </a:r>
            <a:r>
              <a:rPr lang="fr-FR" sz="2400" dirty="0"/>
              <a:t>)(NOM)	made&lt;</a:t>
            </a:r>
            <a:r>
              <a:rPr lang="fr-FR" sz="2400" b="1" dirty="0"/>
              <a:t>A</a:t>
            </a:r>
            <a:r>
              <a:rPr lang="fr-FR" sz="2400" dirty="0"/>
              <a:t>&gt;.PFV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‘Mother made bread for me early.’	</a:t>
            </a:r>
            <a:r>
              <a:rPr lang="fr-FR" sz="2400" dirty="0">
                <a:ea typeface="Times New Roman" panose="02020603050405020304" pitchFamily="18" charset="0"/>
              </a:rPr>
              <a:t>(</a:t>
            </a:r>
            <a:r>
              <a:rPr lang="fr-FR" sz="2400" i="1" dirty="0">
                <a:ea typeface="Times New Roman" panose="02020603050405020304" pitchFamily="18" charset="0"/>
              </a:rPr>
              <a:t>b</a:t>
            </a:r>
            <a:r>
              <a:rPr lang="fr-FR" sz="2400" dirty="0">
                <a:ea typeface="Times New Roman" panose="02020603050405020304" pitchFamily="18" charset="0"/>
              </a:rPr>
              <a:t> = </a:t>
            </a:r>
            <a:r>
              <a:rPr lang="fr-FR" sz="2400" dirty="0" err="1">
                <a:ea typeface="Times New Roman" panose="02020603050405020304" pitchFamily="18" charset="0"/>
              </a:rPr>
              <a:t>Animate</a:t>
            </a:r>
            <a:r>
              <a:rPr lang="fr-FR" sz="2400" dirty="0">
                <a:ea typeface="Times New Roman" panose="02020603050405020304" pitchFamily="18" charset="0"/>
              </a:rPr>
              <a:t> non </a:t>
            </a:r>
            <a:r>
              <a:rPr lang="fr-FR" sz="2400" dirty="0" err="1">
                <a:ea typeface="Times New Roman" panose="02020603050405020304" pitchFamily="18" charset="0"/>
              </a:rPr>
              <a:t>human</a:t>
            </a:r>
            <a:r>
              <a:rPr lang="fr-FR" sz="2400" dirty="0">
                <a:ea typeface="Times New Roman" panose="02020603050405020304" pitchFamily="18" charset="0"/>
              </a:rPr>
              <a:t>)</a:t>
            </a:r>
            <a:endParaRPr lang="fr-FR" sz="2400" dirty="0"/>
          </a:p>
          <a:p>
            <a:pPr>
              <a:lnSpc>
                <a:spcPct val="150000"/>
              </a:lnSpc>
            </a:pPr>
            <a:endParaRPr lang="fr-FR" sz="24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This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not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always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the case !</a:t>
            </a:r>
            <a:endParaRPr lang="fr-FR" sz="2400" dirty="0">
              <a:ea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56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Agreement markers can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be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very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transparent</a:t>
            </a:r>
            <a:endParaRPr lang="en-US" sz="3200" b="1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7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660748" y="1444412"/>
            <a:ext cx="10612608" cy="39130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dirty="0">
                <a:ea typeface="Times New Roman" panose="02020603050405020304" pitchFamily="18" charset="0"/>
              </a:rPr>
              <a:t>and the </a:t>
            </a:r>
            <a:r>
              <a:rPr lang="fr-FR" sz="2400" u="sng" dirty="0">
                <a:ea typeface="Times New Roman" panose="02020603050405020304" pitchFamily="18" charset="0"/>
              </a:rPr>
              <a:t>trigger</a:t>
            </a:r>
            <a:r>
              <a:rPr lang="fr-FR" sz="2400" dirty="0"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ea typeface="Times New Roman" panose="02020603050405020304" pitchFamily="18" charset="0"/>
              </a:rPr>
              <a:t>noun</a:t>
            </a:r>
            <a:r>
              <a:rPr lang="fr-FR" sz="2400" dirty="0"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ea typeface="Times New Roman" panose="02020603050405020304" pitchFamily="18" charset="0"/>
              </a:rPr>
              <a:t>often</a:t>
            </a:r>
            <a:r>
              <a:rPr lang="fr-FR" sz="2400" dirty="0">
                <a:ea typeface="Times New Roman" panose="02020603050405020304" pitchFamily="18" charset="0"/>
              </a:rPr>
              <a:t> shows an </a:t>
            </a:r>
            <a:r>
              <a:rPr lang="fr-FR" sz="2400" dirty="0" err="1">
                <a:ea typeface="Times New Roman" panose="02020603050405020304" pitchFamily="18" charset="0"/>
              </a:rPr>
              <a:t>alliterating</a:t>
            </a:r>
            <a:r>
              <a:rPr lang="fr-FR" sz="2400" dirty="0"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ea typeface="Times New Roman" panose="02020603050405020304" pitchFamily="18" charset="0"/>
              </a:rPr>
              <a:t>onset</a:t>
            </a:r>
            <a:r>
              <a:rPr lang="fr-FR" sz="2400" dirty="0">
                <a:ea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50000"/>
              </a:lnSpc>
            </a:pP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b="1" i="1" dirty="0">
                <a:ea typeface="Times New Roman" panose="02020603050405020304" pitchFamily="18" charset="0"/>
              </a:rPr>
              <a:t>b</a:t>
            </a:r>
            <a:r>
              <a:rPr lang="fr-FR" sz="2400" i="1" dirty="0">
                <a:ea typeface="Times New Roman" panose="02020603050405020304" pitchFamily="18" charset="0"/>
              </a:rPr>
              <a:t>-e</a:t>
            </a:r>
            <a:r>
              <a:rPr lang="el-GR" sz="2400" i="1" dirty="0">
                <a:ea typeface="Times New Roman" panose="02020603050405020304" pitchFamily="18" charset="0"/>
              </a:rPr>
              <a:t>χ</a:t>
            </a:r>
            <a:r>
              <a:rPr lang="fr-FR" sz="2400" i="1" dirty="0">
                <a:ea typeface="Times New Roman" panose="02020603050405020304" pitchFamily="18" charset="0"/>
              </a:rPr>
              <a:t>u-</a:t>
            </a:r>
            <a:r>
              <a:rPr lang="fr-FR" sz="2400" i="1" dirty="0" err="1">
                <a:ea typeface="Times New Roman" panose="02020603050405020304" pitchFamily="18" charset="0"/>
              </a:rPr>
              <a:t>ttu</a:t>
            </a:r>
            <a:r>
              <a:rPr lang="fr-FR" sz="2400" i="1" dirty="0">
                <a:ea typeface="Times New Roman" panose="02020603050405020304" pitchFamily="18" charset="0"/>
              </a:rPr>
              <a:t>-</a:t>
            </a:r>
            <a:r>
              <a:rPr lang="fr-FR" sz="2400" b="1" i="1" dirty="0">
                <a:ea typeface="Times New Roman" panose="02020603050405020304" pitchFamily="18" charset="0"/>
              </a:rPr>
              <a:t>b</a:t>
            </a:r>
            <a:r>
              <a:rPr lang="fr-FR" sz="2400" i="1" dirty="0">
                <a:ea typeface="Times New Roman" panose="02020603050405020304" pitchFamily="18" charset="0"/>
              </a:rPr>
              <a:t>	</a:t>
            </a:r>
            <a:r>
              <a:rPr lang="fr-FR" sz="2400" i="1" dirty="0" err="1">
                <a:ea typeface="Times New Roman" panose="02020603050405020304" pitchFamily="18" charset="0"/>
              </a:rPr>
              <a:t>mulli</a:t>
            </a:r>
            <a:r>
              <a:rPr lang="fr-FR" sz="2400" i="1" dirty="0">
                <a:ea typeface="Times New Roman" panose="02020603050405020304" pitchFamily="18" charset="0"/>
              </a:rPr>
              <a:t>-</a:t>
            </a:r>
            <a:r>
              <a:rPr lang="fr-FR" sz="2400" i="1" dirty="0" err="1">
                <a:ea typeface="Times New Roman" panose="02020603050405020304" pitchFamily="18" charset="0"/>
              </a:rPr>
              <a:t>tti</a:t>
            </a:r>
            <a:r>
              <a:rPr lang="fr-FR" sz="2400" i="1" dirty="0">
                <a:ea typeface="Times New Roman" panose="02020603050405020304" pitchFamily="18" charset="0"/>
              </a:rPr>
              <a:t>-k			</a:t>
            </a:r>
            <a:r>
              <a:rPr lang="fr-FR" sz="2400" i="1" dirty="0" err="1">
                <a:ea typeface="Times New Roman" panose="02020603050405020304" pitchFamily="18" charset="0"/>
              </a:rPr>
              <a:t>ditta</a:t>
            </a:r>
            <a:r>
              <a:rPr lang="fr-FR" sz="2400" i="1" dirty="0">
                <a:ea typeface="Times New Roman" panose="02020603050405020304" pitchFamily="18" charset="0"/>
              </a:rPr>
              <a:t>-</a:t>
            </a:r>
            <a:r>
              <a:rPr lang="fr-FR" sz="2400" b="1" i="1" dirty="0">
                <a:ea typeface="Times New Roman" panose="02020603050405020304" pitchFamily="18" charset="0"/>
              </a:rPr>
              <a:t>bu</a:t>
            </a:r>
            <a:r>
              <a:rPr lang="fr-FR" sz="2400" i="1" dirty="0">
                <a:ea typeface="Times New Roman" panose="02020603050405020304" pitchFamily="18" charset="0"/>
              </a:rPr>
              <a:t>	</a:t>
            </a:r>
            <a:r>
              <a:rPr lang="fr-FR" sz="2400" b="1" i="1" u="sng" dirty="0" err="1">
                <a:ea typeface="Times New Roman" panose="02020603050405020304" pitchFamily="18" charset="0"/>
              </a:rPr>
              <a:t>b</a:t>
            </a:r>
            <a:r>
              <a:rPr lang="fr-FR" sz="2400" i="1" dirty="0" err="1">
                <a:ea typeface="Times New Roman" panose="02020603050405020304" pitchFamily="18" charset="0"/>
              </a:rPr>
              <a:t>arq</a:t>
            </a:r>
            <a:r>
              <a:rPr lang="az-Cyrl-AZ" sz="2400" i="1" dirty="0">
                <a:ea typeface="Times New Roman" panose="02020603050405020304" pitchFamily="18" charset="0"/>
              </a:rPr>
              <a:t>	</a:t>
            </a:r>
            <a:r>
              <a:rPr lang="fr-FR" sz="2400" b="1" i="1" dirty="0">
                <a:ea typeface="Times New Roman" panose="02020603050405020304" pitchFamily="18" charset="0"/>
              </a:rPr>
              <a:t>b</a:t>
            </a:r>
            <a:r>
              <a:rPr lang="fr-FR" sz="2400" i="1" dirty="0">
                <a:ea typeface="Times New Roman" panose="02020603050405020304" pitchFamily="18" charset="0"/>
              </a:rPr>
              <a:t>-</a:t>
            </a:r>
            <a:r>
              <a:rPr lang="fr-FR" sz="2400" i="1" dirty="0" err="1">
                <a:ea typeface="Times New Roman" panose="02020603050405020304" pitchFamily="18" charset="0"/>
              </a:rPr>
              <a:t>erq’ir</a:t>
            </a:r>
            <a:r>
              <a:rPr lang="az-Cyrl-AZ" sz="2400" i="1" dirty="0">
                <a:ea typeface="Times New Roman" panose="02020603050405020304" pitchFamily="18" charset="0"/>
              </a:rPr>
              <a:t>.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CA" sz="2400" b="1" dirty="0">
                <a:ea typeface="Times New Roman" panose="02020603050405020304" pitchFamily="18" charset="0"/>
              </a:rPr>
              <a:t>A</a:t>
            </a:r>
            <a:r>
              <a:rPr lang="fr-CA" sz="2400" dirty="0">
                <a:ea typeface="Times New Roman" panose="02020603050405020304" pitchFamily="18" charset="0"/>
              </a:rPr>
              <a:t>-long-ATTR-</a:t>
            </a:r>
            <a:r>
              <a:rPr lang="fr-CA" sz="2400" b="1" dirty="0">
                <a:ea typeface="Times New Roman" panose="02020603050405020304" pitchFamily="18" charset="0"/>
              </a:rPr>
              <a:t>A</a:t>
            </a:r>
            <a:r>
              <a:rPr lang="fr-CA" sz="2400" dirty="0">
                <a:ea typeface="Times New Roman" panose="02020603050405020304" pitchFamily="18" charset="0"/>
              </a:rPr>
              <a:t>	</a:t>
            </a:r>
            <a:r>
              <a:rPr lang="fr-CA" sz="2400" dirty="0" err="1">
                <a:ea typeface="Times New Roman" panose="02020603050405020304" pitchFamily="18" charset="0"/>
              </a:rPr>
              <a:t>mountain.OBL</a:t>
            </a:r>
            <a:r>
              <a:rPr lang="fr-CA" sz="2400" dirty="0">
                <a:ea typeface="Times New Roman" panose="02020603050405020304" pitchFamily="18" charset="0"/>
              </a:rPr>
              <a:t>-SUPER-DIR	quick-</a:t>
            </a:r>
            <a:r>
              <a:rPr lang="fr-CA" sz="2400" b="1" dirty="0">
                <a:ea typeface="Times New Roman" panose="02020603050405020304" pitchFamily="18" charset="0"/>
              </a:rPr>
              <a:t>A</a:t>
            </a:r>
            <a:r>
              <a:rPr lang="fr-CA" sz="2400" dirty="0">
                <a:ea typeface="Times New Roman" panose="02020603050405020304" pitchFamily="18" charset="0"/>
              </a:rPr>
              <a:t>	</a:t>
            </a:r>
            <a:r>
              <a:rPr lang="fr-CA" sz="2400" dirty="0" err="1">
                <a:ea typeface="Times New Roman" panose="02020603050405020304" pitchFamily="18" charset="0"/>
              </a:rPr>
              <a:t>sun</a:t>
            </a:r>
            <a:r>
              <a:rPr lang="fr-CA" sz="2400" dirty="0">
                <a:ea typeface="Times New Roman" panose="02020603050405020304" pitchFamily="18" charset="0"/>
              </a:rPr>
              <a:t>(A)	</a:t>
            </a:r>
            <a:r>
              <a:rPr lang="fr-CA" sz="2400" b="1" dirty="0">
                <a:ea typeface="Times New Roman" panose="02020603050405020304" pitchFamily="18" charset="0"/>
              </a:rPr>
              <a:t>A</a:t>
            </a:r>
            <a:r>
              <a:rPr lang="fr-CA" sz="2400" dirty="0">
                <a:ea typeface="Times New Roman" panose="02020603050405020304" pitchFamily="18" charset="0"/>
              </a:rPr>
              <a:t>-</a:t>
            </a:r>
            <a:r>
              <a:rPr lang="fr-CA" sz="2400" dirty="0" err="1">
                <a:ea typeface="Times New Roman" panose="02020603050405020304" pitchFamily="18" charset="0"/>
              </a:rPr>
              <a:t>reach.IPF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ea typeface="Times New Roman" panose="02020603050405020304" pitchFamily="18" charset="0"/>
              </a:rPr>
              <a:t>‘On a high </a:t>
            </a:r>
            <a:r>
              <a:rPr lang="fr-FR" sz="2400" dirty="0" err="1">
                <a:ea typeface="Times New Roman" panose="02020603050405020304" pitchFamily="18" charset="0"/>
              </a:rPr>
              <a:t>mountain</a:t>
            </a:r>
            <a:r>
              <a:rPr lang="fr-FR" sz="2400" dirty="0">
                <a:ea typeface="Times New Roman" panose="02020603050405020304" pitchFamily="18" charset="0"/>
              </a:rPr>
              <a:t>, </a:t>
            </a:r>
            <a:r>
              <a:rPr lang="fr-FR" sz="2400" b="1" dirty="0">
                <a:ea typeface="Times New Roman" panose="02020603050405020304" pitchFamily="18" charset="0"/>
              </a:rPr>
              <a:t>the </a:t>
            </a:r>
            <a:r>
              <a:rPr lang="fr-FR" sz="2400" b="1" dirty="0" err="1">
                <a:ea typeface="Times New Roman" panose="02020603050405020304" pitchFamily="18" charset="0"/>
              </a:rPr>
              <a:t>sun</a:t>
            </a:r>
            <a:r>
              <a:rPr lang="fr-FR" sz="2400" dirty="0">
                <a:ea typeface="Times New Roman" panose="02020603050405020304" pitchFamily="18" charset="0"/>
              </a:rPr>
              <a:t> arrives </a:t>
            </a:r>
            <a:r>
              <a:rPr lang="fr-FR" sz="2400" dirty="0" err="1">
                <a:ea typeface="Times New Roman" panose="02020603050405020304" pitchFamily="18" charset="0"/>
              </a:rPr>
              <a:t>early</a:t>
            </a:r>
            <a:r>
              <a:rPr lang="fr-FR" sz="2400" dirty="0">
                <a:ea typeface="Times New Roman" panose="02020603050405020304" pitchFamily="18" charset="0"/>
              </a:rPr>
              <a:t>.’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ea typeface="Times New Roman" panose="02020603050405020304" pitchFamily="18" charset="0"/>
              </a:rPr>
              <a:t>&gt; Niger-Congo ‘</a:t>
            </a:r>
            <a:r>
              <a:rPr lang="fr-FR" sz="2400" dirty="0" err="1">
                <a:ea typeface="Times New Roman" panose="02020603050405020304" pitchFamily="18" charset="0"/>
              </a:rPr>
              <a:t>overt</a:t>
            </a:r>
            <a:r>
              <a:rPr lang="fr-FR" sz="2400" dirty="0"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ea typeface="Times New Roman" panose="02020603050405020304" pitchFamily="18" charset="0"/>
              </a:rPr>
              <a:t>gender</a:t>
            </a:r>
            <a:r>
              <a:rPr lang="fr-FR" sz="2400" dirty="0">
                <a:ea typeface="Times New Roman" panose="02020603050405020304" pitchFamily="18" charset="0"/>
              </a:rPr>
              <a:t>’ type; J. Nichols ‘</a:t>
            </a:r>
            <a:r>
              <a:rPr lang="fr-FR" sz="2400" dirty="0" err="1">
                <a:ea typeface="Times New Roman" panose="02020603050405020304" pitchFamily="18" charset="0"/>
              </a:rPr>
              <a:t>autogender</a:t>
            </a:r>
            <a:r>
              <a:rPr lang="fr-FR" sz="2400" dirty="0">
                <a:ea typeface="Times New Roman" panose="02020603050405020304" pitchFamily="18" charset="0"/>
              </a:rPr>
              <a:t>’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5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692988"/>
            <a:ext cx="10515600" cy="778041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Long recognized  v-,  r-,  b-  and  d-  onsets disproportion in </a:t>
            </a:r>
            <a:r>
              <a:rPr lang="en-US" sz="3200" b="1" dirty="0"/>
              <a:t>dictionaries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8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12593"/>
              </p:ext>
            </p:extLst>
          </p:nvPr>
        </p:nvGraphicFramePr>
        <p:xfrm>
          <a:off x="1061582" y="2305877"/>
          <a:ext cx="9891339" cy="209011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681279">
                  <a:extLst>
                    <a:ext uri="{9D8B030D-6E8A-4147-A177-3AD203B41FA5}">
                      <a16:colId xmlns:a16="http://schemas.microsoft.com/office/drawing/2014/main" val="3225022411"/>
                    </a:ext>
                  </a:extLst>
                </a:gridCol>
                <a:gridCol w="2317287">
                  <a:extLst>
                    <a:ext uri="{9D8B030D-6E8A-4147-A177-3AD203B41FA5}">
                      <a16:colId xmlns:a16="http://schemas.microsoft.com/office/drawing/2014/main" val="931077376"/>
                    </a:ext>
                  </a:extLst>
                </a:gridCol>
                <a:gridCol w="1930153">
                  <a:extLst>
                    <a:ext uri="{9D8B030D-6E8A-4147-A177-3AD203B41FA5}">
                      <a16:colId xmlns:a16="http://schemas.microsoft.com/office/drawing/2014/main" val="1427429817"/>
                    </a:ext>
                  </a:extLst>
                </a:gridCol>
                <a:gridCol w="3962620">
                  <a:extLst>
                    <a:ext uri="{9D8B030D-6E8A-4147-A177-3AD203B41FA5}">
                      <a16:colId xmlns:a16="http://schemas.microsoft.com/office/drawing/2014/main" val="2868559601"/>
                    </a:ext>
                  </a:extLst>
                </a:gridCol>
              </a:tblGrid>
              <a:tr h="9879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 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brother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</a:t>
                      </a:r>
                      <a:r>
                        <a:rPr lang="fr-FR" sz="2400" dirty="0" err="1">
                          <a:effectLst/>
                        </a:rPr>
                        <a:t>sister</a:t>
                      </a:r>
                      <a:r>
                        <a:rPr lang="fr-FR" sz="2400" dirty="0">
                          <a:effectLst/>
                        </a:rPr>
                        <a:t>’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‘animal sibling’ </a:t>
                      </a:r>
                      <a:endParaRPr lang="fr-FR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3752142"/>
                  </a:ext>
                </a:extLst>
              </a:tr>
              <a:tr h="4063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Avar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fr-FR" sz="2400" i="1" dirty="0">
                          <a:solidFill>
                            <a:schemeClr val="tx1"/>
                          </a:solidFill>
                          <a:effectLst/>
                        </a:rPr>
                        <a:t>ac:</a:t>
                      </a:r>
                      <a:endParaRPr lang="fr-FR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</a:rPr>
                        <a:t>ac</a:t>
                      </a:r>
                      <a:r>
                        <a:rPr lang="fr-FR" sz="2400" i="1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fr-FR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>
                          <a:solidFill>
                            <a:schemeClr val="tx1"/>
                          </a:solidFill>
                          <a:effectLst/>
                        </a:rPr>
                        <a:t>ac:</a:t>
                      </a:r>
                      <a:endParaRPr lang="fr-FR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21814"/>
                  </a:ext>
                </a:extLst>
              </a:tr>
              <a:tr h="6958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</a:rPr>
                        <a:t>Dargi</a:t>
                      </a:r>
                      <a:endParaRPr lang="fr-FR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</a:rPr>
                        <a:t>dzi</a:t>
                      </a:r>
                      <a:endParaRPr lang="fr-FR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</a:rPr>
                        <a:t>udzi</a:t>
                      </a:r>
                      <a:endParaRPr lang="fr-FR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400" b="1" i="1" dirty="0" err="1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fr-FR" sz="2400" i="1" dirty="0" err="1">
                          <a:solidFill>
                            <a:schemeClr val="tx1"/>
                          </a:solidFill>
                          <a:effectLst/>
                        </a:rPr>
                        <a:t>udzi</a:t>
                      </a:r>
                      <a:endParaRPr lang="fr-FR" sz="14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7507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07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533C12-A13A-413C-91B7-356CFD321E6F}"/>
              </a:ext>
            </a:extLst>
          </p:cNvPr>
          <p:cNvSpPr/>
          <p:nvPr/>
        </p:nvSpPr>
        <p:spPr>
          <a:xfrm flipV="1">
            <a:off x="0" y="6468647"/>
            <a:ext cx="11460661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BDC9C-89C3-4F4A-8AAA-F640F5031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748" y="353941"/>
            <a:ext cx="10515600" cy="778041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the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cognacy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of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gender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morphology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is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often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32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obscured</a:t>
            </a:r>
            <a:r>
              <a:rPr lang="fr-FR" sz="3200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0D174424-E405-405B-9C35-DF595F658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5250" y="6287869"/>
            <a:ext cx="2409825" cy="49415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46F323-3273-49B7-984F-D5ACE950A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59915" y="6377228"/>
            <a:ext cx="801666" cy="312934"/>
          </a:xfrm>
        </p:spPr>
        <p:txBody>
          <a:bodyPr/>
          <a:lstStyle/>
          <a:p>
            <a:fld id="{48F63A3B-78C7-47BE-AE5E-E10140E04643}" type="slidenum">
              <a:rPr lang="en-US" dirty="0">
                <a:solidFill>
                  <a:schemeClr val="bg1"/>
                </a:solidFill>
              </a:rPr>
              <a:t>9</a:t>
            </a:fld>
            <a:endParaRPr lang="en-US">
              <a:solidFill>
                <a:schemeClr val="bg1"/>
              </a:solidFill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B395DA-A731-4678-99F6-E4E8A6ED7D05}"/>
              </a:ext>
            </a:extLst>
          </p:cNvPr>
          <p:cNvSpPr txBox="1"/>
          <p:nvPr/>
        </p:nvSpPr>
        <p:spPr>
          <a:xfrm>
            <a:off x="789696" y="1368010"/>
            <a:ext cx="10612608" cy="39130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branch-specific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or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areally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determined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consonant shifts:</a:t>
            </a:r>
          </a:p>
          <a:p>
            <a:pPr algn="just">
              <a:lnSpc>
                <a:spcPct val="150000"/>
              </a:lnSpc>
            </a:pPr>
            <a:r>
              <a:rPr lang="fr-FR" sz="2400" dirty="0">
                <a:ea typeface="Times New Roman" panose="02020603050405020304" pitchFamily="18" charset="0"/>
              </a:rPr>
              <a:t>M 	</a:t>
            </a:r>
            <a:r>
              <a:rPr lang="fr-FR" sz="2400" i="1" dirty="0">
                <a:ea typeface="Times New Roman" panose="02020603050405020304" pitchFamily="18" charset="0"/>
              </a:rPr>
              <a:t>v </a:t>
            </a:r>
            <a:r>
              <a:rPr lang="fr-FR" sz="2400" dirty="0">
                <a:ea typeface="Times New Roman" panose="02020603050405020304" pitchFamily="18" charset="0"/>
              </a:rPr>
              <a:t>→ ø, </a:t>
            </a:r>
            <a:r>
              <a:rPr lang="fr-FR" sz="2400" i="1" dirty="0">
                <a:ea typeface="Times New Roman" panose="02020603050405020304" pitchFamily="18" charset="0"/>
              </a:rPr>
              <a:t>j</a:t>
            </a:r>
            <a:endParaRPr lang="fr-FR" sz="2400" dirty="0"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dirty="0">
                <a:ea typeface="Times New Roman" panose="02020603050405020304" pitchFamily="18" charset="0"/>
              </a:rPr>
              <a:t>F 	</a:t>
            </a:r>
            <a:r>
              <a:rPr lang="fr-FR" sz="2400" i="1" dirty="0">
                <a:ea typeface="Times New Roman" panose="02020603050405020304" pitchFamily="18" charset="0"/>
              </a:rPr>
              <a:t>r </a:t>
            </a:r>
            <a:r>
              <a:rPr lang="fr-FR" sz="2400" dirty="0">
                <a:ea typeface="Times New Roman" panose="02020603050405020304" pitchFamily="18" charset="0"/>
              </a:rPr>
              <a:t>→ </a:t>
            </a:r>
            <a:r>
              <a:rPr lang="fr-FR" sz="2400" i="1" dirty="0">
                <a:ea typeface="Times New Roman" panose="02020603050405020304" pitchFamily="18" charset="0"/>
              </a:rPr>
              <a:t>j</a:t>
            </a:r>
            <a:endParaRPr lang="fr-FR" sz="2400" dirty="0"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ea typeface="Times New Roman" panose="02020603050405020304" pitchFamily="18" charset="0"/>
              </a:rPr>
              <a:t>A 	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b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→ 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v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;	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ea typeface="Times New Roman" panose="02020603050405020304" pitchFamily="18" charset="0"/>
              </a:rPr>
              <a:t>N 	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d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→ 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r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→ 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j</a:t>
            </a:r>
            <a:endParaRPr lang="fr-FR" sz="2400" b="1" dirty="0">
              <a:solidFill>
                <a:schemeClr val="accent1"/>
              </a:solidFill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root-particular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nasalization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: 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b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→ </a:t>
            </a:r>
            <a:r>
              <a:rPr lang="fr-FR" sz="2400" b="1" i="1" dirty="0">
                <a:solidFill>
                  <a:srgbClr val="FF0000"/>
                </a:solidFill>
                <a:ea typeface="Times New Roman" panose="02020603050405020304" pitchFamily="18" charset="0"/>
              </a:rPr>
              <a:t>m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d</a:t>
            </a:r>
            <a:r>
              <a:rPr lang="fr-FR" sz="2400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→ </a:t>
            </a:r>
            <a:r>
              <a:rPr lang="fr-FR" sz="2400" b="1" i="1" dirty="0">
                <a:solidFill>
                  <a:schemeClr val="accent1"/>
                </a:solidFill>
                <a:ea typeface="Times New Roman" panose="02020603050405020304" pitchFamily="18" charset="0"/>
              </a:rPr>
              <a:t>n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),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=&gt;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language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specific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 (locus </a:t>
            </a:r>
            <a:r>
              <a:rPr lang="fr-FR" sz="24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determined</a:t>
            </a:r>
            <a:r>
              <a:rPr lang="fr-FR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) allomorphies.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CC2881-2F10-4B20-B0C1-4D29BD26C571}"/>
              </a:ext>
            </a:extLst>
          </p:cNvPr>
          <p:cNvSpPr/>
          <p:nvPr/>
        </p:nvSpPr>
        <p:spPr>
          <a:xfrm flipV="1">
            <a:off x="0" y="124997"/>
            <a:ext cx="12192000" cy="1375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1850</Words>
  <Application>Microsoft Office PowerPoint</Application>
  <PresentationFormat>Widescreen</PresentationFormat>
  <Paragraphs>553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Gilles Authier  Prefixal gender and number marking in East Caucasian </vt:lpstr>
      <vt:lpstr>WALS: plural suffixes vs plural prefixes</vt:lpstr>
      <vt:lpstr>East Caucasian: 40 languages,  8 well-accepted branches</vt:lpstr>
      <vt:lpstr>Two singular vs plural agreement syncretisms</vt:lpstr>
      <vt:lpstr>3d person vs SAP agreement in Dargic (&amp; Nakh)</vt:lpstr>
      <vt:lpstr>Agreement markers can be very transparent</vt:lpstr>
      <vt:lpstr>Agreement markers can be very transparent</vt:lpstr>
      <vt:lpstr>Long recognized  v-,  r-,  b-  and  d-  onsets disproportion in dictionaries</vt:lpstr>
      <vt:lpstr>the cognacy of gender morphology is often obscured:</vt:lpstr>
      <vt:lpstr>Locus of agreement and allomorphy</vt:lpstr>
      <vt:lpstr>Initial B and D in dictionaries</vt:lpstr>
      <vt:lpstr>Nouns marked for the third, ‘B’ animate gender in all languages</vt:lpstr>
      <vt:lpstr>Nouns marked for the fourth, ‘D’ gender in all languages</vt:lpstr>
      <vt:lpstr>equipollent human gender contrasting nouns: four adjacent branches: probably areal innovation</vt:lpstr>
      <vt:lpstr>non equipollent gender contrasting nouns non-adjacent branches: archaisms</vt:lpstr>
      <vt:lpstr> overt gender and case marking</vt:lpstr>
      <vt:lpstr>Preliminary conclusions</vt:lpstr>
      <vt:lpstr>Ø/ B alternation across Dargi lects for ‘blood’ :</vt:lpstr>
      <vt:lpstr>Frozen gender prefixes and the Lezgic tree</vt:lpstr>
      <vt:lpstr>B / Ø alternation on singular / paired body parts</vt:lpstr>
      <vt:lpstr>B- / Ø- and D- / Ø alternation:  singulative and collective forms for bodyparts?</vt:lpstr>
      <vt:lpstr>B / D / Ø alternation on countable measure word</vt:lpstr>
      <vt:lpstr>The main problem</vt:lpstr>
      <vt:lpstr>Lexeme distinguishing gender alternation</vt:lpstr>
      <vt:lpstr>M / N alternation on nasalised roots no apparent subgrouping except for Nakh</vt:lpstr>
      <vt:lpstr>Lexeme distinguishing gender alternation</vt:lpstr>
      <vt:lpstr>other M / N = B / D alternation on nasalised roots no apparent subgrouping except for Nakh and Lezgic</vt:lpstr>
      <vt:lpstr>Typological (morphology/semantics) conclusions</vt:lpstr>
      <vt:lpstr>General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Gilles Authier</dc:creator>
  <cp:lastModifiedBy>Jakob Lesage</cp:lastModifiedBy>
  <cp:revision>441</cp:revision>
  <dcterms:created xsi:type="dcterms:W3CDTF">2021-06-10T15:04:11Z</dcterms:created>
  <dcterms:modified xsi:type="dcterms:W3CDTF">2023-06-20T14:04:25Z</dcterms:modified>
</cp:coreProperties>
</file>