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660" r:id="rId1"/>
  </p:sldMasterIdLst>
  <p:notesMasterIdLst>
    <p:notesMasterId r:id="rId30"/>
  </p:notesMasterIdLst>
  <p:sldIdLst>
    <p:sldId id="259" r:id="rId2"/>
    <p:sldId id="256" r:id="rId3"/>
    <p:sldId id="406" r:id="rId4"/>
    <p:sldId id="407" r:id="rId5"/>
    <p:sldId id="433" r:id="rId6"/>
    <p:sldId id="410" r:id="rId7"/>
    <p:sldId id="414" r:id="rId8"/>
    <p:sldId id="416" r:id="rId9"/>
    <p:sldId id="430" r:id="rId10"/>
    <p:sldId id="431" r:id="rId11"/>
    <p:sldId id="412" r:id="rId12"/>
    <p:sldId id="418" r:id="rId13"/>
    <p:sldId id="440" r:id="rId14"/>
    <p:sldId id="441" r:id="rId15"/>
    <p:sldId id="420" r:id="rId16"/>
    <p:sldId id="421" r:id="rId17"/>
    <p:sldId id="423" r:id="rId18"/>
    <p:sldId id="442" r:id="rId19"/>
    <p:sldId id="432" r:id="rId20"/>
    <p:sldId id="422" r:id="rId21"/>
    <p:sldId id="436" r:id="rId22"/>
    <p:sldId id="437" r:id="rId23"/>
    <p:sldId id="424" r:id="rId24"/>
    <p:sldId id="439" r:id="rId25"/>
    <p:sldId id="425" r:id="rId26"/>
    <p:sldId id="426" r:id="rId27"/>
    <p:sldId id="429" r:id="rId28"/>
    <p:sldId id="264" r:id="rId29"/>
  </p:sldIdLst>
  <p:sldSz cx="17338675" cy="9753600"/>
  <p:notesSz cx="6858000" cy="9144000"/>
  <p:defaultTextStyle>
    <a:defPPr>
      <a:defRPr lang="en-US"/>
    </a:defPPr>
    <a:lvl1pPr marL="0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1pPr>
    <a:lvl2pPr marL="650184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2pPr>
    <a:lvl3pPr marL="1300368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3pPr>
    <a:lvl4pPr marL="1950552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4pPr>
    <a:lvl5pPr marL="2600736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5pPr>
    <a:lvl6pPr marL="3250921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6pPr>
    <a:lvl7pPr marL="3901105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7pPr>
    <a:lvl8pPr marL="4551289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8pPr>
    <a:lvl9pPr marL="5201473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20BB66F2-D50F-4735-A72E-7CF620413892}">
          <p14:sldIdLst>
            <p14:sldId id="259"/>
            <p14:sldId id="256"/>
            <p14:sldId id="406"/>
            <p14:sldId id="407"/>
            <p14:sldId id="433"/>
            <p14:sldId id="410"/>
            <p14:sldId id="414"/>
            <p14:sldId id="416"/>
            <p14:sldId id="430"/>
            <p14:sldId id="431"/>
            <p14:sldId id="412"/>
            <p14:sldId id="418"/>
            <p14:sldId id="440"/>
            <p14:sldId id="441"/>
            <p14:sldId id="420"/>
            <p14:sldId id="421"/>
            <p14:sldId id="423"/>
            <p14:sldId id="442"/>
            <p14:sldId id="432"/>
            <p14:sldId id="422"/>
            <p14:sldId id="436"/>
            <p14:sldId id="437"/>
            <p14:sldId id="424"/>
            <p14:sldId id="439"/>
            <p14:sldId id="425"/>
            <p14:sldId id="426"/>
            <p14:sldId id="429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4F90"/>
    <a:srgbClr val="FFFFFF"/>
    <a:srgbClr val="8C815A"/>
    <a:srgbClr val="1E64C8"/>
    <a:srgbClr val="FF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3979" autoAdjust="0"/>
  </p:normalViewPr>
  <p:slideViewPr>
    <p:cSldViewPr snapToGrid="0" showGuides="1">
      <p:cViewPr varScale="1">
        <p:scale>
          <a:sx n="45" d="100"/>
          <a:sy n="45" d="100"/>
        </p:scale>
        <p:origin x="700" y="48"/>
      </p:cViewPr>
      <p:guideLst>
        <p:guide orient="horz" pos="3072"/>
        <p:guide pos="5461"/>
      </p:guideLst>
    </p:cSldViewPr>
  </p:slideViewPr>
  <p:outlineViewPr>
    <p:cViewPr>
      <p:scale>
        <a:sx n="33" d="100"/>
        <a:sy n="33" d="100"/>
      </p:scale>
      <p:origin x="0" y="-229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80C0C-85DF-417F-8238-DB0D15743621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A0A48-EDB1-4AFE-B1B7-10CE2A416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0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887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437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Fehn notes in a talk based on a wider array of sources than Guldemann that hl is probably a variant of tlh</a:t>
            </a:r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450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651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3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rpora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4F84-246C-4657-8172-1E2969D0F603}" type="datetime1">
              <a:rPr lang="en-GB" smtClean="0"/>
              <a:t>02/08/2022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Logo Large 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747" y="2283675"/>
            <a:ext cx="4800610" cy="417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3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291074" y="228600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NL" noProof="0"/>
              <a:t>Klik om de stijl te bewerken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283414" y="6874716"/>
            <a:ext cx="15191026" cy="583200"/>
          </a:xfrm>
        </p:spPr>
        <p:txBody>
          <a:bodyPr>
            <a:normAutofit/>
          </a:bodyPr>
          <a:lstStyle>
            <a:lvl1pPr marL="0" indent="0" algn="l">
              <a:lnSpc>
                <a:spcPts val="3600"/>
              </a:lnSpc>
              <a:buNone/>
              <a:defRPr sz="3000">
                <a:solidFill>
                  <a:srgbClr val="FFD200"/>
                </a:solidFill>
              </a:defRPr>
            </a:lvl1pPr>
            <a:lvl2pPr marL="650184" indent="0" algn="ctr">
              <a:buNone/>
              <a:defRPr sz="2844"/>
            </a:lvl2pPr>
            <a:lvl3pPr marL="1300368" indent="0" algn="ctr">
              <a:buNone/>
              <a:defRPr sz="2560"/>
            </a:lvl3pPr>
            <a:lvl4pPr marL="1950552" indent="0" algn="ctr">
              <a:buNone/>
              <a:defRPr sz="2275"/>
            </a:lvl4pPr>
            <a:lvl5pPr marL="2600736" indent="0" algn="ctr">
              <a:buNone/>
              <a:defRPr sz="2275"/>
            </a:lvl5pPr>
            <a:lvl6pPr marL="3250921" indent="0" algn="ctr">
              <a:buNone/>
              <a:defRPr sz="2275"/>
            </a:lvl6pPr>
            <a:lvl7pPr marL="3901105" indent="0" algn="ctr">
              <a:buNone/>
              <a:defRPr sz="2275"/>
            </a:lvl7pPr>
            <a:lvl8pPr marL="4551289" indent="0" algn="ctr">
              <a:buNone/>
              <a:defRPr sz="2275"/>
            </a:lvl8pPr>
            <a:lvl9pPr marL="5201473" indent="0" algn="ctr">
              <a:buNone/>
              <a:defRPr sz="2275"/>
            </a:lvl9pPr>
          </a:lstStyle>
          <a:p>
            <a:r>
              <a:rPr lang="en-GB" noProof="0" dirty="0"/>
              <a:t>Click to add subtitle / presenter / date [</a:t>
            </a:r>
            <a:r>
              <a:rPr lang="en-GB" noProof="0" dirty="0" err="1"/>
              <a:t>dd</a:t>
            </a:r>
            <a:r>
              <a:rPr lang="en-GB" noProof="0" dirty="0"/>
              <a:t>-mm-</a:t>
            </a:r>
            <a:r>
              <a:rPr lang="en-GB" noProof="0" dirty="0" err="1"/>
              <a:t>yyyy</a:t>
            </a:r>
            <a:r>
              <a:rPr lang="en-GB" noProof="0" dirty="0"/>
              <a:t>]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6408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32004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/>
              <a:t>Partner Logo 1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57132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/>
              <a:t>Partner Logo 2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82296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/>
              <a:t>Partner Logo 3</a:t>
            </a:r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07460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/>
              <a:t>Partner Logo 4</a:t>
            </a:r>
          </a:p>
        </p:txBody>
      </p:sp>
      <p:sp>
        <p:nvSpPr>
          <p:cNvPr id="16" name="Oranisation Placeholder"/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8580530" y="395008"/>
            <a:ext cx="8294400" cy="540000"/>
          </a:xfrm>
        </p:spPr>
        <p:txBody>
          <a:bodyPr anchor="b" anchorCtr="0">
            <a:normAutofit/>
          </a:bodyPr>
          <a:lstStyle>
            <a:lvl1pPr>
              <a:lnSpc>
                <a:spcPts val="1700"/>
              </a:lnSpc>
              <a:defRPr sz="1400" b="1" i="0" u="sng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1pPr>
            <a:lvl2pPr marL="0" indent="0">
              <a:lnSpc>
                <a:spcPts val="1700"/>
              </a:lnSpc>
              <a:buNone/>
              <a:defRPr sz="1400" cap="all" baseline="0">
                <a:solidFill>
                  <a:srgbClr val="1E64C8"/>
                </a:solidFill>
              </a:defRPr>
            </a:lvl2pPr>
          </a:lstStyle>
          <a:p>
            <a:pPr lvl="0"/>
            <a:r>
              <a:rPr lang="en-GB" noProof="0" dirty="0"/>
              <a:t>Click to edit organisation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pic>
        <p:nvPicPr>
          <p:cNvPr id="21" name="Afbeelding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3251017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1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0"/>
            <a:ext cx="16424275" cy="78984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324612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en-GB" noProof="0" dirty="0"/>
              <a:t>Click to add chapter title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7344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947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825" y="1194364"/>
            <a:ext cx="15699575" cy="6696000"/>
          </a:xfrm>
        </p:spPr>
        <p:txBody>
          <a:bodyPr/>
          <a:lstStyle>
            <a:lvl1pPr marL="536400" indent="-450000" defTabSz="457200">
              <a:lnSpc>
                <a:spcPct val="120000"/>
              </a:lnSpc>
              <a:buFont typeface="Arial" panose="020B0604020202020204" pitchFamily="34" charset="0"/>
              <a:buChar char="̶"/>
              <a:defRPr/>
            </a:lvl1pPr>
            <a:lvl2pPr marL="1170000" indent="-450000">
              <a:lnSpc>
                <a:spcPct val="120000"/>
              </a:lnSpc>
              <a:defRPr/>
            </a:lvl2pPr>
            <a:lvl3pPr marL="1756800" indent="-450000" defTabSz="457200">
              <a:lnSpc>
                <a:spcPct val="120000"/>
              </a:lnSpc>
              <a:defRPr/>
            </a:lvl3pPr>
            <a:lvl4pPr marL="2329200" indent="-550800" defTabSz="457200">
              <a:lnSpc>
                <a:spcPct val="120000"/>
              </a:lnSpc>
              <a:defRPr/>
            </a:lvl4pPr>
            <a:lvl5pPr marL="2962800" indent="-442800" defTabSz="457200">
              <a:lnSpc>
                <a:spcPct val="120000"/>
              </a:lnSpc>
              <a:buFont typeface="Arial" panose="020B0604020202020204" pitchFamily="34" charset="0"/>
              <a:buChar char="̶"/>
              <a:defRPr/>
            </a:lvl5pPr>
          </a:lstStyle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CAF6-1686-4743-9124-83F33F1A0EA9}" type="datetime1">
              <a:rPr lang="en-GB" noProof="0" smtClean="0"/>
              <a:t>02/08/2022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08157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DBF0-A618-4E69-83BB-0C41E08702AA}" type="datetime1">
              <a:rPr lang="en-GB" noProof="0" smtClean="0"/>
              <a:t>02/08/2022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10104438" y="1371918"/>
            <a:ext cx="6300000" cy="6498000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/>
              <a:t>Photo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835825" y="1194364"/>
            <a:ext cx="8442000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defTabSz="457200">
              <a:lnSpc>
                <a:spcPct val="120000"/>
              </a:lnSpc>
              <a:defRPr/>
            </a:lvl4pPr>
            <a:lvl5pPr defTabSz="457200">
              <a:lnSpc>
                <a:spcPct val="120000"/>
              </a:lnSpc>
              <a:defRPr/>
            </a:lvl5pPr>
          </a:lstStyle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1488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3E58-CDC3-4782-B82C-4D381C795B98}" type="datetime1">
              <a:rPr lang="en-GB" noProof="0" smtClean="0"/>
              <a:t>02/08/2022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952038" y="1371600"/>
            <a:ext cx="15480000" cy="6501600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7451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65D1-804F-429B-83CD-3EFA8410E123}" type="datetime1">
              <a:rPr lang="en-GB" smtClean="0"/>
              <a:t>02/08/2022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vering Background"/>
          <p:cNvSpPr/>
          <p:nvPr userDrawn="1"/>
        </p:nvSpPr>
        <p:spPr>
          <a:xfrm>
            <a:off x="-1" y="0"/>
            <a:ext cx="17337600" cy="975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-1" y="0"/>
            <a:ext cx="17337600" cy="9753600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294941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1743240"/>
            <a:ext cx="15183366" cy="5769600"/>
          </a:xfrm>
        </p:spPr>
        <p:txBody>
          <a:bodyPr anchor="t" anchorCtr="0">
            <a:noAutofit/>
          </a:bodyPr>
          <a:lstStyle>
            <a:lvl1pPr algn="l">
              <a:lnSpc>
                <a:spcPts val="3500"/>
              </a:lnSpc>
              <a:defRPr sz="2500" u="none" cap="none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</a:defRPr>
            </a:lvl1pPr>
          </a:lstStyle>
          <a:p>
            <a:r>
              <a:rPr lang="en-GB" noProof="0" dirty="0"/>
              <a:t>Click to add presenters </a:t>
            </a:r>
            <a:r>
              <a:rPr lang="en-GB" noProof="0"/>
              <a:t>contact data</a:t>
            </a:r>
            <a:endParaRPr lang="en-GB" noProof="0" dirty="0"/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1828800"/>
            <a:ext cx="15012000" cy="5999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jdelijke aanduiding voor tekst 4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9215999" y="3095999"/>
            <a:ext cx="7257600" cy="1717969"/>
          </a:xfrm>
        </p:spPr>
        <p:txBody>
          <a:bodyPr>
            <a:normAutofit/>
          </a:bodyPr>
          <a:lstStyle>
            <a:lvl1pPr>
              <a:lnSpc>
                <a:spcPts val="3500"/>
              </a:lnSpc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add social media names</a:t>
            </a:r>
            <a:endParaRPr lang="nl-NL" dirty="0"/>
          </a:p>
        </p:txBody>
      </p:sp>
      <p:pic>
        <p:nvPicPr>
          <p:cNvPr id="15" name="Afbeelding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3251017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857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0118" y="136025"/>
            <a:ext cx="15705282" cy="86369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NL" noProof="0"/>
              <a:t>Klik om de stijl te bewerken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825" y="1194364"/>
            <a:ext cx="15699575" cy="66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BA3CA-1064-434F-B179-AB3B0298C0D6}" type="datetime1">
              <a:rPr lang="en-GB" noProof="0" smtClean="0"/>
              <a:t>02/08/2022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Title positioning box" hidden="1"/>
          <p:cNvSpPr/>
          <p:nvPr/>
        </p:nvSpPr>
        <p:spPr>
          <a:xfrm>
            <a:off x="927265" y="367200"/>
            <a:ext cx="15480000" cy="463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ositoning box" hidden="1"/>
          <p:cNvSpPr/>
          <p:nvPr/>
        </p:nvSpPr>
        <p:spPr>
          <a:xfrm>
            <a:off x="927265" y="1584000"/>
            <a:ext cx="82296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ogo positioning box" hidden="1"/>
          <p:cNvSpPr/>
          <p:nvPr/>
        </p:nvSpPr>
        <p:spPr>
          <a:xfrm flipV="1">
            <a:off x="928800" y="7878842"/>
            <a:ext cx="15478465" cy="141635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ositoning box" hidden="1"/>
          <p:cNvSpPr/>
          <p:nvPr/>
        </p:nvSpPr>
        <p:spPr>
          <a:xfrm>
            <a:off x="9172105" y="1584000"/>
            <a:ext cx="9144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ositoning box" hidden="1"/>
          <p:cNvSpPr/>
          <p:nvPr/>
        </p:nvSpPr>
        <p:spPr>
          <a:xfrm>
            <a:off x="10099369" y="1356360"/>
            <a:ext cx="6307895" cy="6527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Logo EN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909180"/>
            <a:ext cx="2307600" cy="184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8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73" r:id="rId3"/>
    <p:sldLayoutId id="2147483662" r:id="rId4"/>
    <p:sldLayoutId id="2147483674" r:id="rId5"/>
    <p:sldLayoutId id="2147483666" r:id="rId6"/>
    <p:sldLayoutId id="2147483675" r:id="rId7"/>
    <p:sldLayoutId id="2147483676" r:id="rId8"/>
  </p:sldLayoutIdLst>
  <p:hf hdr="0" ftr="0" dt="0"/>
  <p:txStyles>
    <p:titleStyle>
      <a:lvl1pPr algn="l" defTabSz="1300368" rtl="0" eaLnBrk="1" latinLnBrk="0" hangingPunct="1">
        <a:lnSpc>
          <a:spcPct val="90000"/>
        </a:lnSpc>
        <a:spcBef>
          <a:spcPct val="0"/>
        </a:spcBef>
        <a:buNone/>
        <a:defRPr sz="5400" u="sng" kern="1200" cap="all" baseline="0">
          <a:solidFill>
            <a:srgbClr val="1E64C8"/>
          </a:solidFill>
          <a:uFill>
            <a:solidFill>
              <a:srgbClr val="1E64C8"/>
            </a:solidFill>
          </a:uFill>
          <a:latin typeface="+mj-lt"/>
          <a:ea typeface="+mj-ea"/>
          <a:cs typeface="+mj-cs"/>
        </a:defRPr>
      </a:lvl1pPr>
    </p:titleStyle>
    <p:bodyStyle>
      <a:lvl1pPr marL="0" indent="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360000" algn="l" defTabSz="457200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tabLst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458788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‒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1450" indent="-541338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‒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325" indent="-1158875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13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197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381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565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84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68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52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36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21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05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289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473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als.info/feature/8A#2/19.3/153.1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2507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EC7FB-464E-4DD7-ADBB-2A23D27D4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L</a:t>
            </a:r>
            <a:r>
              <a:rPr lang="und-Latn-001"/>
              <a:t>ateral obstruents in </a:t>
            </a:r>
            <a:r>
              <a:rPr lang="en-US"/>
              <a:t>Sotho (S30)</a:t>
            </a:r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974E1-1309-436D-8404-C4D9B1621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10</a:t>
            </a:fld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C7447-5A26-4D28-BB83-C255F38C1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825" y="1194364"/>
            <a:ext cx="8442000" cy="5877950"/>
          </a:xfrm>
        </p:spPr>
        <p:txBody>
          <a:bodyPr>
            <a:normAutofit/>
          </a:bodyPr>
          <a:lstStyle/>
          <a:p>
            <a:pPr marL="86400"/>
            <a:r>
              <a:rPr lang="en-US" sz="2800"/>
              <a:t>Kgalagadi (S311), Lobedu (S32b), North Tswana (S31c): dental stops correspond to lateral obstruents elsewhere</a:t>
            </a:r>
          </a:p>
          <a:p>
            <a:pPr marL="86400"/>
            <a:endParaRPr lang="en-US" sz="2800"/>
          </a:p>
          <a:p>
            <a:pPr marL="86400"/>
            <a:r>
              <a:rPr lang="en-US" sz="2800"/>
              <a:t>e.g. Kgalagadi </a:t>
            </a:r>
            <a:r>
              <a:rPr lang="en-US" sz="2800" b="1"/>
              <a:t>t</a:t>
            </a:r>
            <a:r>
              <a:rPr lang="und-Latn-001" sz="2800" b="1"/>
              <a:t>̪ou</a:t>
            </a:r>
            <a:r>
              <a:rPr lang="und-Latn-001" sz="2800"/>
              <a:t>, Lobedu </a:t>
            </a:r>
            <a:r>
              <a:rPr lang="und-Latn-001" sz="2800" b="1"/>
              <a:t>d̪ou </a:t>
            </a:r>
            <a:r>
              <a:rPr lang="und-Latn-001" sz="2800"/>
              <a:t>‘elephant’</a:t>
            </a:r>
            <a:endParaRPr lang="und-Latn-001" sz="2800" b="1"/>
          </a:p>
          <a:p>
            <a:pPr marL="86400"/>
            <a:r>
              <a:rPr lang="und-Latn-001" sz="2800"/>
              <a:t>vs. Tswana </a:t>
            </a:r>
            <a:r>
              <a:rPr lang="und-Latn-001" sz="2800" b="1"/>
              <a:t>tlou </a:t>
            </a:r>
            <a:r>
              <a:rPr lang="und-Latn-001" sz="2800"/>
              <a:t>‘elephant’</a:t>
            </a:r>
          </a:p>
          <a:p>
            <a:pPr marL="86400"/>
            <a:endParaRPr lang="und-Latn-001" sz="2800"/>
          </a:p>
          <a:p>
            <a:pPr marL="86400"/>
            <a:r>
              <a:rPr lang="und-Latn-001" sz="2800"/>
              <a:t>dental stops instead of lateral obstruents also in Venda (S21)</a:t>
            </a:r>
            <a:r>
              <a:rPr lang="en-US" sz="2800"/>
              <a:t>:</a:t>
            </a:r>
            <a:r>
              <a:rPr lang="und-Latn-001" sz="2800"/>
              <a:t> </a:t>
            </a:r>
            <a:r>
              <a:rPr lang="und-Latn-001" sz="2800" b="1"/>
              <a:t>nd̪ou </a:t>
            </a:r>
            <a:r>
              <a:rPr lang="und-Latn-001" sz="2800"/>
              <a:t>‘elephant’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5DDBC871-2AB0-4051-B872-092516297A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1328" r="1328"/>
          <a:stretch>
            <a:fillRect/>
          </a:stretch>
        </p:blipFill>
        <p:spPr>
          <a:xfrm>
            <a:off x="10104438" y="1371600"/>
            <a:ext cx="6300787" cy="649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567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EC7FB-464E-4DD7-ADBB-2A23D27D4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L</a:t>
            </a:r>
            <a:r>
              <a:rPr lang="und-Latn-001"/>
              <a:t>ateral obstruents in </a:t>
            </a:r>
            <a:r>
              <a:rPr lang="en-US"/>
              <a:t>Sotho (S30)</a:t>
            </a:r>
            <a:endParaRPr lang="nl-BE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1682B60-5A38-484C-9727-15106724F7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974E1-1309-436D-8404-C4D9B1621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11</a:t>
            </a:fld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C7447-5A26-4D28-BB83-C255F38C1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6400" indent="0">
              <a:buNone/>
            </a:pPr>
            <a:r>
              <a:rPr lang="en-US" sz="2800"/>
              <a:t>Sotho (S30):</a:t>
            </a:r>
            <a:endParaRPr lang="und-Latn-001" sz="2800"/>
          </a:p>
          <a:p>
            <a:pPr marL="543600" indent="-457200">
              <a:buFont typeface="Arial" panose="020B0604020202020204" pitchFamily="34" charset="0"/>
              <a:buChar char="•"/>
            </a:pPr>
            <a:r>
              <a:rPr lang="und-Latn-001" sz="2800"/>
              <a:t>Alveolar lateral obstruents in T</a:t>
            </a:r>
            <a:r>
              <a:rPr lang="nl-BE" sz="2800"/>
              <a:t>s</a:t>
            </a:r>
            <a:r>
              <a:rPr lang="und-Latn-001" sz="2800"/>
              <a:t>wana, S. Sotho, N. Sotho</a:t>
            </a:r>
          </a:p>
          <a:p>
            <a:pPr marL="543600" indent="-457200">
              <a:buFont typeface="Arial" panose="020B0604020202020204" pitchFamily="34" charset="0"/>
              <a:buChar char="•"/>
            </a:pPr>
            <a:r>
              <a:rPr lang="und-Latn-001" sz="2800"/>
              <a:t>Velar lateral obstruents (with or without alveolar ones) in Pai, Pulana, Kutswe</a:t>
            </a:r>
          </a:p>
          <a:p>
            <a:pPr marL="543600" indent="-457200">
              <a:buFont typeface="Arial" panose="020B0604020202020204" pitchFamily="34" charset="0"/>
              <a:buChar char="•"/>
            </a:pPr>
            <a:r>
              <a:rPr lang="und-Latn-001" sz="2800"/>
              <a:t>No lateral obstruents (but dental plosives instead) in North T</a:t>
            </a:r>
            <a:r>
              <a:rPr lang="nl-BE" sz="2800"/>
              <a:t>s</a:t>
            </a:r>
            <a:r>
              <a:rPr lang="und-Latn-001" sz="2800"/>
              <a:t>wana, Kgalagadi, Lobedu</a:t>
            </a:r>
            <a:endParaRPr lang="nl-BE" sz="28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4ECF68-4AD2-4DB0-805D-878DD3E424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4317" y="1182912"/>
            <a:ext cx="7171083" cy="719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33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EC7FB-464E-4DD7-ADBB-2A23D27D4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L</a:t>
            </a:r>
            <a:r>
              <a:rPr lang="und-Latn-001"/>
              <a:t>ateral obstruents in tsonga</a:t>
            </a:r>
            <a:r>
              <a:rPr lang="en-US"/>
              <a:t> (S50)</a:t>
            </a:r>
            <a:endParaRPr lang="nl-BE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1682B60-5A38-484C-9727-15106724F7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974E1-1309-436D-8404-C4D9B1621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12</a:t>
            </a:fld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C7447-5A26-4D28-BB83-C255F38C1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825" y="1194364"/>
            <a:ext cx="8187977" cy="6696000"/>
          </a:xfrm>
        </p:spPr>
        <p:txBody>
          <a:bodyPr>
            <a:normAutofit/>
          </a:bodyPr>
          <a:lstStyle/>
          <a:p>
            <a:pPr marL="86400" indent="0">
              <a:buNone/>
            </a:pPr>
            <a:r>
              <a:rPr lang="und-Latn-001" sz="2800"/>
              <a:t>Tsonga</a:t>
            </a:r>
            <a:r>
              <a:rPr lang="en-US" sz="2800"/>
              <a:t> (S</a:t>
            </a:r>
            <a:r>
              <a:rPr lang="und-Latn-001" sz="2800"/>
              <a:t>50</a:t>
            </a:r>
            <a:r>
              <a:rPr lang="en-US" sz="2800"/>
              <a:t>):</a:t>
            </a:r>
            <a:endParaRPr lang="und-Latn-001" sz="2800"/>
          </a:p>
          <a:p>
            <a:pPr marL="86400" indent="0">
              <a:buNone/>
            </a:pPr>
            <a:r>
              <a:rPr lang="und-Latn-001" sz="2800"/>
              <a:t>Alveolar lateral fricatives and affricates</a:t>
            </a:r>
            <a:endParaRPr lang="en-US" sz="2800"/>
          </a:p>
          <a:p>
            <a:pPr marL="86400"/>
            <a:r>
              <a:rPr lang="en-US" sz="2800"/>
              <a:t>e.g. Tsonga (S53) </a:t>
            </a:r>
            <a:r>
              <a:rPr lang="und-Latn-001" sz="2800" b="1"/>
              <a:t>ɬ</a:t>
            </a:r>
            <a:r>
              <a:rPr lang="en-US" sz="2800" b="1"/>
              <a:t>, </a:t>
            </a:r>
            <a:r>
              <a:rPr lang="und-Latn-001" sz="2800" b="1"/>
              <a:t>tɬ, tɬh, ntɬ, ntɬh, dɮ, ndɮ </a:t>
            </a:r>
            <a:endParaRPr lang="und-Latn-001" sz="2800"/>
          </a:p>
          <a:p>
            <a:pPr marL="86400" indent="0">
              <a:buNone/>
            </a:pPr>
            <a:r>
              <a:rPr lang="und-Latn-001" sz="2800"/>
              <a:t>No velar lateral affricates</a:t>
            </a:r>
            <a:r>
              <a:rPr lang="en-US" sz="2800"/>
              <a:t>, except in Tswa (S51)?</a:t>
            </a:r>
          </a:p>
          <a:p>
            <a:pPr marL="86400" indent="0">
              <a:buNone/>
            </a:pPr>
            <a:endParaRPr lang="en-US" sz="2800"/>
          </a:p>
          <a:p>
            <a:pPr marL="543600" indent="-457200">
              <a:buFont typeface="Arial" panose="020B0604020202020204" pitchFamily="34" charset="0"/>
              <a:buChar char="•"/>
            </a:pPr>
            <a:r>
              <a:rPr lang="en-US" sz="2800"/>
              <a:t>Larger than Nguni: lateral affricates are not restricted to post-nasal contexts</a:t>
            </a:r>
          </a:p>
          <a:p>
            <a:pPr marL="543600" indent="-457200">
              <a:buFont typeface="Arial" panose="020B0604020202020204" pitchFamily="34" charset="0"/>
              <a:buChar char="•"/>
            </a:pPr>
            <a:r>
              <a:rPr lang="en-US" sz="2800"/>
              <a:t>Larger than Sotho: also voiced lateral obstruents</a:t>
            </a:r>
            <a:endParaRPr lang="nl-BE" sz="28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83DD12-2AF4-4B68-888F-76E844C50A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3802" y="1255668"/>
            <a:ext cx="7380636" cy="743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131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5B898-4C32-4F32-943C-AB7F0B8A5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Lateral obstruents in khoisan</a:t>
            </a:r>
            <a:endParaRPr lang="nl-B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9AD58A-887F-423D-95E9-AE43535D3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6400" indent="0">
              <a:buNone/>
            </a:pPr>
            <a:r>
              <a:rPr lang="en-US" sz="2800"/>
              <a:t>ǂHoan (/ǂ’Amkoe, Kx’a, Botswana)</a:t>
            </a:r>
            <a:r>
              <a:rPr lang="und-Latn-001" sz="2800"/>
              <a:t>: </a:t>
            </a:r>
            <a:r>
              <a:rPr lang="nl-BE" sz="2800"/>
              <a:t>v</a:t>
            </a:r>
            <a:r>
              <a:rPr lang="und-Latn-001" sz="2800"/>
              <a:t>e</a:t>
            </a:r>
            <a:r>
              <a:rPr lang="nl-BE" sz="2800"/>
              <a:t>l</a:t>
            </a:r>
            <a:r>
              <a:rPr lang="und-Latn-001" sz="2800"/>
              <a:t>ar ejective lateral affricate </a:t>
            </a:r>
            <a:r>
              <a:rPr lang="nl-BE" sz="2800"/>
              <a:t>/kʟ’/</a:t>
            </a:r>
            <a:r>
              <a:rPr lang="und-Latn-001" sz="2800"/>
              <a:t> (</a:t>
            </a:r>
            <a:r>
              <a:rPr lang="nl-BE" sz="2800"/>
              <a:t>S</a:t>
            </a:r>
            <a:r>
              <a:rPr lang="und-Latn-001" sz="2800"/>
              <a:t>a</a:t>
            </a:r>
            <a:r>
              <a:rPr lang="nl-BE" sz="2800"/>
              <a:t>n</a:t>
            </a:r>
            <a:r>
              <a:rPr lang="und-Latn-001" sz="2800"/>
              <a:t>d</a:t>
            </a:r>
            <a:r>
              <a:rPr lang="nl-BE" sz="2800"/>
              <a:t>s</a:t>
            </a:r>
            <a:r>
              <a:rPr lang="und-Latn-001" sz="2800"/>
              <a:t> 2007: 212)</a:t>
            </a:r>
          </a:p>
          <a:p>
            <a:pPr marL="86400" indent="0">
              <a:buNone/>
            </a:pPr>
            <a:r>
              <a:rPr lang="und-Latn-001" sz="2800"/>
              <a:t>	however, other so</a:t>
            </a:r>
            <a:r>
              <a:rPr lang="nl-BE" sz="2800"/>
              <a:t>u</a:t>
            </a:r>
            <a:r>
              <a:rPr lang="und-Latn-001" sz="2800"/>
              <a:t>r</a:t>
            </a:r>
            <a:r>
              <a:rPr lang="nl-BE" sz="2800"/>
              <a:t>c</a:t>
            </a:r>
            <a:r>
              <a:rPr lang="und-Latn-001" sz="2800"/>
              <a:t>e</a:t>
            </a:r>
            <a:r>
              <a:rPr lang="nl-BE" sz="2800"/>
              <a:t>s</a:t>
            </a:r>
            <a:r>
              <a:rPr lang="und-Latn-001" sz="2800"/>
              <a:t> </a:t>
            </a:r>
            <a:r>
              <a:rPr lang="nl-BE" sz="2800"/>
              <a:t>t</a:t>
            </a:r>
            <a:r>
              <a:rPr lang="und-Latn-001" sz="2800"/>
              <a:t>r</a:t>
            </a:r>
            <a:r>
              <a:rPr lang="nl-BE" sz="2800"/>
              <a:t>a</a:t>
            </a:r>
            <a:r>
              <a:rPr lang="und-Latn-001" sz="2800"/>
              <a:t>n</a:t>
            </a:r>
            <a:r>
              <a:rPr lang="nl-BE" sz="2800"/>
              <a:t>s</a:t>
            </a:r>
            <a:r>
              <a:rPr lang="und-Latn-001" sz="2800"/>
              <a:t>c</a:t>
            </a:r>
            <a:r>
              <a:rPr lang="nl-BE" sz="2800"/>
              <a:t>r</a:t>
            </a:r>
            <a:r>
              <a:rPr lang="und-Latn-001" sz="2800"/>
              <a:t>i</a:t>
            </a:r>
            <a:r>
              <a:rPr lang="nl-BE" sz="2800"/>
              <a:t>b</a:t>
            </a:r>
            <a:r>
              <a:rPr lang="und-Latn-001" sz="2800"/>
              <a:t>e /</a:t>
            </a:r>
            <a:r>
              <a:rPr lang="nl-BE" sz="2800"/>
              <a:t>k</a:t>
            </a:r>
            <a:r>
              <a:rPr lang="el-GR" sz="2800"/>
              <a:t>χ</a:t>
            </a:r>
            <a:r>
              <a:rPr lang="und-Latn-001" sz="2800"/>
              <a:t>’/ &gt; dialectal/idiolectal difference?</a:t>
            </a:r>
          </a:p>
          <a:p>
            <a:pPr marL="86400" indent="0">
              <a:buNone/>
            </a:pPr>
            <a:endParaRPr lang="und-Latn-001" sz="2800"/>
          </a:p>
          <a:p>
            <a:pPr marL="86400" indent="0">
              <a:buNone/>
            </a:pPr>
            <a:r>
              <a:rPr lang="nl-BE" sz="2800"/>
              <a:t>Gǀui/Gǁana (Khoe-Kwadi, Botswana)</a:t>
            </a:r>
            <a:r>
              <a:rPr lang="en-US" sz="2800"/>
              <a:t>: in some varieties </a:t>
            </a:r>
            <a:r>
              <a:rPr lang="und-Latn-001" sz="2800"/>
              <a:t>/</a:t>
            </a:r>
            <a:r>
              <a:rPr lang="nl-BE" sz="2800"/>
              <a:t>k</a:t>
            </a:r>
            <a:r>
              <a:rPr lang="el-GR" sz="2800"/>
              <a:t>χ</a:t>
            </a:r>
            <a:r>
              <a:rPr lang="und-Latn-001" sz="2800"/>
              <a:t>’/ </a:t>
            </a:r>
            <a:r>
              <a:rPr lang="en-US" sz="2800"/>
              <a:t>is realized as </a:t>
            </a:r>
            <a:r>
              <a:rPr lang="nl-BE" sz="2800"/>
              <a:t>/kʟ’/</a:t>
            </a:r>
            <a:r>
              <a:rPr lang="und-Latn-001" sz="2800"/>
              <a:t> </a:t>
            </a:r>
            <a:r>
              <a:rPr lang="en-US" sz="2800"/>
              <a:t>(Nakagawa 2006: 112-113)</a:t>
            </a:r>
          </a:p>
          <a:p>
            <a:pPr marL="86400" indent="0">
              <a:buNone/>
            </a:pPr>
            <a:endParaRPr lang="en-US" sz="2800"/>
          </a:p>
          <a:p>
            <a:pPr marL="86400" indent="0">
              <a:buNone/>
            </a:pPr>
            <a:r>
              <a:rPr lang="nl-BE" sz="2800"/>
              <a:t>ǁXegwi (Tuu, South Africa): velar/alveolar? lateral affricates and (possibly) fricatives (Lanham and Hallowes 1956; Honken 2020; Sands 2007)</a:t>
            </a:r>
          </a:p>
          <a:p>
            <a:pPr marL="86400" indent="0">
              <a:buNone/>
            </a:pPr>
            <a:r>
              <a:rPr lang="en-US" sz="2800"/>
              <a:t>	</a:t>
            </a:r>
            <a:r>
              <a:rPr lang="nl-BE" sz="2800"/>
              <a:t>extensive Bantu influence on ǁXegwi</a:t>
            </a:r>
          </a:p>
          <a:p>
            <a:pPr marL="86400" indent="0">
              <a:buNone/>
            </a:pPr>
            <a:endParaRPr lang="en-US" sz="2800"/>
          </a:p>
          <a:p>
            <a:pPr marL="86400" indent="0">
              <a:buNone/>
            </a:pPr>
            <a:r>
              <a:rPr lang="en-US" sz="2800"/>
              <a:t>S</a:t>
            </a:r>
            <a:r>
              <a:rPr lang="nl-BE" sz="2800"/>
              <a:t>ekele !Xung (Kx’a, Angola): /kʟ, gʟ/ (Traill and Vossen 1997: 37)</a:t>
            </a:r>
          </a:p>
          <a:p>
            <a:pPr marL="86400" indent="0">
              <a:buNone/>
            </a:pPr>
            <a:endParaRPr lang="en-US" sz="2800"/>
          </a:p>
          <a:p>
            <a:pPr marL="86400" indent="0">
              <a:buNone/>
            </a:pPr>
            <a:r>
              <a:rPr lang="en-US" sz="2800"/>
              <a:t>K</a:t>
            </a:r>
            <a:r>
              <a:rPr lang="nl-BE" sz="2800"/>
              <a:t>wadi (Khoe-Kwadi, Angola): /tɬ</a:t>
            </a:r>
            <a:r>
              <a:rPr lang="und-Latn-001" sz="2800"/>
              <a:t>’, </a:t>
            </a:r>
            <a:r>
              <a:rPr lang="nl-BE" sz="2800"/>
              <a:t>tɬ</a:t>
            </a:r>
            <a:r>
              <a:rPr lang="und-Latn-001" sz="2800"/>
              <a:t>h, </a:t>
            </a:r>
            <a:r>
              <a:rPr lang="en-US" sz="2800"/>
              <a:t>(</a:t>
            </a:r>
            <a:r>
              <a:rPr lang="nl-BE" sz="2800"/>
              <a:t>ɬ)</a:t>
            </a:r>
            <a:r>
              <a:rPr lang="und-Latn-001" sz="2800"/>
              <a:t>/ (G</a:t>
            </a:r>
            <a:r>
              <a:rPr lang="nl-BE" sz="2800"/>
              <a:t>ü</a:t>
            </a:r>
            <a:r>
              <a:rPr lang="und-Latn-001" sz="2800"/>
              <a:t>ldemann 2013</a:t>
            </a:r>
            <a:r>
              <a:rPr lang="en-US" sz="2800"/>
              <a:t>: 87)</a:t>
            </a:r>
            <a:r>
              <a:rPr lang="und-Latn-001" sz="2800"/>
              <a:t>, /</a:t>
            </a:r>
            <a:r>
              <a:rPr lang="nl-BE" sz="2800"/>
              <a:t>kʟ</a:t>
            </a:r>
            <a:r>
              <a:rPr lang="und-Latn-001" sz="2800"/>
              <a:t>, </a:t>
            </a:r>
            <a:r>
              <a:rPr lang="nl-BE" sz="2800"/>
              <a:t>kʟ</a:t>
            </a:r>
            <a:r>
              <a:rPr lang="und-Latn-001" sz="2800"/>
              <a:t>’/ (Fehn 2020</a:t>
            </a:r>
            <a:r>
              <a:rPr lang="en-US" sz="2800"/>
              <a:t>a: 325-326)</a:t>
            </a:r>
            <a:endParaRPr lang="nl-BE" sz="2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D0B5EC-1F83-4BA9-9FE9-B76FEC2D9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pPr/>
              <a:t>13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600095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5B898-4C32-4F32-943C-AB7F0B8A5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Lateral obstruents in khoisan</a:t>
            </a:r>
            <a:endParaRPr lang="nl-B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9AD58A-887F-423D-95E9-AE43535D3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Mostly velar lateral affricates (except </a:t>
            </a:r>
            <a:r>
              <a:rPr lang="nl-BE" sz="2800"/>
              <a:t>ǁXegwi: Bantu influence?)</a:t>
            </a:r>
          </a:p>
          <a:p>
            <a:r>
              <a:rPr lang="en-US" sz="2800"/>
              <a:t>Lateral obstruents often occur as click replacements</a:t>
            </a:r>
          </a:p>
          <a:p>
            <a:pPr lvl="1"/>
            <a:r>
              <a:rPr lang="en-US" sz="2800"/>
              <a:t>Kwadi: </a:t>
            </a:r>
            <a:r>
              <a:rPr lang="nl-BE" sz="2800"/>
              <a:t>ǁ &gt; kʟ, ǁx’ &gt; kʟ’ (Fehn 2020a: 325-326)</a:t>
            </a:r>
          </a:p>
          <a:p>
            <a:pPr lvl="1"/>
            <a:r>
              <a:rPr lang="en-US" sz="2800"/>
              <a:t>Sekele !Xung: ! &gt; </a:t>
            </a:r>
            <a:r>
              <a:rPr lang="nl-BE" sz="2800"/>
              <a:t>kʟ, g! &gt; gʟ, gǁ &gt; gʟ (Traill and Vossen 1997: 37)</a:t>
            </a:r>
            <a:endParaRPr lang="en-US" sz="2800"/>
          </a:p>
          <a:p>
            <a:pPr lvl="1"/>
            <a:r>
              <a:rPr lang="nl-BE" sz="2800"/>
              <a:t>ǁXegwi: ǂ</a:t>
            </a:r>
            <a:r>
              <a:rPr lang="und-Latn-001" sz="2800"/>
              <a:t>, </a:t>
            </a:r>
            <a:r>
              <a:rPr lang="nl-BE" sz="2800"/>
              <a:t>ǂ</a:t>
            </a:r>
            <a:r>
              <a:rPr lang="und-Latn-001" sz="2800"/>
              <a:t>’ &gt; t</a:t>
            </a:r>
            <a:r>
              <a:rPr lang="nl-BE" sz="2800"/>
              <a:t>ɬ</a:t>
            </a:r>
            <a:r>
              <a:rPr lang="und-Latn-001" sz="2800"/>
              <a:t>’, n</a:t>
            </a:r>
            <a:r>
              <a:rPr lang="nl-BE" sz="2800"/>
              <a:t>ǂ</a:t>
            </a:r>
            <a:r>
              <a:rPr lang="und-Latn-001" sz="2800"/>
              <a:t> &gt; d</a:t>
            </a:r>
            <a:r>
              <a:rPr lang="nl-BE" sz="2800"/>
              <a:t>ɮ</a:t>
            </a:r>
            <a:r>
              <a:rPr lang="und-Latn-001" sz="2800"/>
              <a:t>, </a:t>
            </a:r>
            <a:r>
              <a:rPr lang="nl-BE" sz="2800"/>
              <a:t>ǂ</a:t>
            </a:r>
            <a:r>
              <a:rPr lang="und-Latn-001" sz="2800"/>
              <a:t>h &gt; t</a:t>
            </a:r>
            <a:r>
              <a:rPr lang="nl-BE" sz="2800"/>
              <a:t>ɬ</a:t>
            </a:r>
            <a:r>
              <a:rPr lang="und-Latn-001" sz="2800"/>
              <a:t>h (Sands 2007</a:t>
            </a:r>
            <a:r>
              <a:rPr lang="en-US" sz="2800"/>
              <a:t>: 214)</a:t>
            </a:r>
          </a:p>
          <a:p>
            <a:endParaRPr lang="en-US" sz="2800"/>
          </a:p>
          <a:p>
            <a:endParaRPr lang="nl-BE" sz="2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D0B5EC-1F83-4BA9-9FE9-B76FEC2D9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pPr/>
              <a:t>14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79357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CABE0B8-14A8-4416-82AA-7A98E31A1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D</a:t>
            </a:r>
            <a:r>
              <a:rPr lang="und-Latn-001"/>
              <a:t>iachronic development</a:t>
            </a:r>
            <a:endParaRPr lang="nl-BE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BE6908-AA3E-44A5-8E58-42F1A0D36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825" y="1208652"/>
            <a:ext cx="15699575" cy="6696000"/>
          </a:xfrm>
        </p:spPr>
        <p:txBody>
          <a:bodyPr>
            <a:normAutofit/>
          </a:bodyPr>
          <a:lstStyle/>
          <a:p>
            <a:pPr marL="86400" indent="0">
              <a:buNone/>
            </a:pPr>
            <a:r>
              <a:rPr lang="und-Latn-001" sz="2800"/>
              <a:t>(Some) alveolar lateral obstruents </a:t>
            </a:r>
            <a:r>
              <a:rPr lang="en-US" sz="2800"/>
              <a:t>in Southern Bantu </a:t>
            </a:r>
            <a:r>
              <a:rPr lang="und-Latn-001" sz="2800"/>
              <a:t>developed out of </a:t>
            </a:r>
            <a:r>
              <a:rPr lang="en-US" sz="2800"/>
              <a:t>*c, *nc and *nj</a:t>
            </a:r>
            <a:endParaRPr lang="und-Latn-001" sz="2800"/>
          </a:p>
          <a:p>
            <a:pPr marL="86400" indent="0">
              <a:buNone/>
            </a:pPr>
            <a:endParaRPr lang="en-US" sz="2800"/>
          </a:p>
          <a:p>
            <a:pPr marL="86400" indent="0">
              <a:buNone/>
            </a:pPr>
            <a:r>
              <a:rPr lang="en-US" sz="2800"/>
              <a:t>*cèk ‘laugh’ </a:t>
            </a:r>
            <a:endParaRPr lang="und-Latn-001" sz="2800"/>
          </a:p>
          <a:p>
            <a:pPr marL="86400" indent="0">
              <a:buNone/>
            </a:pPr>
            <a:r>
              <a:rPr lang="und-Latn-001" sz="2800"/>
              <a:t>&gt; </a:t>
            </a:r>
            <a:r>
              <a:rPr lang="en-US" sz="2800"/>
              <a:t>Zulu</a:t>
            </a:r>
            <a:r>
              <a:rPr lang="und-Latn-001" sz="2800"/>
              <a:t> (Nguni)</a:t>
            </a:r>
            <a:r>
              <a:rPr lang="en-US" sz="2800"/>
              <a:t> </a:t>
            </a:r>
            <a:r>
              <a:rPr lang="und-Latn-001" sz="2800" b="1"/>
              <a:t>ɬeka</a:t>
            </a:r>
            <a:r>
              <a:rPr lang="en-US" sz="2800"/>
              <a:t>, Tsonga </a:t>
            </a:r>
            <a:r>
              <a:rPr lang="und-Latn-001" sz="2800" b="1"/>
              <a:t>ɬeka</a:t>
            </a:r>
            <a:endParaRPr lang="nl-BE" sz="2800"/>
          </a:p>
          <a:p>
            <a:pPr marL="86400" indent="0">
              <a:buNone/>
            </a:pPr>
            <a:endParaRPr lang="en-US" sz="2800"/>
          </a:p>
          <a:p>
            <a:pPr marL="86400" indent="0">
              <a:buNone/>
            </a:pPr>
            <a:r>
              <a:rPr lang="en-US" sz="2800"/>
              <a:t>*N-cooko ‘head’</a:t>
            </a:r>
          </a:p>
          <a:p>
            <a:pPr marL="86400" indent="0">
              <a:buNone/>
            </a:pPr>
            <a:r>
              <a:rPr lang="en-US" sz="2800"/>
              <a:t>&gt; Xhosa (Nguni) </a:t>
            </a:r>
            <a:r>
              <a:rPr lang="en-US" sz="2800" b="1"/>
              <a:t>nt</a:t>
            </a:r>
            <a:r>
              <a:rPr lang="und-Latn-001" sz="2800" b="1"/>
              <a:t>ɬoko,</a:t>
            </a:r>
            <a:r>
              <a:rPr lang="und-Latn-001" sz="2800"/>
              <a:t> Tsonga </a:t>
            </a:r>
            <a:r>
              <a:rPr lang="und-Latn-001" sz="2800" b="1"/>
              <a:t>nɬoko</a:t>
            </a:r>
            <a:r>
              <a:rPr lang="und-Latn-001" sz="2800"/>
              <a:t>, Tswana (</a:t>
            </a:r>
            <a:r>
              <a:rPr lang="en-US" sz="2800"/>
              <a:t>Sotho</a:t>
            </a:r>
            <a:r>
              <a:rPr lang="und-Latn-001" sz="2800"/>
              <a:t>) </a:t>
            </a:r>
            <a:r>
              <a:rPr lang="und-Latn-001" sz="2800" b="1"/>
              <a:t>tɬhoχo</a:t>
            </a:r>
            <a:r>
              <a:rPr lang="en-US" sz="2800"/>
              <a:t> </a:t>
            </a:r>
          </a:p>
          <a:p>
            <a:pPr marL="86400" indent="0">
              <a:buNone/>
            </a:pPr>
            <a:endParaRPr lang="en-US" sz="2800"/>
          </a:p>
          <a:p>
            <a:pPr marL="86400" indent="0">
              <a:buNone/>
            </a:pPr>
            <a:r>
              <a:rPr lang="en-US" sz="2800"/>
              <a:t>*N-jada ‘hunger’</a:t>
            </a:r>
          </a:p>
          <a:p>
            <a:pPr marL="86400" indent="0">
              <a:buNone/>
            </a:pPr>
            <a:r>
              <a:rPr lang="en-US" sz="2800"/>
              <a:t>&gt; Zulu (Nguni) </a:t>
            </a:r>
            <a:r>
              <a:rPr lang="en-US" sz="2800" b="1"/>
              <a:t>ind</a:t>
            </a:r>
            <a:r>
              <a:rPr lang="und-Latn-001" sz="2800" b="1"/>
              <a:t>ɮala</a:t>
            </a:r>
            <a:r>
              <a:rPr lang="en-US" sz="2800"/>
              <a:t> </a:t>
            </a:r>
            <a:r>
              <a:rPr lang="und-Latn-001" sz="2800"/>
              <a:t>&gt; Tsonga </a:t>
            </a:r>
            <a:r>
              <a:rPr lang="en-US" sz="2800" b="1"/>
              <a:t>nd</a:t>
            </a:r>
            <a:r>
              <a:rPr lang="und-Latn-001" sz="2800" b="1"/>
              <a:t>ɮala</a:t>
            </a:r>
            <a:r>
              <a:rPr lang="en-US" sz="2800"/>
              <a:t> </a:t>
            </a:r>
            <a:r>
              <a:rPr lang="und-Latn-001" sz="2800"/>
              <a:t>&gt; Tswana </a:t>
            </a:r>
            <a:r>
              <a:rPr lang="und-Latn-001" sz="2800" b="1"/>
              <a:t>tɬala</a:t>
            </a:r>
            <a:endParaRPr lang="und-Latn-001" sz="2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28B5A-717F-47CB-8799-C7515C4F8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pPr/>
              <a:t>15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22275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A6C08-775F-45DC-8C65-A1C76FAA2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diachronic development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2566B-541C-42E4-98D9-8E08CA3D8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825" y="1194364"/>
            <a:ext cx="15699575" cy="6696000"/>
          </a:xfrm>
        </p:spPr>
        <p:txBody>
          <a:bodyPr>
            <a:normAutofit/>
          </a:bodyPr>
          <a:lstStyle/>
          <a:p>
            <a:pPr marL="86400" indent="0">
              <a:buNone/>
            </a:pPr>
            <a:r>
              <a:rPr lang="en-US" sz="2800"/>
              <a:t>Velar lateral obstruents in Pai, Pulana, Kutswe (Eastern Sotho)</a:t>
            </a:r>
          </a:p>
          <a:p>
            <a:pPr marL="86400" indent="0">
              <a:buNone/>
            </a:pPr>
            <a:endParaRPr lang="en-US" sz="2800"/>
          </a:p>
          <a:p>
            <a:pPr marL="86400" indent="0">
              <a:buNone/>
            </a:pPr>
            <a:r>
              <a:rPr lang="en-US" sz="2800"/>
              <a:t>Pulana:</a:t>
            </a:r>
            <a:r>
              <a:rPr lang="und-Latn-001" sz="2800"/>
              <a:t>	</a:t>
            </a:r>
            <a:r>
              <a:rPr lang="en-US" sz="2800"/>
              <a:t> 	*c, *nc, *nj &gt; k</a:t>
            </a:r>
            <a:r>
              <a:rPr lang="und-Latn-001" sz="2800"/>
              <a:t>ʟ’</a:t>
            </a:r>
            <a:endParaRPr lang="en-US" sz="2800"/>
          </a:p>
          <a:p>
            <a:pPr marL="86400" indent="0">
              <a:buNone/>
            </a:pPr>
            <a:r>
              <a:rPr lang="und-Latn-001" sz="2800"/>
              <a:t>Pai</a:t>
            </a:r>
            <a:r>
              <a:rPr lang="en-US" sz="2800"/>
              <a:t>: 			*c, *nc &gt; </a:t>
            </a:r>
            <a:r>
              <a:rPr lang="und-Latn-001" sz="2800"/>
              <a:t>ɬ</a:t>
            </a:r>
            <a:endParaRPr lang="en-US" sz="2800"/>
          </a:p>
          <a:p>
            <a:pPr marL="86400" indent="0">
              <a:buNone/>
            </a:pPr>
            <a:r>
              <a:rPr lang="en-US" sz="2800"/>
              <a:t>				*nj &gt; k</a:t>
            </a:r>
            <a:r>
              <a:rPr lang="und-Latn-001" sz="2800"/>
              <a:t>ʟ’</a:t>
            </a:r>
            <a:endParaRPr lang="en-US" sz="2800"/>
          </a:p>
          <a:p>
            <a:pPr marL="86400" indent="0">
              <a:buNone/>
            </a:pPr>
            <a:r>
              <a:rPr lang="und-Latn-001" sz="2800"/>
              <a:t>Kutswe</a:t>
            </a:r>
            <a:r>
              <a:rPr lang="en-US" sz="2800"/>
              <a:t>:		*c, *nc &gt; t</a:t>
            </a:r>
            <a:r>
              <a:rPr lang="und-Latn-001" sz="2800"/>
              <a:t>ɬ</a:t>
            </a:r>
            <a:r>
              <a:rPr lang="en-US" sz="2800"/>
              <a:t>h</a:t>
            </a:r>
          </a:p>
          <a:p>
            <a:pPr marL="86400" indent="0">
              <a:buNone/>
            </a:pPr>
            <a:r>
              <a:rPr lang="en-US" sz="2800"/>
              <a:t>				*nj &gt; k</a:t>
            </a:r>
            <a:r>
              <a:rPr lang="und-Latn-001" sz="2800"/>
              <a:t>ʟ</a:t>
            </a:r>
            <a:r>
              <a:rPr lang="en-US" sz="2800"/>
              <a:t>’</a:t>
            </a:r>
            <a:endParaRPr lang="und-Latn-001" sz="2800"/>
          </a:p>
          <a:p>
            <a:pPr marL="86400" indent="0">
              <a:buNone/>
            </a:pPr>
            <a:endParaRPr lang="en-US" sz="2800"/>
          </a:p>
          <a:p>
            <a:pPr marL="86400" indent="0">
              <a:buNone/>
            </a:pPr>
            <a:r>
              <a:rPr lang="en-US" sz="2800"/>
              <a:t>*N-jogu ‘elephant’</a:t>
            </a:r>
            <a:r>
              <a:rPr lang="und-Latn-001" sz="2800"/>
              <a:t> </a:t>
            </a:r>
            <a:r>
              <a:rPr lang="en-US" sz="2800"/>
              <a:t>&gt; Pai, Pulana, Kutswe </a:t>
            </a:r>
            <a:r>
              <a:rPr lang="en-US" sz="2800" b="1"/>
              <a:t>i-k</a:t>
            </a:r>
            <a:r>
              <a:rPr lang="und-Latn-001" sz="2800" b="1"/>
              <a:t>ʟ</a:t>
            </a:r>
            <a:r>
              <a:rPr lang="en-US" sz="2800" b="1"/>
              <a:t>’ou </a:t>
            </a:r>
            <a:r>
              <a:rPr lang="en-US" sz="2800"/>
              <a:t>‘elephant’</a:t>
            </a:r>
          </a:p>
          <a:p>
            <a:pPr marL="86400" indent="0">
              <a:buNone/>
            </a:pPr>
            <a:r>
              <a:rPr lang="en-US" sz="2800"/>
              <a:t>*cakun ‘chew’</a:t>
            </a:r>
            <a:r>
              <a:rPr lang="und-Latn-001" sz="2800"/>
              <a:t> </a:t>
            </a:r>
            <a:r>
              <a:rPr lang="en-US" sz="2800"/>
              <a:t>&gt; Kutswe </a:t>
            </a:r>
            <a:r>
              <a:rPr lang="en-US" sz="2800" b="1"/>
              <a:t>t</a:t>
            </a:r>
            <a:r>
              <a:rPr lang="und-Latn-001" sz="2800" b="1"/>
              <a:t>ɬhak’una </a:t>
            </a:r>
            <a:r>
              <a:rPr lang="und-Latn-001" sz="2800"/>
              <a:t>‘chew’, </a:t>
            </a:r>
            <a:r>
              <a:rPr lang="en-US" sz="2800"/>
              <a:t>Pai </a:t>
            </a:r>
            <a:r>
              <a:rPr lang="und-Latn-001" sz="2800" b="1"/>
              <a:t>ɬ</a:t>
            </a:r>
            <a:r>
              <a:rPr lang="en-US" sz="2800" b="1"/>
              <a:t>at</a:t>
            </a:r>
            <a:r>
              <a:rPr lang="und-Latn-001" sz="2800" b="1"/>
              <a:t>ʃ’</a:t>
            </a:r>
            <a:r>
              <a:rPr lang="en-US" sz="2800" b="1"/>
              <a:t>una </a:t>
            </a:r>
            <a:r>
              <a:rPr lang="en-US" sz="2800"/>
              <a:t>‘chew’, </a:t>
            </a:r>
            <a:r>
              <a:rPr lang="und-Latn-001" sz="2800"/>
              <a:t>Pulana </a:t>
            </a:r>
            <a:r>
              <a:rPr lang="und-Latn-001" sz="2800" b="1"/>
              <a:t>kʟ’ak’una </a:t>
            </a:r>
            <a:r>
              <a:rPr lang="und-Latn-001" sz="2800"/>
              <a:t>‘chew’</a:t>
            </a:r>
            <a:endParaRPr lang="en-US" sz="2800"/>
          </a:p>
          <a:p>
            <a:pPr marL="86400" indent="0">
              <a:buNone/>
            </a:pPr>
            <a:endParaRPr lang="nl-BE" sz="2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39FD64-9E7E-4E18-AA86-229677A27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16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66136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FA91D-2C9B-4160-980C-5A1DA1C29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diachronic development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5D2FA-7072-450B-AAA8-3E6EE9172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825" y="1194363"/>
            <a:ext cx="15699575" cy="7349561"/>
          </a:xfrm>
        </p:spPr>
        <p:txBody>
          <a:bodyPr>
            <a:normAutofit/>
          </a:bodyPr>
          <a:lstStyle/>
          <a:p>
            <a:pPr marL="86400" indent="0">
              <a:buNone/>
            </a:pPr>
            <a:r>
              <a:rPr lang="en-US" sz="2800"/>
              <a:t>Origin of /k</a:t>
            </a:r>
            <a:r>
              <a:rPr lang="und-Latn-001" sz="2800"/>
              <a:t>ʟ</a:t>
            </a:r>
            <a:r>
              <a:rPr lang="en-US" sz="2800"/>
              <a:t>/ in Nguni:</a:t>
            </a:r>
          </a:p>
          <a:p>
            <a:r>
              <a:rPr lang="en-US" sz="2800"/>
              <a:t>not in words with a recognizable Bantu etymology</a:t>
            </a:r>
          </a:p>
          <a:p>
            <a:r>
              <a:rPr lang="en-US" sz="2800"/>
              <a:t>As replacement of affricated or aspirated clicks in Khoe loans</a:t>
            </a:r>
            <a:endParaRPr lang="und-Latn-001" sz="2800"/>
          </a:p>
          <a:p>
            <a:pPr lvl="2"/>
            <a:r>
              <a:rPr lang="en-US" sz="2800"/>
              <a:t>Zulu </a:t>
            </a:r>
            <a:r>
              <a:rPr lang="en-US" sz="2800" b="1"/>
              <a:t>i-k</a:t>
            </a:r>
            <a:r>
              <a:rPr lang="und-Latn-001" sz="2800" b="1"/>
              <a:t>ʟala </a:t>
            </a:r>
            <a:r>
              <a:rPr lang="und-Latn-001" sz="2800"/>
              <a:t>‘ox with a spot on the throat, man with a hairy throat’ &lt; ǃOra </a:t>
            </a:r>
            <a:r>
              <a:rPr lang="und-Latn-001" sz="2800" b="1"/>
              <a:t>ǃ</a:t>
            </a:r>
            <a:r>
              <a:rPr lang="el-GR" sz="2800" b="1"/>
              <a:t>χ</a:t>
            </a:r>
            <a:r>
              <a:rPr lang="und-Latn-001" sz="2800" b="1"/>
              <a:t>’ara </a:t>
            </a:r>
            <a:r>
              <a:rPr lang="und-Latn-001" sz="2800"/>
              <a:t>‘throat’</a:t>
            </a:r>
          </a:p>
          <a:p>
            <a:pPr lvl="2"/>
            <a:r>
              <a:rPr lang="und-Latn-001" sz="2800"/>
              <a:t>Zulu </a:t>
            </a:r>
            <a:r>
              <a:rPr lang="und-Latn-001" sz="2800" b="1"/>
              <a:t>kʟaza </a:t>
            </a:r>
            <a:r>
              <a:rPr lang="und-Latn-001" sz="2800"/>
              <a:t>‘spit out, spurt out’ &lt; ǃOra </a:t>
            </a:r>
            <a:r>
              <a:rPr lang="nl-BE" sz="2800" b="1"/>
              <a:t>ǂ</a:t>
            </a:r>
            <a:r>
              <a:rPr lang="el-GR" sz="2800" b="1"/>
              <a:t>χ’</a:t>
            </a:r>
            <a:r>
              <a:rPr lang="nl-BE" sz="2800" b="1"/>
              <a:t>ara</a:t>
            </a:r>
            <a:r>
              <a:rPr lang="und-Latn-001" sz="2800" b="1"/>
              <a:t> </a:t>
            </a:r>
            <a:r>
              <a:rPr lang="und-Latn-001" sz="2800"/>
              <a:t>‘spit out’</a:t>
            </a:r>
            <a:endParaRPr lang="en-US" sz="2800"/>
          </a:p>
          <a:p>
            <a:pPr lvl="2"/>
            <a:r>
              <a:rPr lang="en-US" sz="2800"/>
              <a:t>Zulu </a:t>
            </a:r>
            <a:r>
              <a:rPr lang="en-US" sz="2800" b="1"/>
              <a:t>k</a:t>
            </a:r>
            <a:r>
              <a:rPr lang="und-Latn-001" sz="2800" b="1"/>
              <a:t>ʟela </a:t>
            </a:r>
            <a:r>
              <a:rPr lang="und-Latn-001" sz="2800"/>
              <a:t>‘stand in line’ &lt; Khoekhoe </a:t>
            </a:r>
            <a:r>
              <a:rPr lang="und-Latn-001" sz="2800" b="1"/>
              <a:t>ǃhari-b </a:t>
            </a:r>
            <a:r>
              <a:rPr lang="und-Latn-001" sz="2800"/>
              <a:t>‘line’</a:t>
            </a:r>
          </a:p>
          <a:p>
            <a:pPr lvl="2"/>
            <a:r>
              <a:rPr lang="und-Latn-001" sz="2800"/>
              <a:t>Zulu </a:t>
            </a:r>
            <a:r>
              <a:rPr lang="und-Latn-001" sz="2800" b="1"/>
              <a:t>kʟakʟa, kʟekʟa </a:t>
            </a:r>
            <a:r>
              <a:rPr lang="und-Latn-001" sz="2800"/>
              <a:t>‘make incisions, pierce lobe of the ear’ &lt; Khoekhoe </a:t>
            </a:r>
            <a:r>
              <a:rPr lang="und-Latn-001" sz="2800" b="1"/>
              <a:t>ǃkha </a:t>
            </a:r>
            <a:r>
              <a:rPr lang="und-Latn-001" sz="2800"/>
              <a:t>‘stab, pierce’, ǃOra </a:t>
            </a:r>
            <a:r>
              <a:rPr lang="und-Latn-001" sz="2800" b="1"/>
              <a:t>ǃha </a:t>
            </a:r>
            <a:r>
              <a:rPr lang="und-Latn-001" sz="2800"/>
              <a:t>‘pierce’, Proto-Khoe </a:t>
            </a:r>
            <a:r>
              <a:rPr lang="en-US" sz="2800"/>
              <a:t>*</a:t>
            </a:r>
            <a:r>
              <a:rPr lang="und-Latn-001" sz="2800" b="1"/>
              <a:t>ǃhae</a:t>
            </a:r>
            <a:r>
              <a:rPr lang="und-Latn-001" sz="2800"/>
              <a:t> ‘pierce’</a:t>
            </a:r>
            <a:endParaRPr lang="en-US" sz="2800"/>
          </a:p>
          <a:p>
            <a:pPr lvl="1"/>
            <a:r>
              <a:rPr lang="en-US" sz="2800"/>
              <a:t>However, Khoe source words with affricated or aspirated clicks can also be borrowed as aspirated clicks:</a:t>
            </a:r>
          </a:p>
          <a:p>
            <a:pPr lvl="2"/>
            <a:r>
              <a:rPr lang="en-US" sz="2800"/>
              <a:t>Zulu </a:t>
            </a:r>
            <a:r>
              <a:rPr lang="en-US" sz="2800" b="1"/>
              <a:t>i-ǀ</a:t>
            </a:r>
            <a:r>
              <a:rPr lang="und-Latn-001" sz="2800" b="1"/>
              <a:t>hibi </a:t>
            </a:r>
            <a:r>
              <a:rPr lang="und-Latn-001" sz="2800"/>
              <a:t>‘lake’ &lt; Khoekhoe </a:t>
            </a:r>
            <a:r>
              <a:rPr lang="und-Latn-001" sz="2800" b="1"/>
              <a:t>ǃkhubi</a:t>
            </a:r>
            <a:r>
              <a:rPr lang="und-Latn-001" sz="2800"/>
              <a:t> ‘vlei’, ǃOra </a:t>
            </a:r>
            <a:r>
              <a:rPr lang="und-Latn-001" sz="2800" b="1"/>
              <a:t>ǃ</a:t>
            </a:r>
            <a:r>
              <a:rPr lang="el-GR" sz="2800" b="1"/>
              <a:t>χ</a:t>
            </a:r>
            <a:r>
              <a:rPr lang="und-Latn-001" sz="2800" b="1"/>
              <a:t>ubi</a:t>
            </a:r>
            <a:r>
              <a:rPr lang="und-Latn-001" sz="2800"/>
              <a:t> ‘pan, vlei’ (Gunnink 2022</a:t>
            </a:r>
            <a:r>
              <a:rPr lang="en-US" sz="2800"/>
              <a:t>: 326)</a:t>
            </a:r>
          </a:p>
          <a:p>
            <a:pPr lvl="2"/>
            <a:r>
              <a:rPr lang="en-US" sz="2800"/>
              <a:t>Zulu </a:t>
            </a:r>
            <a:r>
              <a:rPr lang="en-US" sz="2800" b="1"/>
              <a:t>um-!hele </a:t>
            </a:r>
            <a:r>
              <a:rPr lang="en-US" sz="2800"/>
              <a:t>‘crown’ &lt; !Ora </a:t>
            </a:r>
            <a:r>
              <a:rPr lang="en-US" sz="2800" b="1"/>
              <a:t>ǀhae, ǀhei </a:t>
            </a:r>
            <a:r>
              <a:rPr lang="en-US" sz="2800"/>
              <a:t>‘crown’ (Gunnink 2022: 328)</a:t>
            </a:r>
          </a:p>
          <a:p>
            <a:pPr lvl="2"/>
            <a:r>
              <a:rPr lang="en-US" sz="2800"/>
              <a:t>Zulu </a:t>
            </a:r>
            <a:r>
              <a:rPr lang="nl-BE" sz="2800" b="1"/>
              <a:t>ǁhawula</a:t>
            </a:r>
            <a:r>
              <a:rPr lang="nl-BE" sz="2800"/>
              <a:t> ‘grip, shake hand’ &lt; Khoekhoe </a:t>
            </a:r>
            <a:r>
              <a:rPr lang="nl-BE" sz="2800" b="1"/>
              <a:t>ǁkhami</a:t>
            </a:r>
            <a:r>
              <a:rPr lang="nl-BE" sz="2800"/>
              <a:t> ‘grip’ (Gunnink 2022: 330)</a:t>
            </a:r>
            <a:endParaRPr lang="en-US" sz="2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0F61A-F94A-4DA8-94E4-456ADB193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17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87483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FA91D-2C9B-4160-980C-5A1DA1C29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diachronic development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5D2FA-7072-450B-AAA8-3E6EE9172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825" y="1194363"/>
            <a:ext cx="15699575" cy="7349561"/>
          </a:xfrm>
        </p:spPr>
        <p:txBody>
          <a:bodyPr>
            <a:normAutofit/>
          </a:bodyPr>
          <a:lstStyle/>
          <a:p>
            <a:pPr marL="86400" indent="0">
              <a:buNone/>
            </a:pPr>
            <a:r>
              <a:rPr lang="en-US" sz="2800"/>
              <a:t>Origin of /k</a:t>
            </a:r>
            <a:r>
              <a:rPr lang="und-Latn-001" sz="2800"/>
              <a:t>ʟ</a:t>
            </a:r>
            <a:r>
              <a:rPr lang="en-US" sz="2800"/>
              <a:t>/ in Nguni:</a:t>
            </a:r>
          </a:p>
          <a:p>
            <a:r>
              <a:rPr lang="en-US" sz="2800" i="1"/>
              <a:t>some</a:t>
            </a:r>
            <a:r>
              <a:rPr lang="en-US" sz="2800"/>
              <a:t> Zulu words with k</a:t>
            </a:r>
            <a:r>
              <a:rPr lang="und-Latn-001" sz="2800"/>
              <a:t>ʟ</a:t>
            </a:r>
            <a:r>
              <a:rPr lang="en-US" sz="2800"/>
              <a:t> corresponding to Xhosa words with a click</a:t>
            </a:r>
            <a:br>
              <a:rPr lang="en-US" sz="2800"/>
            </a:br>
            <a:r>
              <a:rPr lang="en-US" sz="2800"/>
              <a:t>Zulu </a:t>
            </a:r>
            <a:r>
              <a:rPr lang="en-US" sz="2800" b="1"/>
              <a:t>k</a:t>
            </a:r>
            <a:r>
              <a:rPr lang="und-Latn-001" sz="2800" b="1"/>
              <a:t>ʟaŋgalasa </a:t>
            </a:r>
            <a:r>
              <a:rPr lang="und-Latn-001" sz="2800"/>
              <a:t>‘scream’, Xhosa </a:t>
            </a:r>
            <a:r>
              <a:rPr lang="und-Latn-001" sz="2800" b="1"/>
              <a:t>nǃ̥aŋgaza </a:t>
            </a:r>
            <a:r>
              <a:rPr lang="und-Latn-001" sz="2800"/>
              <a:t>‘scream’</a:t>
            </a:r>
            <a:br>
              <a:rPr lang="und-Latn-001" sz="2800"/>
            </a:br>
            <a:r>
              <a:rPr lang="und-Latn-001" sz="2800"/>
              <a:t>Zulu </a:t>
            </a:r>
            <a:r>
              <a:rPr lang="und-Latn-001" sz="2800" b="1"/>
              <a:t>nkʟi, kʟi </a:t>
            </a:r>
            <a:r>
              <a:rPr lang="und-Latn-001" sz="2800"/>
              <a:t>‘grip tightly’, Swati </a:t>
            </a:r>
            <a:r>
              <a:rPr lang="und-Latn-001" sz="2800" b="1"/>
              <a:t>kʟinya </a:t>
            </a:r>
            <a:r>
              <a:rPr lang="und-Latn-001" sz="2800"/>
              <a:t>‘tie tightly’, Xhosa </a:t>
            </a:r>
            <a:r>
              <a:rPr lang="und-Latn-001" sz="2800" b="1"/>
              <a:t>nǃ̥i </a:t>
            </a:r>
            <a:r>
              <a:rPr lang="und-Latn-001" sz="2800"/>
              <a:t>‘be tight’ (&lt; Khoekhoe </a:t>
            </a:r>
            <a:r>
              <a:rPr lang="en-US" sz="2800" b="1"/>
              <a:t>ǁii</a:t>
            </a:r>
            <a:r>
              <a:rPr lang="en-US" sz="2800"/>
              <a:t> 'tie up very tightly’</a:t>
            </a:r>
            <a:r>
              <a:rPr lang="und-Latn-001" sz="2800"/>
              <a:t>)</a:t>
            </a:r>
            <a:br>
              <a:rPr lang="und-Latn-001" sz="2800"/>
            </a:br>
            <a:r>
              <a:rPr lang="und-Latn-001" sz="2800"/>
              <a:t>Zulu </a:t>
            </a:r>
            <a:r>
              <a:rPr lang="und-Latn-001" sz="2800" b="1"/>
              <a:t>kʟeza</a:t>
            </a:r>
            <a:r>
              <a:rPr lang="und-Latn-001" sz="2800"/>
              <a:t>, Swati </a:t>
            </a:r>
            <a:r>
              <a:rPr lang="und-Latn-001" sz="2800" b="1"/>
              <a:t>kleta </a:t>
            </a:r>
            <a:r>
              <a:rPr lang="und-Latn-001" sz="2800"/>
              <a:t>‘milk into mouth’, Xhosa (Hlubi) </a:t>
            </a:r>
            <a:r>
              <a:rPr lang="und-Latn-001" sz="2800" b="1"/>
              <a:t>ǁeza</a:t>
            </a:r>
            <a:r>
              <a:rPr lang="und-Latn-001" sz="2800"/>
              <a:t> ‘milk into mouth’</a:t>
            </a:r>
            <a:br>
              <a:rPr lang="und-Latn-001" sz="2800"/>
            </a:br>
            <a:r>
              <a:rPr lang="und-Latn-001" sz="2800"/>
              <a:t>Zulu </a:t>
            </a:r>
            <a:r>
              <a:rPr lang="und-Latn-001" sz="2800" b="1"/>
              <a:t>kʟibhizela </a:t>
            </a:r>
            <a:r>
              <a:rPr lang="und-Latn-001" sz="2800"/>
              <a:t>‘express derision’, Swati </a:t>
            </a:r>
            <a:r>
              <a:rPr lang="und-Latn-001" sz="2800" b="1"/>
              <a:t>kʟibha </a:t>
            </a:r>
            <a:r>
              <a:rPr lang="und-Latn-001" sz="2800"/>
              <a:t>‘criticize publicly’, Xhosa </a:t>
            </a:r>
            <a:r>
              <a:rPr lang="und-Latn-001" sz="2800" b="1"/>
              <a:t>gǁibha </a:t>
            </a:r>
            <a:r>
              <a:rPr lang="und-Latn-001" sz="2800"/>
              <a:t>‘criticize severely’</a:t>
            </a:r>
            <a:br>
              <a:rPr lang="und-Latn-001" sz="2800"/>
            </a:br>
            <a:r>
              <a:rPr lang="und-Latn-001" sz="2800"/>
              <a:t>Zulu </a:t>
            </a:r>
            <a:r>
              <a:rPr lang="und-Latn-001" sz="2800" b="1"/>
              <a:t>kʟabela </a:t>
            </a:r>
            <a:r>
              <a:rPr lang="und-Latn-001" sz="2800"/>
              <a:t>‘cut up’, Xhosa </a:t>
            </a:r>
            <a:r>
              <a:rPr lang="und-Latn-001" sz="2800" b="1"/>
              <a:t>ǁabela </a:t>
            </a:r>
            <a:r>
              <a:rPr lang="und-Latn-001" sz="2800"/>
              <a:t>‘cut up’ (&lt; Khoekhoe </a:t>
            </a:r>
            <a:r>
              <a:rPr lang="nl-BE" sz="2800" b="1"/>
              <a:t>ǁhaa</a:t>
            </a:r>
            <a:r>
              <a:rPr lang="und-Latn-001" sz="2800"/>
              <a:t> ‘chop’)</a:t>
            </a:r>
          </a:p>
          <a:p>
            <a:endParaRPr lang="und-Latn-001" sz="2800"/>
          </a:p>
          <a:p>
            <a:endParaRPr lang="en-US" sz="2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0F61A-F94A-4DA8-94E4-456ADB193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18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999773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FA91D-2C9B-4160-980C-5A1DA1C29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diachronic development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5D2FA-7072-450B-AAA8-3E6EE9172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825" y="1194363"/>
            <a:ext cx="15699575" cy="7349561"/>
          </a:xfrm>
        </p:spPr>
        <p:txBody>
          <a:bodyPr>
            <a:normAutofit/>
          </a:bodyPr>
          <a:lstStyle/>
          <a:p>
            <a:pPr marL="86400" indent="0">
              <a:buNone/>
            </a:pPr>
            <a:r>
              <a:rPr lang="en-US" sz="2800"/>
              <a:t>Origin of /k</a:t>
            </a:r>
            <a:r>
              <a:rPr lang="und-Latn-001" sz="2800"/>
              <a:t>ʟ</a:t>
            </a:r>
            <a:r>
              <a:rPr lang="en-US" sz="2800"/>
              <a:t>/ in Nguni:</a:t>
            </a:r>
          </a:p>
          <a:p>
            <a:r>
              <a:rPr lang="en-US" sz="2800"/>
              <a:t>As a variant of the (central) velar affricate /kx/</a:t>
            </a:r>
          </a:p>
          <a:p>
            <a:pPr lvl="1"/>
            <a:r>
              <a:rPr lang="en-US" sz="2800"/>
              <a:t>Zulu k</a:t>
            </a:r>
            <a:r>
              <a:rPr lang="und-Latn-001" sz="2800"/>
              <a:t>ʟ corresponding to Xhosa kx</a:t>
            </a:r>
            <a:br>
              <a:rPr lang="und-Latn-001" sz="2800"/>
            </a:br>
            <a:r>
              <a:rPr lang="und-Latn-001" sz="2800"/>
              <a:t>Zulu </a:t>
            </a:r>
            <a:r>
              <a:rPr lang="und-Latn-001" sz="2800" b="1"/>
              <a:t>kʟaza</a:t>
            </a:r>
            <a:r>
              <a:rPr lang="und-Latn-001" sz="2800"/>
              <a:t> ‘</a:t>
            </a:r>
            <a:r>
              <a:rPr lang="en-US" sz="2800"/>
              <a:t>spurt out; produce shrill sound</a:t>
            </a:r>
            <a:r>
              <a:rPr lang="und-Latn-001" sz="2800"/>
              <a:t>’, Xhosa </a:t>
            </a:r>
            <a:r>
              <a:rPr lang="und-Latn-001" sz="2800" b="1"/>
              <a:t>kxasa</a:t>
            </a:r>
            <a:r>
              <a:rPr lang="und-Latn-001" sz="2800"/>
              <a:t> ‘sing with a shrill voice’</a:t>
            </a:r>
            <a:r>
              <a:rPr lang="en-US" sz="2800"/>
              <a:t> (&lt; !Ora </a:t>
            </a:r>
            <a:r>
              <a:rPr lang="en-US" sz="2800" b="1"/>
              <a:t>ǂk</a:t>
            </a:r>
            <a:r>
              <a:rPr lang="el-GR" sz="2800" b="1"/>
              <a:t>χ'</a:t>
            </a:r>
            <a:r>
              <a:rPr lang="en-US" sz="2800" b="1"/>
              <a:t>ara </a:t>
            </a:r>
            <a:r>
              <a:rPr lang="en-US" sz="2800"/>
              <a:t>‘spit out’) </a:t>
            </a:r>
            <a:br>
              <a:rPr lang="und-Latn-001" sz="2800"/>
            </a:br>
            <a:r>
              <a:rPr lang="und-Latn-001" sz="2800"/>
              <a:t>Zulu </a:t>
            </a:r>
            <a:r>
              <a:rPr lang="und-Latn-001" sz="2800" b="1"/>
              <a:t>kʟela</a:t>
            </a:r>
            <a:r>
              <a:rPr lang="und-Latn-001" sz="2800"/>
              <a:t> ‘stand in line’, Xhosa </a:t>
            </a:r>
            <a:r>
              <a:rPr lang="und-Latn-001" sz="2800" b="1"/>
              <a:t>kxela</a:t>
            </a:r>
            <a:r>
              <a:rPr lang="und-Latn-001" sz="2800"/>
              <a:t> ‘stand in a queue’</a:t>
            </a:r>
            <a:r>
              <a:rPr lang="en-US" sz="2800"/>
              <a:t> (&lt; Khoekhoe </a:t>
            </a:r>
            <a:r>
              <a:rPr lang="en-US" sz="2800" b="1"/>
              <a:t>ǃhari.b</a:t>
            </a:r>
            <a:r>
              <a:rPr lang="en-US" sz="2800"/>
              <a:t> ‘queue’)</a:t>
            </a:r>
            <a:br>
              <a:rPr lang="en-US" sz="2800"/>
            </a:br>
            <a:r>
              <a:rPr lang="en-US" sz="2800"/>
              <a:t>Zulu </a:t>
            </a:r>
            <a:r>
              <a:rPr lang="und-Latn-001" sz="2800" b="1"/>
              <a:t>kʟ</a:t>
            </a:r>
            <a:r>
              <a:rPr lang="en-US" sz="2800" b="1"/>
              <a:t>azula</a:t>
            </a:r>
            <a:r>
              <a:rPr lang="en-US" sz="2800"/>
              <a:t>, Swati </a:t>
            </a:r>
            <a:r>
              <a:rPr lang="und-Latn-001" sz="2800" b="1"/>
              <a:t>kʟ</a:t>
            </a:r>
            <a:r>
              <a:rPr lang="en-US" sz="2800" b="1"/>
              <a:t>atula </a:t>
            </a:r>
            <a:r>
              <a:rPr lang="en-US" sz="2800"/>
              <a:t>‘tear, split’, Xhosa </a:t>
            </a:r>
            <a:r>
              <a:rPr lang="en-US" sz="2800" b="1"/>
              <a:t>kxazula </a:t>
            </a:r>
            <a:r>
              <a:rPr lang="en-US" sz="2800"/>
              <a:t>‘tear’ (&lt; Khoekhoe </a:t>
            </a:r>
            <a:r>
              <a:rPr lang="en-US" sz="2800" b="1"/>
              <a:t>ǀkhau</a:t>
            </a:r>
            <a:r>
              <a:rPr lang="en-US" sz="2800"/>
              <a:t> ‘tear’)</a:t>
            </a:r>
          </a:p>
          <a:p>
            <a:pPr lvl="1"/>
            <a:r>
              <a:rPr lang="en-US" sz="2800"/>
              <a:t>North Lala /k</a:t>
            </a:r>
            <a:r>
              <a:rPr lang="und-Latn-001" sz="2800"/>
              <a:t>ʟ/ corresponds to South Lala /kx/</a:t>
            </a:r>
            <a:br>
              <a:rPr lang="und-Latn-001" sz="2800"/>
            </a:br>
            <a:r>
              <a:rPr lang="und-Latn-001" sz="2800"/>
              <a:t>North Lala </a:t>
            </a:r>
            <a:r>
              <a:rPr lang="und-Latn-001" sz="2800" b="1"/>
              <a:t>kʟama </a:t>
            </a:r>
            <a:r>
              <a:rPr lang="und-Latn-001" sz="2800"/>
              <a:t>‘mark site’, South Lala </a:t>
            </a:r>
            <a:r>
              <a:rPr lang="und-Latn-001" sz="2800" b="1"/>
              <a:t>kxama </a:t>
            </a:r>
            <a:r>
              <a:rPr lang="und-Latn-001" sz="2800"/>
              <a:t>‘mark site’</a:t>
            </a:r>
          </a:p>
          <a:p>
            <a:pPr lvl="1"/>
            <a:r>
              <a:rPr lang="und-Latn-001" sz="2800"/>
              <a:t>free variation between Zulu [kx] and [kʟ]</a:t>
            </a:r>
            <a:endParaRPr lang="en-US" sz="2800"/>
          </a:p>
          <a:p>
            <a:r>
              <a:rPr lang="en-US" sz="2800"/>
              <a:t>This same [kx ~ </a:t>
            </a:r>
            <a:r>
              <a:rPr lang="und-Latn-001" sz="2800"/>
              <a:t>kʟ</a:t>
            </a:r>
            <a:r>
              <a:rPr lang="en-US" sz="2800"/>
              <a:t>] variation was observed in certain Khoisan languages</a:t>
            </a:r>
          </a:p>
          <a:p>
            <a:endParaRPr lang="en-US" sz="2800"/>
          </a:p>
          <a:p>
            <a:pPr lvl="1"/>
            <a:endParaRPr lang="en-US" sz="2800"/>
          </a:p>
          <a:p>
            <a:pPr lvl="1"/>
            <a:endParaRPr lang="en-US" sz="2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0F61A-F94A-4DA8-94E4-456ADB193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19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0273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8"/>
          <p:cNvSpPr>
            <a:spLocks noGrp="1"/>
          </p:cNvSpPr>
          <p:nvPr>
            <p:ph type="ctrTitle"/>
          </p:nvPr>
        </p:nvSpPr>
        <p:spPr>
          <a:xfrm>
            <a:off x="1291074" y="2286000"/>
            <a:ext cx="15183366" cy="3680232"/>
          </a:xfrm>
        </p:spPr>
        <p:txBody>
          <a:bodyPr/>
          <a:lstStyle/>
          <a:p>
            <a:pPr>
              <a:lnSpc>
                <a:spcPts val="10000"/>
              </a:lnSpc>
            </a:pPr>
            <a:r>
              <a:rPr lang="en-US" sz="5400"/>
              <a:t>Contact and inheritance in the development of lateral obstruents in Southern Bantu languages</a:t>
            </a:r>
            <a:endParaRPr lang="nl-NL" sz="2800" cap="none" dirty="0">
              <a:latin typeface="+mn-lt"/>
            </a:endParaRPr>
          </a:p>
        </p:txBody>
      </p:sp>
      <p:sp>
        <p:nvSpPr>
          <p:cNvPr id="20" name="Ondertitel 19"/>
          <p:cNvSpPr>
            <a:spLocks noGrp="1"/>
          </p:cNvSpPr>
          <p:nvPr>
            <p:ph type="subTitle" idx="1"/>
          </p:nvPr>
        </p:nvSpPr>
        <p:spPr>
          <a:xfrm>
            <a:off x="1283414" y="6082145"/>
            <a:ext cx="15191026" cy="1375771"/>
          </a:xfrm>
        </p:spPr>
        <p:txBody>
          <a:bodyPr/>
          <a:lstStyle/>
          <a:p>
            <a:r>
              <a:rPr lang="nl-NL" dirty="0"/>
              <a:t>Hilde </a:t>
            </a:r>
            <a:r>
              <a:rPr lang="nl-NL"/>
              <a:t>Gunnink –</a:t>
            </a:r>
            <a:r>
              <a:rPr lang="und-Latn-001"/>
              <a:t> </a:t>
            </a:r>
            <a:r>
              <a:rPr lang="en-US"/>
              <a:t>KBA Riezlern meeting </a:t>
            </a:r>
            <a:r>
              <a:rPr lang="und-Latn-001"/>
              <a:t>– </a:t>
            </a:r>
            <a:r>
              <a:rPr lang="en-US"/>
              <a:t>18-20 July </a:t>
            </a:r>
            <a:r>
              <a:rPr lang="und-Latn-001"/>
              <a:t>2022</a:t>
            </a:r>
            <a:endParaRPr lang="nl-NL"/>
          </a:p>
        </p:txBody>
      </p:sp>
      <p:pic>
        <p:nvPicPr>
          <p:cNvPr id="2" name="Tijdelijke aanduiding voor afbeelding 1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" r="1874"/>
          <a:stretch>
            <a:fillRect/>
          </a:stretch>
        </p:blipFill>
        <p:spPr/>
      </p:pic>
      <p:sp>
        <p:nvSpPr>
          <p:cNvPr id="22" name="Tijdelijke aanduiding voor afbeelding 2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3" name="Tijdelijke aanduiding voor afbeelding 2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4" name="Tijdelijke aanduiding voor afbeelding 23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Text Placeholder Organsation L1/L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/>
              <a:t>department of languages and cultures</a:t>
            </a:r>
          </a:p>
          <a:p>
            <a:pPr lvl="1"/>
            <a:r>
              <a:rPr lang="en-GB"/>
              <a:t>african languages and cultures</a:t>
            </a:r>
          </a:p>
        </p:txBody>
      </p:sp>
    </p:spTree>
    <p:extLst>
      <p:ext uri="{BB962C8B-B14F-4D97-AF65-F5344CB8AC3E}">
        <p14:creationId xmlns:p14="http://schemas.microsoft.com/office/powerpoint/2010/main" val="3355618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9FC1A-B88F-4194-964B-ADCCD1AE4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diachronic development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A9BCC-9DBE-4D66-B62C-99673F650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6400" indent="0">
              <a:buNone/>
            </a:pPr>
            <a:r>
              <a:rPr lang="en-US" sz="2800"/>
              <a:t>Alveolar lateral obstruents as regular reflexes of *c and *j in Sotho, Nguni, Tsonga</a:t>
            </a:r>
          </a:p>
          <a:p>
            <a:pPr marL="86400" indent="0">
              <a:buNone/>
            </a:pPr>
            <a:r>
              <a:rPr lang="en-US" sz="2800"/>
              <a:t>Other reflexes of *c and *j in Southern Bantu:</a:t>
            </a:r>
          </a:p>
          <a:p>
            <a:r>
              <a:rPr lang="en-US" sz="2800"/>
              <a:t>Dental stops in Venda, Kgalagadi (Sotho), Lovedu (Sotho), North Tswana (Sotho)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740716-721F-4531-825C-A2549F2B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20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115198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9FC1A-B88F-4194-964B-ADCCD1AE4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diachronic development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A9BCC-9DBE-4D66-B62C-99673F650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6400" indent="0">
              <a:buNone/>
            </a:pPr>
            <a:r>
              <a:rPr lang="en-US" sz="2800"/>
              <a:t>Other reflexes of *c and *j in Southern Bantu:</a:t>
            </a:r>
          </a:p>
          <a:p>
            <a:r>
              <a:rPr lang="en-US" sz="2800"/>
              <a:t>Dental stops in Venda (S21), Kgalagadi (Sotho, S311), Lovedu (Sotho, S32b), North Tswana (S31c)</a:t>
            </a:r>
          </a:p>
          <a:p>
            <a:r>
              <a:rPr lang="en-US" sz="2800"/>
              <a:t>Situation in Copi (S60) requires further investigation</a:t>
            </a:r>
          </a:p>
          <a:p>
            <a:pPr lvl="1"/>
            <a:r>
              <a:rPr lang="en-US" sz="2800"/>
              <a:t>No lateral obstruents except in loans</a:t>
            </a:r>
            <a:r>
              <a:rPr lang="und-Latn-001" sz="2800"/>
              <a:t>, no dental stops (?)</a:t>
            </a:r>
            <a:endParaRPr lang="en-US" sz="2800"/>
          </a:p>
          <a:p>
            <a:pPr lvl="1"/>
            <a:r>
              <a:rPr lang="en-US" sz="2800"/>
              <a:t>Preliminary data suggest sibilant reflexes</a:t>
            </a:r>
          </a:p>
          <a:p>
            <a:pPr lvl="2"/>
            <a:r>
              <a:rPr lang="en-US" sz="2800"/>
              <a:t>*N-jogu ‘elephant’</a:t>
            </a:r>
            <a:r>
              <a:rPr lang="und-Latn-001" sz="2800"/>
              <a:t> </a:t>
            </a:r>
            <a:r>
              <a:rPr lang="en-US" sz="2800"/>
              <a:t>&gt; Copi </a:t>
            </a:r>
            <a:r>
              <a:rPr lang="en-US" sz="2800" b="1"/>
              <a:t>nzofu</a:t>
            </a:r>
            <a:r>
              <a:rPr lang="en-US" sz="2800"/>
              <a:t>, Tonga </a:t>
            </a:r>
            <a:r>
              <a:rPr lang="en-US" sz="2800" b="1"/>
              <a:t>njofu </a:t>
            </a:r>
            <a:r>
              <a:rPr lang="en-US" sz="2800"/>
              <a:t>‘elephant’</a:t>
            </a:r>
          </a:p>
          <a:p>
            <a:pPr lvl="2"/>
            <a:r>
              <a:rPr lang="en-US" sz="2800"/>
              <a:t>*N-j</a:t>
            </a:r>
            <a:r>
              <a:rPr lang="und-Latn-001" sz="2800"/>
              <a:t>ɪ</a:t>
            </a:r>
            <a:r>
              <a:rPr lang="en-US" sz="2800"/>
              <a:t>da ‘path’ &gt; Copi </a:t>
            </a:r>
            <a:r>
              <a:rPr lang="en-US" sz="2800" b="1"/>
              <a:t>ndzila</a:t>
            </a:r>
            <a:r>
              <a:rPr lang="en-US" sz="2800"/>
              <a:t>, Tonga </a:t>
            </a:r>
            <a:r>
              <a:rPr lang="en-US" sz="2800" b="1"/>
              <a:t>njila </a:t>
            </a:r>
            <a:r>
              <a:rPr lang="en-US" sz="2800"/>
              <a:t>‘path’</a:t>
            </a:r>
          </a:p>
          <a:p>
            <a:pPr lvl="2"/>
            <a:r>
              <a:rPr lang="en-US" sz="2800"/>
              <a:t>*cek ‘laugh’ &gt; Chopi </a:t>
            </a:r>
            <a:r>
              <a:rPr lang="en-US" sz="2800" b="1"/>
              <a:t>seka </a:t>
            </a:r>
            <a:r>
              <a:rPr lang="en-US" sz="2800"/>
              <a:t>‘laugh’</a:t>
            </a:r>
          </a:p>
          <a:p>
            <a:pPr lvl="2"/>
            <a:r>
              <a:rPr lang="en-US" sz="2800"/>
              <a:t>Zulu</a:t>
            </a:r>
            <a:r>
              <a:rPr lang="und-Latn-001" sz="2800"/>
              <a:t> (Nguni)</a:t>
            </a:r>
            <a:r>
              <a:rPr lang="en-US" sz="2800"/>
              <a:t> </a:t>
            </a:r>
            <a:r>
              <a:rPr lang="en-US" sz="2800" b="1"/>
              <a:t>nt</a:t>
            </a:r>
            <a:r>
              <a:rPr lang="und-Latn-001" sz="2800" b="1"/>
              <a:t>ɬanzi </a:t>
            </a:r>
            <a:r>
              <a:rPr lang="und-Latn-001" sz="2800"/>
              <a:t>‘fish’, Copi </a:t>
            </a:r>
            <a:r>
              <a:rPr lang="und-Latn-001" sz="2800" b="1"/>
              <a:t>ntsandzi</a:t>
            </a:r>
            <a:r>
              <a:rPr lang="und-Latn-001" sz="2800"/>
              <a:t>, Tonga </a:t>
            </a:r>
            <a:r>
              <a:rPr lang="und-Latn-001" sz="2800" b="1"/>
              <a:t>ndzandzi </a:t>
            </a:r>
            <a:r>
              <a:rPr lang="und-Latn-001" sz="2800"/>
              <a:t>‘fish’</a:t>
            </a:r>
            <a:endParaRPr lang="en-US" sz="2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740716-721F-4531-825C-A2549F2B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21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6096904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9FC1A-B88F-4194-964B-ADCCD1AE4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diachronic development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A9BCC-9DBE-4D66-B62C-99673F650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6400" indent="0">
              <a:buNone/>
            </a:pPr>
            <a:r>
              <a:rPr lang="en-US" sz="2800"/>
              <a:t>Other reflexes of *c and *j in Southern Bantu:</a:t>
            </a:r>
          </a:p>
          <a:p>
            <a:r>
              <a:rPr lang="en-US" sz="2800"/>
              <a:t>Dental stops in Venda (S21), Kgalagadi (Sotho, S311), Lovedu (Sotho, S32b), North Tswana (S31c)</a:t>
            </a:r>
          </a:p>
          <a:p>
            <a:r>
              <a:rPr lang="en-US" sz="2800"/>
              <a:t>Situation in Copi (S60) requires further investigation</a:t>
            </a:r>
          </a:p>
          <a:p>
            <a:pPr lvl="1"/>
            <a:r>
              <a:rPr lang="en-US" sz="2800"/>
              <a:t>No lateral obstruents except in loans</a:t>
            </a:r>
            <a:r>
              <a:rPr lang="und-Latn-001" sz="2800"/>
              <a:t>, no dental stops (?)</a:t>
            </a:r>
            <a:endParaRPr lang="en-US" sz="2800"/>
          </a:p>
          <a:p>
            <a:pPr lvl="1"/>
            <a:r>
              <a:rPr lang="en-US" sz="2800"/>
              <a:t>Preliminary data suggest sibilant reflexes</a:t>
            </a:r>
          </a:p>
          <a:p>
            <a:pPr lvl="2"/>
            <a:r>
              <a:rPr lang="en-US" sz="2800"/>
              <a:t>*N-jogu ‘elephant’</a:t>
            </a:r>
            <a:r>
              <a:rPr lang="und-Latn-001" sz="2800"/>
              <a:t> </a:t>
            </a:r>
            <a:r>
              <a:rPr lang="en-US" sz="2800"/>
              <a:t>&gt; Copi </a:t>
            </a:r>
            <a:r>
              <a:rPr lang="en-US" sz="2800" b="1"/>
              <a:t>nzofu</a:t>
            </a:r>
            <a:r>
              <a:rPr lang="en-US" sz="2800"/>
              <a:t>, Tonga </a:t>
            </a:r>
            <a:r>
              <a:rPr lang="en-US" sz="2800" b="1"/>
              <a:t>njofu </a:t>
            </a:r>
            <a:r>
              <a:rPr lang="en-US" sz="2800"/>
              <a:t>‘elephant’</a:t>
            </a:r>
          </a:p>
          <a:p>
            <a:pPr lvl="2"/>
            <a:r>
              <a:rPr lang="en-US" sz="2800"/>
              <a:t>*N-j</a:t>
            </a:r>
            <a:r>
              <a:rPr lang="und-Latn-001" sz="2800"/>
              <a:t>ɪ</a:t>
            </a:r>
            <a:r>
              <a:rPr lang="en-US" sz="2800"/>
              <a:t>da ‘path’ &gt; Copi </a:t>
            </a:r>
            <a:r>
              <a:rPr lang="en-US" sz="2800" b="1"/>
              <a:t>ndzila</a:t>
            </a:r>
            <a:r>
              <a:rPr lang="en-US" sz="2800"/>
              <a:t>, Tonga </a:t>
            </a:r>
            <a:r>
              <a:rPr lang="en-US" sz="2800" b="1"/>
              <a:t>njila </a:t>
            </a:r>
            <a:r>
              <a:rPr lang="en-US" sz="2800"/>
              <a:t>‘path’</a:t>
            </a:r>
          </a:p>
          <a:p>
            <a:pPr lvl="2"/>
            <a:r>
              <a:rPr lang="en-US" sz="2800"/>
              <a:t>*cek ‘laugh’ &gt; Chopi </a:t>
            </a:r>
            <a:r>
              <a:rPr lang="en-US" sz="2800" b="1"/>
              <a:t>seka </a:t>
            </a:r>
            <a:r>
              <a:rPr lang="en-US" sz="2800"/>
              <a:t>‘laugh’</a:t>
            </a:r>
          </a:p>
          <a:p>
            <a:pPr lvl="2"/>
            <a:r>
              <a:rPr lang="en-US" sz="2800"/>
              <a:t>Zulu</a:t>
            </a:r>
            <a:r>
              <a:rPr lang="und-Latn-001" sz="2800"/>
              <a:t> (Nguni)</a:t>
            </a:r>
            <a:r>
              <a:rPr lang="en-US" sz="2800"/>
              <a:t> </a:t>
            </a:r>
            <a:r>
              <a:rPr lang="en-US" sz="2800" b="1"/>
              <a:t>nt</a:t>
            </a:r>
            <a:r>
              <a:rPr lang="und-Latn-001" sz="2800" b="1"/>
              <a:t>ɬanzi </a:t>
            </a:r>
            <a:r>
              <a:rPr lang="und-Latn-001" sz="2800"/>
              <a:t>‘fish’, Copi </a:t>
            </a:r>
            <a:r>
              <a:rPr lang="und-Latn-001" sz="2800" b="1"/>
              <a:t>ntsandzi</a:t>
            </a:r>
            <a:r>
              <a:rPr lang="und-Latn-001" sz="2800"/>
              <a:t>, Tonga </a:t>
            </a:r>
            <a:r>
              <a:rPr lang="und-Latn-001" sz="2800" b="1"/>
              <a:t>ndzandzi </a:t>
            </a:r>
            <a:r>
              <a:rPr lang="und-Latn-001" sz="2800"/>
              <a:t>‘fish’</a:t>
            </a:r>
            <a:endParaRPr lang="en-US" sz="2800"/>
          </a:p>
          <a:p>
            <a:r>
              <a:rPr lang="en-US" sz="2800"/>
              <a:t>Alveolar and postalveolar fricatives in Shona (S10)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740716-721F-4531-825C-A2549F2B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22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585251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E034F-6C51-4B2B-A07C-F0A6A2F9E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diachronic development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81288-3B58-4E7B-9A13-0520C6F86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826" y="1194364"/>
            <a:ext cx="7833512" cy="6696000"/>
          </a:xfrm>
        </p:spPr>
        <p:txBody>
          <a:bodyPr>
            <a:normAutofit/>
          </a:bodyPr>
          <a:lstStyle/>
          <a:p>
            <a:pPr marL="86400" indent="0">
              <a:buNone/>
            </a:pPr>
            <a:r>
              <a:rPr lang="en-US" sz="2800"/>
              <a:t>Wh</a:t>
            </a:r>
            <a:r>
              <a:rPr lang="und-Latn-001" sz="2800"/>
              <a:t>en</a:t>
            </a:r>
            <a:r>
              <a:rPr lang="en-US" sz="2800"/>
              <a:t> did *c and *j change into lateral obstruents in Southern Bantu?</a:t>
            </a:r>
            <a:endParaRPr lang="und-Latn-001" sz="2800"/>
          </a:p>
          <a:p>
            <a:r>
              <a:rPr lang="en-US" sz="2800"/>
              <a:t>Alveolar lateral obstruents innovated in Proto-Nguni &amp; Proto-Tsonga</a:t>
            </a:r>
          </a:p>
          <a:p>
            <a:r>
              <a:rPr lang="en-US" sz="2800"/>
              <a:t>No lateral obstruents in Proto-Nguni-Tsonga-Copi (unless Copi lost them or this clade does not exist after all)</a:t>
            </a:r>
          </a:p>
          <a:p>
            <a:r>
              <a:rPr lang="en-US" sz="2800"/>
              <a:t>Lateral obstruents in Tswana, N. Sotho and S. Sotho possibly due to Nguni contact</a:t>
            </a:r>
            <a:endParaRPr lang="nl-BE" sz="2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2E810E-05C1-44F4-BB41-841BE635E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23</a:t>
            </a:fld>
            <a:endParaRPr lang="en-GB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26C5C8-15EC-451C-9EA1-BF76054F7E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60" t="7172"/>
          <a:stretch/>
        </p:blipFill>
        <p:spPr>
          <a:xfrm>
            <a:off x="8852441" y="1848314"/>
            <a:ext cx="7682959" cy="623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8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E034F-6C51-4B2B-A07C-F0A6A2F9E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diachronic development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81288-3B58-4E7B-9A13-0520C6F86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6400" indent="0">
              <a:buNone/>
            </a:pPr>
            <a:r>
              <a:rPr lang="en-US" sz="2800"/>
              <a:t>Why did *c and *j regularly change into lateral obstruents in certain Southern Bantu languages?</a:t>
            </a:r>
          </a:p>
          <a:p>
            <a:r>
              <a:rPr lang="en-US" sz="2800"/>
              <a:t>similar developments not attested elsewhere in Bantu</a:t>
            </a:r>
          </a:p>
          <a:p>
            <a:r>
              <a:rPr lang="en-US" sz="2800"/>
              <a:t>given the uncertain phonetic status of *c and *j, it is difficult to test whether this is a common development in other (non-Bantu) languages</a:t>
            </a:r>
          </a:p>
          <a:p>
            <a:pPr lvl="1"/>
            <a:r>
              <a:rPr lang="en-US" sz="2800"/>
              <a:t>Welsh: initial /l/ &gt; /</a:t>
            </a:r>
            <a:r>
              <a:rPr lang="und-Latn-001" sz="2800"/>
              <a:t>ɬ/</a:t>
            </a:r>
            <a:endParaRPr lang="en-US" sz="2800"/>
          </a:p>
          <a:p>
            <a:r>
              <a:rPr lang="en-US" sz="2800"/>
              <a:t>possible role of contact</a:t>
            </a:r>
          </a:p>
          <a:p>
            <a:pPr lvl="1"/>
            <a:r>
              <a:rPr lang="en-US" sz="2800"/>
              <a:t>with Cushitic: </a:t>
            </a:r>
            <a:endParaRPr lang="und-Latn-001" sz="2800"/>
          </a:p>
          <a:p>
            <a:pPr lvl="2"/>
            <a:r>
              <a:rPr lang="en-US" sz="2800"/>
              <a:t>Southern Cushitic languages spoken in Northern Tanzania make use of lateral obstruents</a:t>
            </a:r>
            <a:endParaRPr lang="und-Latn-001" sz="2800"/>
          </a:p>
          <a:p>
            <a:pPr lvl="2"/>
            <a:r>
              <a:rPr lang="und-Latn-001" sz="2800"/>
              <a:t>lateral obstruents also occur in Hadza and Sandawe &gt; areal feature?</a:t>
            </a:r>
            <a:endParaRPr lang="en-US" sz="2800"/>
          </a:p>
          <a:p>
            <a:pPr lvl="1"/>
            <a:r>
              <a:rPr lang="en-US" sz="2800"/>
              <a:t>with Southern African Khoisan</a:t>
            </a:r>
            <a:endParaRPr lang="nl-BE" sz="2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2E810E-05C1-44F4-BB41-841BE635E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24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095274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374E3-CD41-4DCA-8163-947B9591A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contact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629C4-9B85-4FB3-BBBE-900C0CC46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6400" indent="0">
              <a:buNone/>
            </a:pPr>
            <a:r>
              <a:rPr lang="en-US" sz="2800"/>
              <a:t>The role of Khoisan contact in the development of lateral obstruents in Southern Bantu</a:t>
            </a:r>
          </a:p>
          <a:p>
            <a:r>
              <a:rPr lang="en-US" sz="2800"/>
              <a:t>Other phonological influence on Southern Bantu from Khoisan in the shape of clicks</a:t>
            </a:r>
          </a:p>
          <a:p>
            <a:r>
              <a:rPr lang="en-US" sz="2800"/>
              <a:t>Explains areal bias of lateral obstruents in Bantu</a:t>
            </a:r>
          </a:p>
          <a:p>
            <a:r>
              <a:rPr lang="en-US" sz="2800"/>
              <a:t>However:</a:t>
            </a:r>
          </a:p>
          <a:p>
            <a:pPr lvl="1"/>
            <a:r>
              <a:rPr lang="en-US" sz="2800"/>
              <a:t>Lateral obstruents not that common in Khoisan</a:t>
            </a:r>
          </a:p>
          <a:p>
            <a:pPr lvl="1"/>
            <a:r>
              <a:rPr lang="en-US" sz="2800"/>
              <a:t>Khoisan languages mostly have lateral affricates, esp. velars, whereas Bantu languages have both affricates and fricatives, mostly alveolars</a:t>
            </a:r>
          </a:p>
          <a:p>
            <a:pPr lvl="1"/>
            <a:r>
              <a:rPr lang="en-US" sz="2800"/>
              <a:t>Lateral obstruents may result from click loss, but some Southern Bantu languages with lateral obstruents also have clicks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BC67FE-B23C-4F86-B4E4-964CC5DBB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25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16129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28045-6B7E-414E-BCFA-A18BEE2D1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contact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E90FA-FDCD-47E9-B51C-73D56C064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6400" indent="0">
              <a:buNone/>
            </a:pPr>
            <a:r>
              <a:rPr lang="en-US" sz="2800"/>
              <a:t>Link between clicks and lateral obstruents:</a:t>
            </a:r>
          </a:p>
          <a:p>
            <a:r>
              <a:rPr lang="und-Latn-001" sz="2800"/>
              <a:t>Clicks can correspond to lateral obstruents</a:t>
            </a:r>
            <a:r>
              <a:rPr lang="en-US" sz="2800"/>
              <a:t>:</a:t>
            </a:r>
            <a:endParaRPr lang="und-Latn-001" sz="2800"/>
          </a:p>
          <a:p>
            <a:pPr lvl="1"/>
            <a:r>
              <a:rPr lang="en-US" sz="2800"/>
              <a:t>Click loss has resulted in lateral obstruents in various Khoisan languages</a:t>
            </a:r>
          </a:p>
          <a:p>
            <a:pPr lvl="1"/>
            <a:r>
              <a:rPr lang="en-US" sz="2800"/>
              <a:t>Clicks in Southern Sotho (Sotho, S33) correspond to lateral obstruents in Tswana (Sotho, S31):</a:t>
            </a:r>
            <a:r>
              <a:rPr lang="und-Latn-001" sz="2800"/>
              <a:t> </a:t>
            </a:r>
            <a:r>
              <a:rPr lang="en-US" sz="2800"/>
              <a:t>S. Sotho </a:t>
            </a:r>
            <a:r>
              <a:rPr lang="en-US" sz="2800" b="1"/>
              <a:t>!o!a </a:t>
            </a:r>
            <a:r>
              <a:rPr lang="en-US" sz="2800"/>
              <a:t>‘chat’, Tswana </a:t>
            </a:r>
            <a:r>
              <a:rPr lang="en-US" sz="2800" b="1"/>
              <a:t>t</a:t>
            </a:r>
            <a:r>
              <a:rPr lang="und-Latn-001" sz="2800" b="1"/>
              <a:t>ɬotɬa</a:t>
            </a:r>
            <a:r>
              <a:rPr lang="und-Latn-001" sz="2800"/>
              <a:t> ‘chat’</a:t>
            </a:r>
            <a:endParaRPr lang="en-US" sz="2800"/>
          </a:p>
          <a:p>
            <a:pPr lvl="1"/>
            <a:r>
              <a:rPr lang="en-US" sz="2800"/>
              <a:t>Some Hadza clicks apparently correspond to Cushitic lateral obstruents: Hadza [</a:t>
            </a:r>
            <a:r>
              <a:rPr lang="en-US" sz="2800" b="1"/>
              <a:t>ǁaʔa</a:t>
            </a:r>
            <a:r>
              <a:rPr lang="en-US" sz="2800"/>
              <a:t>] 'worry, concern’, Proto-West-Rift-Cushitic *</a:t>
            </a:r>
            <a:r>
              <a:rPr lang="en-US" sz="2800" b="1"/>
              <a:t>t</a:t>
            </a:r>
            <a:r>
              <a:rPr lang="und-Latn-001" sz="2800" b="1"/>
              <a:t>ɬ’aʔ </a:t>
            </a:r>
            <a:r>
              <a:rPr lang="und-Latn-001" sz="2800"/>
              <a:t>‘stumble, be upset’</a:t>
            </a:r>
          </a:p>
          <a:p>
            <a:pPr lvl="1"/>
            <a:r>
              <a:rPr lang="en-US" sz="2800"/>
              <a:t>Some correspondences between lateral obstruents and clicks in Mpondo (Nguni) and Xhosa (Nguni): Mpondo </a:t>
            </a:r>
            <a:r>
              <a:rPr lang="en-US" sz="2800" b="1"/>
              <a:t>um-</a:t>
            </a:r>
            <a:r>
              <a:rPr lang="und-Latn-001" sz="2800" b="1"/>
              <a:t>ǀhakuva</a:t>
            </a:r>
            <a:r>
              <a:rPr lang="und-Latn-001" sz="2800"/>
              <a:t>, Xhosa </a:t>
            </a:r>
            <a:r>
              <a:rPr lang="und-Latn-001" sz="2800" b="1"/>
              <a:t>um-ɬakuva </a:t>
            </a:r>
            <a:r>
              <a:rPr lang="und-Latn-001" sz="2800"/>
              <a:t>‘castor oil plant, Mpondo </a:t>
            </a:r>
            <a:r>
              <a:rPr lang="und-Latn-001" sz="2800" b="1"/>
              <a:t>u-ɬango</a:t>
            </a:r>
            <a:r>
              <a:rPr lang="und-Latn-001" sz="2800"/>
              <a:t>, Xhosa </a:t>
            </a:r>
            <a:r>
              <a:rPr lang="und-Latn-001" sz="2800" b="1"/>
              <a:t>u-ǀango </a:t>
            </a:r>
            <a:r>
              <a:rPr lang="und-Latn-001" sz="2800"/>
              <a:t>‘door’</a:t>
            </a:r>
            <a:endParaRPr lang="en-US" sz="2800"/>
          </a:p>
          <a:p>
            <a:pPr lvl="1"/>
            <a:r>
              <a:rPr lang="en-US" sz="2800"/>
              <a:t>Lateral obstruents are often (28/31) changed to dental clicks in Zulu hlonipha</a:t>
            </a:r>
            <a:endParaRPr lang="und-Latn-001" sz="2800"/>
          </a:p>
          <a:p>
            <a:pPr marL="86400" indent="0">
              <a:buNone/>
            </a:pPr>
            <a:endParaRPr lang="nl-BE" sz="2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B7A5DD-DF7E-4CF6-B64F-92A943440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26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373388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C32C0-1D28-400F-88B1-1E957370B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nd-Latn-001"/>
              <a:t>contact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A34D8-BEEC-4481-A7AC-CF2C312B9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Is the development of lateral obstruents in Southern Bantu influenced by contact? If so, which lateral obstruents, which languages, which contact situations?</a:t>
            </a:r>
          </a:p>
          <a:p>
            <a:pPr lvl="1"/>
            <a:r>
              <a:rPr lang="en-US" sz="2800"/>
              <a:t>Probably yes for velar lateral affricates in Nguni</a:t>
            </a:r>
          </a:p>
          <a:p>
            <a:pPr lvl="1"/>
            <a:r>
              <a:rPr lang="en-US" sz="2800"/>
              <a:t>Less clear for lateral obstruent reflexes of Proto-Bantu palatal stops</a:t>
            </a:r>
          </a:p>
          <a:p>
            <a:r>
              <a:rPr lang="und-Latn-001" sz="2800"/>
              <a:t>Are Southern Bantu lateral obstruents in any way related to clicks? </a:t>
            </a:r>
          </a:p>
          <a:p>
            <a:pPr lvl="1"/>
            <a:r>
              <a:rPr lang="und-Latn-001" sz="2800"/>
              <a:t>How do lateral obstruents relate to clicks generally? Do lateral obstruents ever change into clicks? Is the co</a:t>
            </a:r>
            <a:r>
              <a:rPr lang="en-US" sz="2800"/>
              <a:t>-occurrence of clicks and lateral obstruents in many languages a) statistically significant, and b) historically meaningful?</a:t>
            </a:r>
          </a:p>
          <a:p>
            <a:r>
              <a:rPr lang="en-US" sz="2800"/>
              <a:t>Are Southern Bantu lateral obstruents in any way related to lateral obstruents found in East African languages?</a:t>
            </a:r>
          </a:p>
          <a:p>
            <a:pPr lvl="1"/>
            <a:r>
              <a:rPr lang="en-US" sz="2800"/>
              <a:t>Are lateral obstruents an areal feature of East African languages? How did that linguistic area come about, and did it ever extend to Southern Africa? </a:t>
            </a:r>
            <a:endParaRPr lang="und-Latn-001" sz="2800"/>
          </a:p>
          <a:p>
            <a:pPr lvl="1"/>
            <a:endParaRPr lang="und-Latn-001" sz="2800"/>
          </a:p>
          <a:p>
            <a:pPr marL="720000" lvl="1" indent="0">
              <a:buNone/>
            </a:pPr>
            <a:endParaRPr lang="und-Latn-001" sz="2800"/>
          </a:p>
          <a:p>
            <a:endParaRPr lang="und-Latn-001" sz="2800"/>
          </a:p>
          <a:p>
            <a:pPr marL="86400" indent="0">
              <a:buNone/>
            </a:pPr>
            <a:endParaRPr lang="nl-BE" sz="2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DBF4B-9E3F-4F28-8B1D-49A112622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27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904975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GB"/>
            </a:b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63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F9E14-57C7-4CF4-8903-953FF7F65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nd-Latn-001"/>
              <a:t>Laterals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3666F-F5B2-4518-9D78-A0CD888BF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800"/>
              <a:t>L</a:t>
            </a:r>
            <a:r>
              <a:rPr lang="und-Latn-001" sz="2800"/>
              <a:t>ateral approximants /l, ɭ, ʎ/</a:t>
            </a:r>
            <a:r>
              <a:rPr lang="en-US" sz="2800"/>
              <a:t>: crosslinguistically common, especially alveolar /l/</a:t>
            </a:r>
          </a:p>
          <a:p>
            <a:r>
              <a:rPr lang="en-US" sz="2800"/>
              <a:t>Lateral obstruents:</a:t>
            </a:r>
          </a:p>
          <a:p>
            <a:pPr lvl="1"/>
            <a:r>
              <a:rPr lang="en-US" sz="2800"/>
              <a:t>Fricative /</a:t>
            </a:r>
            <a:r>
              <a:rPr lang="und-Latn-001" sz="2800"/>
              <a:t>ɬ, ɮ/</a:t>
            </a:r>
          </a:p>
          <a:p>
            <a:pPr lvl="1"/>
            <a:r>
              <a:rPr lang="und-Latn-001" sz="2800"/>
              <a:t>Affricate /tɬ, dɮ, tɬ’, tɬh, kʟ, kʟ’, kʟh/</a:t>
            </a:r>
          </a:p>
          <a:p>
            <a:pPr lvl="1"/>
            <a:r>
              <a:rPr lang="nl-BE" sz="2800">
                <a:hlinkClick r:id="rId2"/>
              </a:rPr>
              <a:t>https://wals.info/feature/8A#2/19.3/153.1</a:t>
            </a:r>
            <a:r>
              <a:rPr lang="nl-BE" sz="2800"/>
              <a:t> (red / purple = presence of lateral obstruents)</a:t>
            </a:r>
            <a:endParaRPr lang="und-Latn-001" sz="2800"/>
          </a:p>
          <a:p>
            <a:pPr lvl="1"/>
            <a:endParaRPr lang="nl-BE" sz="2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916603-D966-4FAB-BE5E-7BA7A0785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3</a:t>
            </a:fld>
            <a:endParaRPr lang="en-GB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B7B0A2-8A98-4902-9D0D-99273D0A5A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8838" y="3937490"/>
            <a:ext cx="9755665" cy="462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645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2B2FA-FE5C-42E0-BEDB-AA0BD8B31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L</a:t>
            </a:r>
            <a:r>
              <a:rPr lang="und-Latn-001"/>
              <a:t>ateral obstruents in Bantu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7322D-E666-46E4-8F19-054910031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nd-Latn-001" sz="2800"/>
              <a:t>Eastern Africa</a:t>
            </a:r>
            <a:r>
              <a:rPr lang="en-US" sz="2800"/>
              <a:t>: </a:t>
            </a:r>
          </a:p>
          <a:p>
            <a:pPr lvl="1"/>
            <a:r>
              <a:rPr lang="en-US" sz="2800"/>
              <a:t>Inner Mbugu (G221)</a:t>
            </a:r>
          </a:p>
          <a:p>
            <a:pPr lvl="1"/>
            <a:r>
              <a:rPr lang="en-US" sz="2800"/>
              <a:t>Dawida (E74a)</a:t>
            </a:r>
          </a:p>
          <a:p>
            <a:pPr lvl="1"/>
            <a:r>
              <a:rPr lang="en-US" sz="2800"/>
              <a:t>…</a:t>
            </a:r>
            <a:endParaRPr lang="und-Latn-001" sz="2800"/>
          </a:p>
          <a:p>
            <a:r>
              <a:rPr lang="en-US" sz="2800"/>
              <a:t>Southern Africa:</a:t>
            </a:r>
          </a:p>
          <a:p>
            <a:pPr lvl="1"/>
            <a:r>
              <a:rPr lang="en-US" sz="2800"/>
              <a:t>Nguni (S40)</a:t>
            </a:r>
          </a:p>
          <a:p>
            <a:pPr lvl="1"/>
            <a:r>
              <a:rPr lang="en-US" sz="2800"/>
              <a:t>Tsonga (S50)</a:t>
            </a:r>
          </a:p>
          <a:p>
            <a:pPr lvl="1"/>
            <a:r>
              <a:rPr lang="en-US" sz="2800"/>
              <a:t>Sotho (S30)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71F2BB-E86C-4547-9FB8-AE0BD6DEE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89529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57E8A-0614-420D-BA5A-F003DACA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Southern bantu</a:t>
            </a:r>
            <a:endParaRPr lang="nl-BE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7CA5D7C-F71C-4731-9A49-C427694508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352995-4C92-41A4-B98F-47BDEFAE42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5</a:t>
            </a:fld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B1C7D-2CEB-4C9B-B1C0-0195A1381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/>
              <a:t>Shona (S10): Zezuru, Ndau, Karanga, Karanga…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/>
              <a:t>Venda (S20): Venda (S21)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/>
              <a:t>Sotho (S30): Tswana (S31), Northern Sotho (S32), Southern Sotho (S33)…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/>
              <a:t>Nguni (S40): Xhosa (S41), Zulu (S42)…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/>
              <a:t>Tsonga (S50): Tsonga (S53), Tswa (S51), Ronga (S54)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/>
              <a:t>Copi (S60): Copi (S61), Tonga (S62)</a:t>
            </a:r>
            <a:endParaRPr lang="nl-BE" sz="2800"/>
          </a:p>
        </p:txBody>
      </p:sp>
      <p:pic>
        <p:nvPicPr>
          <p:cNvPr id="6" name="Google Shape;119;p3">
            <a:extLst>
              <a:ext uri="{FF2B5EF4-FFF2-40B4-BE49-F238E27FC236}">
                <a16:creationId xmlns:a16="http://schemas.microsoft.com/office/drawing/2014/main" id="{7A18C84D-B59D-4FCA-9E83-10FF17C309E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31416" t="13460" b="-1"/>
          <a:stretch/>
        </p:blipFill>
        <p:spPr>
          <a:xfrm>
            <a:off x="9936023" y="999718"/>
            <a:ext cx="7012683" cy="715825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24;p3">
            <a:extLst>
              <a:ext uri="{FF2B5EF4-FFF2-40B4-BE49-F238E27FC236}">
                <a16:creationId xmlns:a16="http://schemas.microsoft.com/office/drawing/2014/main" id="{0979071D-2094-4286-BCF9-3FDB87A572DE}"/>
              </a:ext>
            </a:extLst>
          </p:cNvPr>
          <p:cNvSpPr txBox="1"/>
          <p:nvPr/>
        </p:nvSpPr>
        <p:spPr>
          <a:xfrm>
            <a:off x="13190200" y="2194537"/>
            <a:ext cx="1752467" cy="562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019" tIns="64992" rIns="130019" bIns="64992" anchor="t" anchorCtr="0">
            <a:spAutoFit/>
          </a:bodyPr>
          <a:lstStyle/>
          <a:p>
            <a:r>
              <a:rPr lang="en-US" sz="2800" b="1">
                <a:solidFill>
                  <a:srgbClr val="B94B4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Shona</a:t>
            </a:r>
            <a:endParaRPr sz="2800" b="1">
              <a:solidFill>
                <a:srgbClr val="B94B46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3" name="Google Shape;126;p3">
            <a:extLst>
              <a:ext uri="{FF2B5EF4-FFF2-40B4-BE49-F238E27FC236}">
                <a16:creationId xmlns:a16="http://schemas.microsoft.com/office/drawing/2014/main" id="{522DE45E-70F8-4D02-9DC1-1C8CB97F395B}"/>
              </a:ext>
            </a:extLst>
          </p:cNvPr>
          <p:cNvSpPr txBox="1"/>
          <p:nvPr/>
        </p:nvSpPr>
        <p:spPr>
          <a:xfrm>
            <a:off x="12903572" y="2926341"/>
            <a:ext cx="1323772" cy="562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019" tIns="64992" rIns="130019" bIns="64992" anchor="t" anchorCtr="0">
            <a:spAutoFit/>
          </a:bodyPr>
          <a:lstStyle/>
          <a:p>
            <a:r>
              <a:rPr lang="en-US" sz="2800" b="1">
                <a:solidFill>
                  <a:srgbClr val="BE8F3A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Venda</a:t>
            </a:r>
            <a:endParaRPr sz="2800" b="1">
              <a:solidFill>
                <a:srgbClr val="BE8F3A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5" name="Google Shape;129;p3">
            <a:extLst>
              <a:ext uri="{FF2B5EF4-FFF2-40B4-BE49-F238E27FC236}">
                <a16:creationId xmlns:a16="http://schemas.microsoft.com/office/drawing/2014/main" id="{6F3C60C1-2E06-44F9-9743-3655515BE836}"/>
              </a:ext>
            </a:extLst>
          </p:cNvPr>
          <p:cNvSpPr txBox="1"/>
          <p:nvPr/>
        </p:nvSpPr>
        <p:spPr>
          <a:xfrm>
            <a:off x="11272852" y="3301795"/>
            <a:ext cx="1202911" cy="562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019" tIns="64992" rIns="130019" bIns="64992" anchor="t" anchorCtr="0">
            <a:spAutoFit/>
          </a:bodyPr>
          <a:lstStyle/>
          <a:p>
            <a:r>
              <a:rPr lang="en-US" sz="2800" b="1">
                <a:solidFill>
                  <a:srgbClr val="71A44C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Sotho</a:t>
            </a:r>
            <a:endParaRPr sz="1600" b="1">
              <a:solidFill>
                <a:srgbClr val="71A44C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21" name="Google Shape;136;p3">
            <a:extLst>
              <a:ext uri="{FF2B5EF4-FFF2-40B4-BE49-F238E27FC236}">
                <a16:creationId xmlns:a16="http://schemas.microsoft.com/office/drawing/2014/main" id="{D820BEA6-B2BD-4283-8853-52E7CD247A3E}"/>
              </a:ext>
            </a:extLst>
          </p:cNvPr>
          <p:cNvSpPr txBox="1"/>
          <p:nvPr/>
        </p:nvSpPr>
        <p:spPr>
          <a:xfrm>
            <a:off x="11994546" y="5917620"/>
            <a:ext cx="1512744" cy="562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019" tIns="64992" rIns="130019" bIns="64992" anchor="t" anchorCtr="0">
            <a:spAutoFit/>
          </a:bodyPr>
          <a:lstStyle/>
          <a:p>
            <a:r>
              <a:rPr lang="en-US" sz="2800" b="1">
                <a:solidFill>
                  <a:srgbClr val="7065BB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Nguni</a:t>
            </a:r>
            <a:endParaRPr sz="2800" b="1">
              <a:solidFill>
                <a:srgbClr val="7065BB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27" name="Google Shape;143;p3">
            <a:extLst>
              <a:ext uri="{FF2B5EF4-FFF2-40B4-BE49-F238E27FC236}">
                <a16:creationId xmlns:a16="http://schemas.microsoft.com/office/drawing/2014/main" id="{4DE848C9-C551-4A0D-9B39-7C804720E1A1}"/>
              </a:ext>
            </a:extLst>
          </p:cNvPr>
          <p:cNvSpPr txBox="1"/>
          <p:nvPr/>
        </p:nvSpPr>
        <p:spPr>
          <a:xfrm>
            <a:off x="14317494" y="3623424"/>
            <a:ext cx="1481235" cy="562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019" tIns="64992" rIns="130019" bIns="64992" anchor="t" anchorCtr="0">
            <a:spAutoFit/>
          </a:bodyPr>
          <a:lstStyle/>
          <a:p>
            <a:r>
              <a:rPr lang="en-US" sz="2800" b="1">
                <a:solidFill>
                  <a:srgbClr val="B54F9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Copi</a:t>
            </a:r>
            <a:endParaRPr sz="2800" b="1">
              <a:solidFill>
                <a:srgbClr val="B54F9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28" name="Google Shape;145;p3">
            <a:extLst>
              <a:ext uri="{FF2B5EF4-FFF2-40B4-BE49-F238E27FC236}">
                <a16:creationId xmlns:a16="http://schemas.microsoft.com/office/drawing/2014/main" id="{772AC7BD-B9FD-42A9-BB9E-DA2386A13865}"/>
              </a:ext>
            </a:extLst>
          </p:cNvPr>
          <p:cNvSpPr txBox="1"/>
          <p:nvPr/>
        </p:nvSpPr>
        <p:spPr>
          <a:xfrm>
            <a:off x="13217756" y="3553161"/>
            <a:ext cx="1684888" cy="562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019" tIns="64992" rIns="130019" bIns="64992" anchor="t" anchorCtr="0">
            <a:spAutoFit/>
          </a:bodyPr>
          <a:lstStyle/>
          <a:p>
            <a:r>
              <a:rPr lang="en-US" sz="2800" b="1">
                <a:solidFill>
                  <a:srgbClr val="46C19A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Tsonga</a:t>
            </a:r>
            <a:endParaRPr sz="2800" b="1">
              <a:solidFill>
                <a:srgbClr val="46C19A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3" name="Google Shape;150;p3">
            <a:extLst>
              <a:ext uri="{FF2B5EF4-FFF2-40B4-BE49-F238E27FC236}">
                <a16:creationId xmlns:a16="http://schemas.microsoft.com/office/drawing/2014/main" id="{C04FCB4B-A5B2-4990-8208-F24DF40DFC2F}"/>
              </a:ext>
            </a:extLst>
          </p:cNvPr>
          <p:cNvSpPr/>
          <p:nvPr/>
        </p:nvSpPr>
        <p:spPr>
          <a:xfrm>
            <a:off x="14427739" y="3534603"/>
            <a:ext cx="769715" cy="793307"/>
          </a:xfrm>
          <a:prstGeom prst="ellipse">
            <a:avLst/>
          </a:prstGeom>
          <a:noFill/>
          <a:ln w="19050" cap="flat" cmpd="sng">
            <a:solidFill>
              <a:srgbClr val="B54F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30019" tIns="64992" rIns="130019" bIns="64992" anchor="ctr" anchorCtr="0">
            <a:noAutofit/>
          </a:bodyPr>
          <a:lstStyle/>
          <a:p>
            <a:pPr algn="ctr"/>
            <a:endParaRPr sz="1564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4" name="Google Shape;152;p3">
            <a:extLst>
              <a:ext uri="{FF2B5EF4-FFF2-40B4-BE49-F238E27FC236}">
                <a16:creationId xmlns:a16="http://schemas.microsoft.com/office/drawing/2014/main" id="{E93692C5-18CE-45F2-8AE5-B52C43D8E369}"/>
              </a:ext>
            </a:extLst>
          </p:cNvPr>
          <p:cNvSpPr/>
          <p:nvPr/>
        </p:nvSpPr>
        <p:spPr>
          <a:xfrm>
            <a:off x="12079990" y="1528187"/>
            <a:ext cx="2740452" cy="1551841"/>
          </a:xfrm>
          <a:custGeom>
            <a:avLst/>
            <a:gdLst/>
            <a:ahLst/>
            <a:cxnLst/>
            <a:rect l="l" t="t" r="r" b="b"/>
            <a:pathLst>
              <a:path w="1900032" h="1073370" extrusionOk="0">
                <a:moveTo>
                  <a:pt x="0" y="660968"/>
                </a:moveTo>
                <a:cubicBezTo>
                  <a:pt x="0" y="492735"/>
                  <a:pt x="588440" y="2905"/>
                  <a:pt x="894234" y="11"/>
                </a:cubicBezTo>
                <a:cubicBezTo>
                  <a:pt x="1200028" y="-2883"/>
                  <a:pt x="1729967" y="521159"/>
                  <a:pt x="1834767" y="643606"/>
                </a:cubicBezTo>
                <a:cubicBezTo>
                  <a:pt x="1939567" y="766053"/>
                  <a:pt x="1921895" y="953451"/>
                  <a:pt x="1754529" y="1029851"/>
                </a:cubicBezTo>
                <a:cubicBezTo>
                  <a:pt x="1587163" y="1106251"/>
                  <a:pt x="1186655" y="1070888"/>
                  <a:pt x="894234" y="1009408"/>
                </a:cubicBezTo>
                <a:cubicBezTo>
                  <a:pt x="601813" y="947928"/>
                  <a:pt x="0" y="829201"/>
                  <a:pt x="0" y="660968"/>
                </a:cubicBezTo>
                <a:close/>
              </a:path>
            </a:pathLst>
          </a:custGeom>
          <a:noFill/>
          <a:ln w="19050" cap="flat" cmpd="sng">
            <a:solidFill>
              <a:srgbClr val="B94B4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30019" tIns="64992" rIns="130019" bIns="64992" anchor="ctr" anchorCtr="0">
            <a:noAutofit/>
          </a:bodyPr>
          <a:lstStyle/>
          <a:p>
            <a:pPr algn="ctr"/>
            <a:endParaRPr sz="1564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5" name="Google Shape;153;p3">
            <a:extLst>
              <a:ext uri="{FF2B5EF4-FFF2-40B4-BE49-F238E27FC236}">
                <a16:creationId xmlns:a16="http://schemas.microsoft.com/office/drawing/2014/main" id="{A9EC7DE0-1294-4696-9476-13E1BB3C73D7}"/>
              </a:ext>
            </a:extLst>
          </p:cNvPr>
          <p:cNvSpPr/>
          <p:nvPr/>
        </p:nvSpPr>
        <p:spPr>
          <a:xfrm>
            <a:off x="10639122" y="1985128"/>
            <a:ext cx="3053538" cy="3698209"/>
          </a:xfrm>
          <a:custGeom>
            <a:avLst/>
            <a:gdLst/>
            <a:ahLst/>
            <a:cxnLst/>
            <a:rect l="l" t="t" r="r" b="b"/>
            <a:pathLst>
              <a:path w="1940682" h="2437898" extrusionOk="0">
                <a:moveTo>
                  <a:pt x="626" y="278986"/>
                </a:moveTo>
                <a:cubicBezTo>
                  <a:pt x="-9984" y="3713"/>
                  <a:pt x="116003" y="-892"/>
                  <a:pt x="251820" y="72"/>
                </a:cubicBezTo>
                <a:cubicBezTo>
                  <a:pt x="387637" y="1036"/>
                  <a:pt x="663416" y="111722"/>
                  <a:pt x="815531" y="284773"/>
                </a:cubicBezTo>
                <a:cubicBezTo>
                  <a:pt x="967647" y="457824"/>
                  <a:pt x="1922365" y="1072894"/>
                  <a:pt x="1940017" y="1304596"/>
                </a:cubicBezTo>
                <a:cubicBezTo>
                  <a:pt x="1957669" y="1536298"/>
                  <a:pt x="1620463" y="2375274"/>
                  <a:pt x="1349707" y="2433126"/>
                </a:cubicBezTo>
                <a:cubicBezTo>
                  <a:pt x="1078951" y="2490978"/>
                  <a:pt x="540327" y="2010731"/>
                  <a:pt x="315480" y="1651708"/>
                </a:cubicBezTo>
                <a:cubicBezTo>
                  <a:pt x="90633" y="1292685"/>
                  <a:pt x="11236" y="554259"/>
                  <a:pt x="626" y="278986"/>
                </a:cubicBezTo>
                <a:close/>
              </a:path>
            </a:pathLst>
          </a:custGeom>
          <a:noFill/>
          <a:ln w="19050" cap="flat" cmpd="sng">
            <a:solidFill>
              <a:srgbClr val="71A4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30019" tIns="64992" rIns="130019" bIns="64992" anchor="ctr" anchorCtr="0">
            <a:noAutofit/>
          </a:bodyPr>
          <a:lstStyle/>
          <a:p>
            <a:pPr algn="ctr"/>
            <a:endParaRPr sz="1564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6" name="Google Shape;154;p3">
            <a:extLst>
              <a:ext uri="{FF2B5EF4-FFF2-40B4-BE49-F238E27FC236}">
                <a16:creationId xmlns:a16="http://schemas.microsoft.com/office/drawing/2014/main" id="{6A3E70EA-F206-4B5C-80E7-86ABF58789B8}"/>
              </a:ext>
            </a:extLst>
          </p:cNvPr>
          <p:cNvSpPr/>
          <p:nvPr/>
        </p:nvSpPr>
        <p:spPr>
          <a:xfrm>
            <a:off x="11594961" y="4172499"/>
            <a:ext cx="2510669" cy="2992166"/>
          </a:xfrm>
          <a:custGeom>
            <a:avLst/>
            <a:gdLst/>
            <a:ahLst/>
            <a:cxnLst/>
            <a:rect l="l" t="t" r="r" b="b"/>
            <a:pathLst>
              <a:path w="1765422" h="2103995" extrusionOk="0">
                <a:moveTo>
                  <a:pt x="186700" y="1146556"/>
                </a:moveTo>
                <a:cubicBezTo>
                  <a:pt x="326561" y="973650"/>
                  <a:pt x="727163" y="1158702"/>
                  <a:pt x="909944" y="1061889"/>
                </a:cubicBezTo>
                <a:cubicBezTo>
                  <a:pt x="1092725" y="965076"/>
                  <a:pt x="1190817" y="742548"/>
                  <a:pt x="1283386" y="565677"/>
                </a:cubicBezTo>
                <a:cubicBezTo>
                  <a:pt x="1375955" y="388806"/>
                  <a:pt x="1372758" y="-18629"/>
                  <a:pt x="1465355" y="662"/>
                </a:cubicBezTo>
                <a:cubicBezTo>
                  <a:pt x="1557952" y="19953"/>
                  <a:pt x="1787309" y="389519"/>
                  <a:pt x="1763733" y="640911"/>
                </a:cubicBezTo>
                <a:cubicBezTo>
                  <a:pt x="1740157" y="892303"/>
                  <a:pt x="1283892" y="1232186"/>
                  <a:pt x="1127126" y="1474290"/>
                </a:cubicBezTo>
                <a:cubicBezTo>
                  <a:pt x="970360" y="1716394"/>
                  <a:pt x="227517" y="2153946"/>
                  <a:pt x="70779" y="2099324"/>
                </a:cubicBezTo>
                <a:cubicBezTo>
                  <a:pt x="-85959" y="2044702"/>
                  <a:pt x="46839" y="1319462"/>
                  <a:pt x="186700" y="1146556"/>
                </a:cubicBezTo>
                <a:close/>
              </a:path>
            </a:pathLst>
          </a:custGeom>
          <a:noFill/>
          <a:ln w="19050" cap="flat" cmpd="sng">
            <a:solidFill>
              <a:srgbClr val="7065B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30019" tIns="64992" rIns="130019" bIns="64992" anchor="ctr" anchorCtr="0">
            <a:noAutofit/>
          </a:bodyPr>
          <a:lstStyle/>
          <a:p>
            <a:pPr algn="ctr"/>
            <a:endParaRPr sz="1564">
              <a:solidFill>
                <a:srgbClr val="7065BB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7" name="Google Shape;155;p3">
            <a:extLst>
              <a:ext uri="{FF2B5EF4-FFF2-40B4-BE49-F238E27FC236}">
                <a16:creationId xmlns:a16="http://schemas.microsoft.com/office/drawing/2014/main" id="{6C05BD3D-89CF-46FC-B116-B30B8796B05B}"/>
              </a:ext>
            </a:extLst>
          </p:cNvPr>
          <p:cNvSpPr/>
          <p:nvPr/>
        </p:nvSpPr>
        <p:spPr>
          <a:xfrm>
            <a:off x="12649055" y="1680668"/>
            <a:ext cx="666662" cy="875626"/>
          </a:xfrm>
          <a:prstGeom prst="ellipse">
            <a:avLst/>
          </a:prstGeom>
          <a:noFill/>
          <a:ln w="19050" cap="flat" cmpd="sng">
            <a:solidFill>
              <a:srgbClr val="7065BB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130019" tIns="64992" rIns="130019" bIns="64992" anchor="ctr" anchorCtr="0">
            <a:noAutofit/>
          </a:bodyPr>
          <a:lstStyle/>
          <a:p>
            <a:pPr algn="ctr"/>
            <a:endParaRPr sz="1564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8" name="Google Shape;156;p3">
            <a:extLst>
              <a:ext uri="{FF2B5EF4-FFF2-40B4-BE49-F238E27FC236}">
                <a16:creationId xmlns:a16="http://schemas.microsoft.com/office/drawing/2014/main" id="{A495D42B-64B6-40CB-A221-2796042E8BDB}"/>
              </a:ext>
            </a:extLst>
          </p:cNvPr>
          <p:cNvSpPr/>
          <p:nvPr/>
        </p:nvSpPr>
        <p:spPr>
          <a:xfrm>
            <a:off x="12367459" y="3724685"/>
            <a:ext cx="593946" cy="662436"/>
          </a:xfrm>
          <a:prstGeom prst="ellipse">
            <a:avLst/>
          </a:prstGeom>
          <a:noFill/>
          <a:ln w="19050" cap="flat" cmpd="sng">
            <a:solidFill>
              <a:srgbClr val="7065BB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130019" tIns="64992" rIns="130019" bIns="64992" anchor="ctr" anchorCtr="0">
            <a:noAutofit/>
          </a:bodyPr>
          <a:lstStyle/>
          <a:p>
            <a:pPr algn="ctr"/>
            <a:endParaRPr sz="1564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9" name="Google Shape;157;p3">
            <a:extLst>
              <a:ext uri="{FF2B5EF4-FFF2-40B4-BE49-F238E27FC236}">
                <a16:creationId xmlns:a16="http://schemas.microsoft.com/office/drawing/2014/main" id="{E4FC2CE0-D756-487D-9CA2-E620FDEB3004}"/>
              </a:ext>
            </a:extLst>
          </p:cNvPr>
          <p:cNvSpPr/>
          <p:nvPr/>
        </p:nvSpPr>
        <p:spPr>
          <a:xfrm>
            <a:off x="13074448" y="2872220"/>
            <a:ext cx="725807" cy="849476"/>
          </a:xfrm>
          <a:prstGeom prst="ellipse">
            <a:avLst/>
          </a:prstGeom>
          <a:noFill/>
          <a:ln w="19050" cap="flat" cmpd="sng">
            <a:solidFill>
              <a:srgbClr val="BE8F3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30019" tIns="64992" rIns="130019" bIns="64992" anchor="ctr" anchorCtr="0">
            <a:noAutofit/>
          </a:bodyPr>
          <a:lstStyle/>
          <a:p>
            <a:pPr algn="ctr"/>
            <a:endParaRPr sz="1564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45" name="Google Shape;151;p3">
            <a:extLst>
              <a:ext uri="{FF2B5EF4-FFF2-40B4-BE49-F238E27FC236}">
                <a16:creationId xmlns:a16="http://schemas.microsoft.com/office/drawing/2014/main" id="{7C20CCC1-E9C6-40BD-9038-B3D3B8D64F2C}"/>
              </a:ext>
            </a:extLst>
          </p:cNvPr>
          <p:cNvSpPr/>
          <p:nvPr/>
        </p:nvSpPr>
        <p:spPr>
          <a:xfrm rot="1980000">
            <a:off x="13668563" y="2876402"/>
            <a:ext cx="1136569" cy="1761054"/>
          </a:xfrm>
          <a:custGeom>
            <a:avLst/>
            <a:gdLst>
              <a:gd name="connsiteX0" fmla="*/ 101 w 628375"/>
              <a:gd name="connsiteY0" fmla="*/ 597814 h 1238492"/>
              <a:gd name="connsiteX1" fmla="*/ 236101 w 628375"/>
              <a:gd name="connsiteY1" fmla="*/ 5713 h 1238492"/>
              <a:gd name="connsiteX2" fmla="*/ 469062 w 628375"/>
              <a:gd name="connsiteY2" fmla="*/ 316861 h 1238492"/>
              <a:gd name="connsiteX3" fmla="*/ 342967 w 628375"/>
              <a:gd name="connsiteY3" fmla="*/ 633427 h 1238492"/>
              <a:gd name="connsiteX4" fmla="*/ 624028 w 628375"/>
              <a:gd name="connsiteY4" fmla="*/ 1194204 h 1238492"/>
              <a:gd name="connsiteX5" fmla="*/ 264622 w 628375"/>
              <a:gd name="connsiteY5" fmla="*/ 1118115 h 1238492"/>
              <a:gd name="connsiteX6" fmla="*/ 101 w 628375"/>
              <a:gd name="connsiteY6" fmla="*/ 597814 h 1238492"/>
              <a:gd name="connsiteX0" fmla="*/ 101 w 630015"/>
              <a:gd name="connsiteY0" fmla="*/ 597639 h 1238317"/>
              <a:gd name="connsiteX1" fmla="*/ 236101 w 630015"/>
              <a:gd name="connsiteY1" fmla="*/ 5538 h 1238317"/>
              <a:gd name="connsiteX2" fmla="*/ 469062 w 630015"/>
              <a:gd name="connsiteY2" fmla="*/ 316686 h 1238317"/>
              <a:gd name="connsiteX3" fmla="*/ 433317 w 630015"/>
              <a:gd name="connsiteY3" fmla="*/ 576311 h 1238317"/>
              <a:gd name="connsiteX4" fmla="*/ 624028 w 630015"/>
              <a:gd name="connsiteY4" fmla="*/ 1194029 h 1238317"/>
              <a:gd name="connsiteX5" fmla="*/ 264622 w 630015"/>
              <a:gd name="connsiteY5" fmla="*/ 1117940 h 1238317"/>
              <a:gd name="connsiteX6" fmla="*/ 101 w 630015"/>
              <a:gd name="connsiteY6" fmla="*/ 597639 h 123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0015" h="1238317" extrusionOk="0">
                <a:moveTo>
                  <a:pt x="101" y="597639"/>
                </a:moveTo>
                <a:cubicBezTo>
                  <a:pt x="-4652" y="412239"/>
                  <a:pt x="157941" y="52363"/>
                  <a:pt x="236101" y="5538"/>
                </a:cubicBezTo>
                <a:cubicBezTo>
                  <a:pt x="314261" y="-41287"/>
                  <a:pt x="436193" y="221557"/>
                  <a:pt x="469062" y="316686"/>
                </a:cubicBezTo>
                <a:cubicBezTo>
                  <a:pt x="501931" y="411815"/>
                  <a:pt x="407489" y="430087"/>
                  <a:pt x="433317" y="576311"/>
                </a:cubicBezTo>
                <a:cubicBezTo>
                  <a:pt x="459145" y="722535"/>
                  <a:pt x="667686" y="1099700"/>
                  <a:pt x="624028" y="1194029"/>
                </a:cubicBezTo>
                <a:cubicBezTo>
                  <a:pt x="580370" y="1288358"/>
                  <a:pt x="368610" y="1217338"/>
                  <a:pt x="264622" y="1117940"/>
                </a:cubicBezTo>
                <a:cubicBezTo>
                  <a:pt x="160634" y="1018542"/>
                  <a:pt x="4854" y="783039"/>
                  <a:pt x="101" y="597639"/>
                </a:cubicBezTo>
                <a:close/>
              </a:path>
            </a:pathLst>
          </a:custGeom>
          <a:noFill/>
          <a:ln w="19050" cap="flat" cmpd="sng">
            <a:solidFill>
              <a:srgbClr val="46C19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30019" tIns="64992" rIns="130019" bIns="64992" anchor="ctr" anchorCtr="0">
            <a:noAutofit/>
          </a:bodyPr>
          <a:lstStyle/>
          <a:p>
            <a:pPr algn="ctr"/>
            <a:endParaRPr sz="1564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9284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EC7FB-464E-4DD7-ADBB-2A23D27D4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L</a:t>
            </a:r>
            <a:r>
              <a:rPr lang="und-Latn-001"/>
              <a:t>ateral obstruents in </a:t>
            </a:r>
            <a:r>
              <a:rPr lang="en-US"/>
              <a:t>Nguni</a:t>
            </a:r>
            <a:r>
              <a:rPr lang="und-Latn-001"/>
              <a:t> (s40)</a:t>
            </a:r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974E1-1309-436D-8404-C4D9B1621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6</a:t>
            </a:fld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C7447-5A26-4D28-BB83-C255F38C1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6400" indent="0">
              <a:buNone/>
            </a:pPr>
            <a:r>
              <a:rPr lang="und-Latn-001" sz="2800"/>
              <a:t>e.g. Xhosa</a:t>
            </a:r>
          </a:p>
          <a:p>
            <a:pPr marL="86400" indent="0">
              <a:buNone/>
            </a:pPr>
            <a:r>
              <a:rPr lang="und-Latn-001" sz="2800"/>
              <a:t>Lateral fricatives</a:t>
            </a:r>
            <a:r>
              <a:rPr lang="en-US" sz="2800"/>
              <a:t>:</a:t>
            </a:r>
            <a:r>
              <a:rPr lang="und-Latn-001" sz="2800"/>
              <a:t> /ɬ, ɮ/</a:t>
            </a:r>
          </a:p>
          <a:p>
            <a:pPr marL="86400" indent="0">
              <a:buNone/>
            </a:pPr>
            <a:r>
              <a:rPr lang="und-Latn-001" sz="2800" b="1"/>
              <a:t>ɬala </a:t>
            </a:r>
            <a:r>
              <a:rPr lang="und-Latn-001" sz="2800"/>
              <a:t>‘to stay’, </a:t>
            </a:r>
            <a:r>
              <a:rPr lang="und-Latn-001" sz="2800" b="1"/>
              <a:t>ɮala </a:t>
            </a:r>
            <a:r>
              <a:rPr lang="und-Latn-001" sz="2800"/>
              <a:t>‘to play’ </a:t>
            </a:r>
          </a:p>
          <a:p>
            <a:pPr marL="86400" indent="0">
              <a:buNone/>
            </a:pPr>
            <a:r>
              <a:rPr lang="und-Latn-001" sz="2800"/>
              <a:t>Lateral affricates</a:t>
            </a:r>
            <a:r>
              <a:rPr lang="en-US" sz="2800"/>
              <a:t>:</a:t>
            </a:r>
            <a:r>
              <a:rPr lang="und-Latn-001" sz="2800"/>
              <a:t> /ntɬ’, ndɮ/</a:t>
            </a:r>
          </a:p>
          <a:p>
            <a:pPr marL="86400" indent="0">
              <a:buNone/>
            </a:pPr>
            <a:r>
              <a:rPr lang="und-Latn-001" sz="2800" b="1"/>
              <a:t>intɬ’alo </a:t>
            </a:r>
            <a:r>
              <a:rPr lang="und-Latn-001" sz="2800"/>
              <a:t>‘dwelling’, </a:t>
            </a:r>
            <a:r>
              <a:rPr lang="und-Latn-001" sz="2800" b="1"/>
              <a:t>amandɮa </a:t>
            </a:r>
            <a:r>
              <a:rPr lang="und-Latn-001" sz="2800"/>
              <a:t>‘power’</a:t>
            </a:r>
            <a:endParaRPr lang="und-Latn-001" sz="2800" b="1"/>
          </a:p>
          <a:p>
            <a:pPr marL="86400" indent="0">
              <a:buNone/>
            </a:pPr>
            <a:endParaRPr lang="und-Latn-001" sz="2800"/>
          </a:p>
          <a:p>
            <a:pPr marL="86400" indent="0">
              <a:buNone/>
            </a:pPr>
            <a:r>
              <a:rPr lang="und-Latn-001" sz="2800"/>
              <a:t>e.g. Zulu</a:t>
            </a:r>
          </a:p>
          <a:p>
            <a:pPr marL="86400"/>
            <a:r>
              <a:rPr lang="und-Latn-001" sz="2800"/>
              <a:t>Lateral fricatives</a:t>
            </a:r>
            <a:r>
              <a:rPr lang="en-US" sz="2800"/>
              <a:t>:</a:t>
            </a:r>
            <a:r>
              <a:rPr lang="und-Latn-001" sz="2800"/>
              <a:t> /ɬ, ɮ/</a:t>
            </a:r>
          </a:p>
          <a:p>
            <a:pPr marL="86400"/>
            <a:r>
              <a:rPr lang="und-Latn-001" sz="2800"/>
              <a:t>Lateral affricates</a:t>
            </a:r>
            <a:r>
              <a:rPr lang="en-US" sz="2800"/>
              <a:t>:</a:t>
            </a:r>
            <a:r>
              <a:rPr lang="und-Latn-001" sz="2800"/>
              <a:t> /ntɬ’, ndɮ/</a:t>
            </a:r>
          </a:p>
          <a:p>
            <a:pPr marL="86400"/>
            <a:r>
              <a:rPr lang="und-Latn-001" sz="2800"/>
              <a:t>Velar lateral affricate</a:t>
            </a:r>
            <a:r>
              <a:rPr lang="en-US" sz="2800"/>
              <a:t>:</a:t>
            </a:r>
            <a:r>
              <a:rPr lang="und-Latn-001" sz="2800"/>
              <a:t> /kʟ’, nkʟ’</a:t>
            </a:r>
            <a:r>
              <a:rPr lang="en-US" sz="2800"/>
              <a:t>/</a:t>
            </a:r>
            <a:endParaRPr lang="und-Latn-001" sz="2800"/>
          </a:p>
          <a:p>
            <a:pPr marL="86400"/>
            <a:r>
              <a:rPr lang="und-Latn-001" sz="2800" b="1"/>
              <a:t>kʟ’weɓa </a:t>
            </a:r>
            <a:r>
              <a:rPr lang="und-Latn-001" sz="2800"/>
              <a:t>‘to scratch’, </a:t>
            </a:r>
            <a:r>
              <a:rPr lang="und-Latn-001" sz="2800" b="1"/>
              <a:t>nkʟ’inkʟ’iza </a:t>
            </a:r>
            <a:r>
              <a:rPr lang="und-Latn-001" sz="2800"/>
              <a:t>‘breathe with difficulty’</a:t>
            </a:r>
            <a:endParaRPr lang="und-Latn-001" sz="2800" b="1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A17B132-9DA7-40B5-B7B6-FC03DB96A9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A84848-40C7-407F-9D1E-A38C01A45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7825" y="1205794"/>
            <a:ext cx="7311819" cy="7353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66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EC7FB-464E-4DD7-ADBB-2A23D27D4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L</a:t>
            </a:r>
            <a:r>
              <a:rPr lang="und-Latn-001"/>
              <a:t>ateral obstruents in </a:t>
            </a:r>
            <a:r>
              <a:rPr lang="en-US"/>
              <a:t>Nguni (S40)</a:t>
            </a:r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974E1-1309-436D-8404-C4D9B1621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7</a:t>
            </a:fld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C7447-5A26-4D28-BB83-C255F38C1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825" y="1194364"/>
            <a:ext cx="14923288" cy="6696000"/>
          </a:xfrm>
        </p:spPr>
        <p:txBody>
          <a:bodyPr>
            <a:normAutofit/>
          </a:bodyPr>
          <a:lstStyle/>
          <a:p>
            <a:pPr marL="86400" indent="0">
              <a:buNone/>
            </a:pPr>
            <a:r>
              <a:rPr lang="en-US" sz="2800"/>
              <a:t>Alveolar lateral fricatives and affricates: in all Nguni languages</a:t>
            </a:r>
          </a:p>
          <a:p>
            <a:pPr marL="86400" indent="0">
              <a:buNone/>
            </a:pPr>
            <a:r>
              <a:rPr lang="en-US" sz="2800"/>
              <a:t>Velar lateral affricates: </a:t>
            </a:r>
          </a:p>
          <a:p>
            <a:pPr marL="543600" indent="-457200">
              <a:buFont typeface="Arial" panose="020B0604020202020204" pitchFamily="34" charset="0"/>
              <a:buChar char="•"/>
            </a:pPr>
            <a:r>
              <a:rPr lang="en-US" sz="2800"/>
              <a:t>in Zulu, Swati</a:t>
            </a:r>
          </a:p>
          <a:p>
            <a:pPr marL="543600" indent="-457200">
              <a:buFont typeface="Arial" panose="020B0604020202020204" pitchFamily="34" charset="0"/>
              <a:buChar char="•"/>
            </a:pPr>
            <a:r>
              <a:rPr lang="en-US" sz="2800"/>
              <a:t>Possibly in Zim. Ndebele, Northern Ndebele, Bhaca</a:t>
            </a:r>
          </a:p>
          <a:p>
            <a:pPr marL="543600" indent="-457200">
              <a:buFont typeface="Arial" panose="020B0604020202020204" pitchFamily="34" charset="0"/>
              <a:buChar char="•"/>
            </a:pPr>
            <a:r>
              <a:rPr lang="en-US" sz="2800"/>
              <a:t>Absent in Xhosa, Southern Ndebele, Phuthi</a:t>
            </a:r>
            <a:endParaRPr lang="und-Latn-001" sz="2800"/>
          </a:p>
        </p:txBody>
      </p:sp>
    </p:spTree>
    <p:extLst>
      <p:ext uri="{BB962C8B-B14F-4D97-AF65-F5344CB8AC3E}">
        <p14:creationId xmlns:p14="http://schemas.microsoft.com/office/powerpoint/2010/main" val="3436480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EC7FB-464E-4DD7-ADBB-2A23D27D4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L</a:t>
            </a:r>
            <a:r>
              <a:rPr lang="und-Latn-001"/>
              <a:t>ateral obstruents in </a:t>
            </a:r>
            <a:r>
              <a:rPr lang="en-US"/>
              <a:t>Sotho (S30)</a:t>
            </a:r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974E1-1309-436D-8404-C4D9B1621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8</a:t>
            </a:fld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C7447-5A26-4D28-BB83-C255F38C1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6400" indent="0">
              <a:buNone/>
            </a:pPr>
            <a:r>
              <a:rPr lang="en-US" sz="2800"/>
              <a:t>e.g. Tswana</a:t>
            </a:r>
          </a:p>
          <a:p>
            <a:pPr marL="86400" indent="0">
              <a:buNone/>
            </a:pPr>
            <a:r>
              <a:rPr lang="und-Latn-001" sz="2800"/>
              <a:t>Lateral affricates /tɬ’, tɬh/</a:t>
            </a:r>
          </a:p>
          <a:p>
            <a:pPr marL="86400" indent="0">
              <a:buNone/>
            </a:pPr>
            <a:r>
              <a:rPr lang="nl-BE" sz="2800" b="1"/>
              <a:t>tɬala</a:t>
            </a:r>
            <a:r>
              <a:rPr lang="und-Latn-001" sz="2800"/>
              <a:t> ‘famine’, </a:t>
            </a:r>
            <a:r>
              <a:rPr lang="und-Latn-001" sz="2800" b="1"/>
              <a:t>tɬhapi</a:t>
            </a:r>
            <a:r>
              <a:rPr lang="und-Latn-001" sz="2800"/>
              <a:t> ‘fish’</a:t>
            </a:r>
          </a:p>
          <a:p>
            <a:pPr marL="86400" indent="0">
              <a:buNone/>
            </a:pPr>
            <a:r>
              <a:rPr lang="und-Latn-001" sz="2800"/>
              <a:t>no voiced laterals, no lateral fricatives</a:t>
            </a:r>
          </a:p>
          <a:p>
            <a:pPr marL="86400" indent="0">
              <a:buNone/>
            </a:pPr>
            <a:endParaRPr lang="und-Latn-001" sz="2800"/>
          </a:p>
          <a:p>
            <a:pPr marL="86400" indent="0">
              <a:buNone/>
            </a:pPr>
            <a:r>
              <a:rPr lang="und-Latn-001" sz="2800"/>
              <a:t>e.g. Southern Sotho</a:t>
            </a:r>
          </a:p>
          <a:p>
            <a:pPr marL="86400" indent="0">
              <a:buNone/>
            </a:pPr>
            <a:r>
              <a:rPr lang="und-Latn-001" sz="2800"/>
              <a:t>Lateral fricative /ɬ/</a:t>
            </a:r>
          </a:p>
          <a:p>
            <a:pPr marL="86400" indent="0">
              <a:buNone/>
            </a:pPr>
            <a:r>
              <a:rPr lang="und-Latn-001" sz="2800" b="1"/>
              <a:t>ɬaba </a:t>
            </a:r>
            <a:r>
              <a:rPr lang="und-Latn-001" sz="2800"/>
              <a:t>‘stab’</a:t>
            </a:r>
            <a:endParaRPr lang="und-Latn-001" sz="2800" b="1"/>
          </a:p>
          <a:p>
            <a:pPr marL="86400" indent="0">
              <a:buNone/>
            </a:pPr>
            <a:r>
              <a:rPr lang="und-Latn-001" sz="2800"/>
              <a:t>Lateral affricates /tɬ’, tɬh/</a:t>
            </a:r>
          </a:p>
          <a:p>
            <a:pPr marL="86400" indent="0">
              <a:buNone/>
            </a:pPr>
            <a:r>
              <a:rPr lang="und-Latn-001" sz="2800" b="1"/>
              <a:t>tɬ’uŋ </a:t>
            </a:r>
            <a:r>
              <a:rPr lang="und-Latn-001" sz="2800"/>
              <a:t>‘in the house’, </a:t>
            </a:r>
            <a:r>
              <a:rPr lang="und-Latn-001" sz="2800" b="1"/>
              <a:t>tɬhonepho </a:t>
            </a:r>
            <a:r>
              <a:rPr lang="und-Latn-001" sz="2800"/>
              <a:t>‘politeness’</a:t>
            </a:r>
          </a:p>
          <a:p>
            <a:pPr marL="86400" indent="0">
              <a:buNone/>
            </a:pPr>
            <a:endParaRPr lang="und-Latn-001" sz="2800" b="1"/>
          </a:p>
          <a:p>
            <a:pPr marL="86400" indent="0">
              <a:buNone/>
            </a:pPr>
            <a:endParaRPr lang="und-Latn-001" sz="280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5DDBC871-2AB0-4051-B872-092516297A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1328" r="1328"/>
          <a:stretch>
            <a:fillRect/>
          </a:stretch>
        </p:blipFill>
        <p:spPr>
          <a:xfrm>
            <a:off x="10104438" y="1371600"/>
            <a:ext cx="6300787" cy="649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426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EC7FB-464E-4DD7-ADBB-2A23D27D4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L</a:t>
            </a:r>
            <a:r>
              <a:rPr lang="und-Latn-001"/>
              <a:t>ateral obstruents in </a:t>
            </a:r>
            <a:r>
              <a:rPr lang="en-US"/>
              <a:t>Sotho (S30)</a:t>
            </a:r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974E1-1309-436D-8404-C4D9B1621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9</a:t>
            </a:fld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C7447-5A26-4D28-BB83-C255F38C1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825" y="1194364"/>
            <a:ext cx="8442000" cy="5877950"/>
          </a:xfrm>
        </p:spPr>
        <p:txBody>
          <a:bodyPr>
            <a:normAutofit/>
          </a:bodyPr>
          <a:lstStyle/>
          <a:p>
            <a:pPr marL="86400" indent="0">
              <a:buNone/>
            </a:pPr>
            <a:r>
              <a:rPr lang="und-Latn-001" sz="2800"/>
              <a:t>Pai/Pulana/Kutswe (Eastern Sotho)</a:t>
            </a:r>
            <a:r>
              <a:rPr lang="en-US" sz="2800"/>
              <a:t>: velar lateral affricates instead of / in addition to alveolar lateral affricates/fricatives</a:t>
            </a:r>
          </a:p>
          <a:p>
            <a:pPr marL="86400" indent="0">
              <a:buNone/>
            </a:pPr>
            <a:endParaRPr lang="en-US" sz="2800"/>
          </a:p>
          <a:p>
            <a:pPr marL="86400"/>
            <a:r>
              <a:rPr lang="en-US" sz="2800"/>
              <a:t>Pulana: /k</a:t>
            </a:r>
            <a:r>
              <a:rPr lang="und-Latn-001" sz="2800"/>
              <a:t>ʟ’</a:t>
            </a:r>
            <a:r>
              <a:rPr lang="en-US" sz="2800"/>
              <a:t>/</a:t>
            </a:r>
          </a:p>
          <a:p>
            <a:pPr marL="86400"/>
            <a:r>
              <a:rPr lang="en-US" sz="2800"/>
              <a:t>Pai: /</a:t>
            </a:r>
            <a:r>
              <a:rPr lang="und-Latn-001" sz="2800"/>
              <a:t>ɬ</a:t>
            </a:r>
            <a:r>
              <a:rPr lang="en-US" sz="2800"/>
              <a:t>, k</a:t>
            </a:r>
            <a:r>
              <a:rPr lang="und-Latn-001" sz="2800"/>
              <a:t>ʟ</a:t>
            </a:r>
            <a:r>
              <a:rPr lang="en-US" sz="2800"/>
              <a:t>’/</a:t>
            </a:r>
          </a:p>
          <a:p>
            <a:pPr marL="86400"/>
            <a:r>
              <a:rPr lang="en-US" sz="2800"/>
              <a:t>Kutswe: /t</a:t>
            </a:r>
            <a:r>
              <a:rPr lang="und-Latn-001" sz="2800"/>
              <a:t>ɬ</a:t>
            </a:r>
            <a:r>
              <a:rPr lang="en-US" sz="2800"/>
              <a:t>h, k</a:t>
            </a:r>
            <a:r>
              <a:rPr lang="und-Latn-001" sz="2800"/>
              <a:t>ʟ</a:t>
            </a:r>
            <a:r>
              <a:rPr lang="en-US" sz="2800"/>
              <a:t>’/</a:t>
            </a:r>
            <a:endParaRPr lang="und-Latn-001" sz="2800"/>
          </a:p>
          <a:p>
            <a:pPr marL="86400"/>
            <a:endParaRPr lang="en-US" sz="2800"/>
          </a:p>
          <a:p>
            <a:pPr marL="86400" indent="0">
              <a:buNone/>
            </a:pPr>
            <a:endParaRPr lang="und-Latn-001" sz="280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5DDBC871-2AB0-4051-B872-092516297A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1328" r="1328"/>
          <a:stretch>
            <a:fillRect/>
          </a:stretch>
        </p:blipFill>
        <p:spPr>
          <a:xfrm>
            <a:off x="10104438" y="1371600"/>
            <a:ext cx="6300787" cy="649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39406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UGent_EN_LW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niversiteit G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0">
          <a:solidFill>
            <a:srgbClr val="1E64C8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solidFill>
            <a:srgbClr val="1E64C8"/>
          </a:solidFill>
          <a:headEnd type="triangle" w="lg" len="lg"/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120000"/>
          </a:lnSpc>
          <a:defRPr sz="25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-UK-LW_1_0_13.potx" id="{742472DA-0B5C-4BF1-90E0-DAAD6217DC31}" vid="{386279C7-2BA3-4344-AB89-EB6DF7E31A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Powerpoint_UGent_EN_LW</Template>
  <TotalTime>15294</TotalTime>
  <Words>2534</Words>
  <Application>Microsoft Office PowerPoint</Application>
  <PresentationFormat>Custom</PresentationFormat>
  <Paragraphs>248</Paragraphs>
  <Slides>28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Powerpoint_UGent_EN_LW</vt:lpstr>
      <vt:lpstr>PowerPoint Presentation</vt:lpstr>
      <vt:lpstr>Contact and inheritance in the development of lateral obstruents in Southern Bantu languages</vt:lpstr>
      <vt:lpstr>Laterals</vt:lpstr>
      <vt:lpstr>Lateral obstruents in Bantu</vt:lpstr>
      <vt:lpstr>Southern bantu</vt:lpstr>
      <vt:lpstr>Lateral obstruents in Nguni (s40)</vt:lpstr>
      <vt:lpstr>Lateral obstruents in Nguni (S40)</vt:lpstr>
      <vt:lpstr>Lateral obstruents in Sotho (S30)</vt:lpstr>
      <vt:lpstr>Lateral obstruents in Sotho (S30)</vt:lpstr>
      <vt:lpstr>Lateral obstruents in Sotho (S30)</vt:lpstr>
      <vt:lpstr>Lateral obstruents in Sotho (S30)</vt:lpstr>
      <vt:lpstr>Lateral obstruents in tsonga (S50)</vt:lpstr>
      <vt:lpstr>Lateral obstruents in khoisan</vt:lpstr>
      <vt:lpstr>Lateral obstruents in khoisan</vt:lpstr>
      <vt:lpstr>Diachronic development</vt:lpstr>
      <vt:lpstr>diachronic development</vt:lpstr>
      <vt:lpstr>diachronic development</vt:lpstr>
      <vt:lpstr>diachronic development</vt:lpstr>
      <vt:lpstr>diachronic development</vt:lpstr>
      <vt:lpstr>diachronic development</vt:lpstr>
      <vt:lpstr>diachronic development</vt:lpstr>
      <vt:lpstr>diachronic development</vt:lpstr>
      <vt:lpstr>diachronic development</vt:lpstr>
      <vt:lpstr>diachronic development</vt:lpstr>
      <vt:lpstr>contact</vt:lpstr>
      <vt:lpstr>contact</vt:lpstr>
      <vt:lpstr>contact</vt:lpstr>
      <vt:lpstr> </vt:lpstr>
    </vt:vector>
  </TitlesOfParts>
  <Company>UGent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Hilde Gunnink</dc:creator>
  <cp:lastModifiedBy>Hilde Gunnink</cp:lastModifiedBy>
  <cp:revision>951</cp:revision>
  <dcterms:created xsi:type="dcterms:W3CDTF">2018-03-01T13:19:24Z</dcterms:created>
  <dcterms:modified xsi:type="dcterms:W3CDTF">2022-08-02T06:43:38Z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Ghent University</vt:lpwstr>
  </property>
  <property fmtid="{D5CDD505-2E9C-101B-9397-08002B2CF9AE}" pid="3" name="Version">
    <vt:lpwstr>1.0</vt:lpwstr>
  </property>
  <property fmtid="{D5CDD505-2E9C-101B-9397-08002B2CF9AE}" pid="4" name="Date">
    <vt:filetime>2016-09-20T22:00:00Z</vt:filetime>
  </property>
  <property fmtid="{D5CDD505-2E9C-101B-9397-08002B2CF9AE}" pid="5" name="Build">
    <vt:i4>13</vt:i4>
  </property>
  <property fmtid="{D5CDD505-2E9C-101B-9397-08002B2CF9AE}" pid="6" name="Cmt 1">
    <vt:lpwstr>create</vt:lpwstr>
  </property>
  <property fmtid="{D5CDD505-2E9C-101B-9397-08002B2CF9AE}" pid="7" name="Cmt 2">
    <vt:lpwstr>1st draft</vt:lpwstr>
  </property>
  <property fmtid="{D5CDD505-2E9C-101B-9397-08002B2CF9AE}" pid="8" name="Cmt 3">
    <vt:lpwstr>Corporate splitt off</vt:lpwstr>
  </property>
  <property fmtid="{D5CDD505-2E9C-101B-9397-08002B2CF9AE}" pid="9" name="Cmt 4">
    <vt:lpwstr>2nd draft</vt:lpwstr>
  </property>
  <property fmtid="{D5CDD505-2E9C-101B-9397-08002B2CF9AE}" pid="10" name="Cmt 5">
    <vt:lpwstr>set text box and shape defaults</vt:lpwstr>
  </property>
  <property fmtid="{D5CDD505-2E9C-101B-9397-08002B2CF9AE}" pid="11" name="Cmt 6">
    <vt:lpwstr>end slide text acc. to letter</vt:lpwstr>
  </property>
  <property fmtid="{D5CDD505-2E9C-101B-9397-08002B2CF9AE}" pid="12" name="Cmt 7">
    <vt:lpwstr>logo opening slide sharpened</vt:lpwstr>
  </property>
  <property fmtid="{D5CDD505-2E9C-101B-9397-08002B2CF9AE}" pid="13" name="Cmt 8-9">
    <vt:lpwstr>comments 19-9-2016</vt:lpwstr>
  </property>
  <property fmtid="{D5CDD505-2E9C-101B-9397-08002B2CF9AE}" pid="14" name="Cmt 10">
    <vt:lpwstr>social media data redesigned</vt:lpwstr>
  </property>
  <property fmtid="{D5CDD505-2E9C-101B-9397-08002B2CF9AE}" pid="15" name="Cmt 11">
    <vt:lpwstr>Title Slide renamed to TitleSlide</vt:lpwstr>
  </property>
  <property fmtid="{D5CDD505-2E9C-101B-9397-08002B2CF9AE}" pid="16" name="Cmt 12">
    <vt:lpwstr>Title and text size</vt:lpwstr>
  </property>
  <property fmtid="{D5CDD505-2E9C-101B-9397-08002B2CF9AE}" pid="17" name="Cmt 13">
    <vt:lpwstr>socmed pictos &gt; normal view</vt:lpwstr>
  </property>
</Properties>
</file>