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9"/>
  </p:notesMasterIdLst>
  <p:sldIdLst>
    <p:sldId id="256" r:id="rId2"/>
    <p:sldId id="397" r:id="rId3"/>
    <p:sldId id="443" r:id="rId4"/>
    <p:sldId id="444" r:id="rId5"/>
    <p:sldId id="398" r:id="rId6"/>
    <p:sldId id="445" r:id="rId7"/>
    <p:sldId id="446" r:id="rId8"/>
    <p:sldId id="449" r:id="rId9"/>
    <p:sldId id="461" r:id="rId10"/>
    <p:sldId id="374" r:id="rId11"/>
    <p:sldId id="450" r:id="rId12"/>
    <p:sldId id="452" r:id="rId13"/>
    <p:sldId id="462" r:id="rId14"/>
    <p:sldId id="464" r:id="rId15"/>
    <p:sldId id="463" r:id="rId16"/>
    <p:sldId id="470" r:id="rId17"/>
    <p:sldId id="471" r:id="rId18"/>
    <p:sldId id="442" r:id="rId19"/>
    <p:sldId id="473" r:id="rId20"/>
    <p:sldId id="474" r:id="rId21"/>
    <p:sldId id="472" r:id="rId22"/>
    <p:sldId id="475" r:id="rId23"/>
    <p:sldId id="361" r:id="rId24"/>
    <p:sldId id="476" r:id="rId25"/>
    <p:sldId id="460" r:id="rId26"/>
    <p:sldId id="459" r:id="rId27"/>
    <p:sldId id="302" r:id="rId2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521415D9-36F7-43E2-AB2F-B90AF26B5E84}">
      <p14:sectionLst xmlns:p14="http://schemas.microsoft.com/office/powerpoint/2010/main">
        <p14:section name="Default Section" id="{FA57ABD6-36B7-4C67-92D9-612FD3ABD5FE}">
          <p14:sldIdLst>
            <p14:sldId id="256"/>
            <p14:sldId id="397"/>
            <p14:sldId id="443"/>
            <p14:sldId id="444"/>
            <p14:sldId id="398"/>
            <p14:sldId id="445"/>
            <p14:sldId id="446"/>
            <p14:sldId id="449"/>
            <p14:sldId id="461"/>
            <p14:sldId id="374"/>
            <p14:sldId id="450"/>
            <p14:sldId id="452"/>
            <p14:sldId id="462"/>
            <p14:sldId id="464"/>
            <p14:sldId id="463"/>
            <p14:sldId id="470"/>
            <p14:sldId id="471"/>
            <p14:sldId id="442"/>
            <p14:sldId id="473"/>
            <p14:sldId id="474"/>
            <p14:sldId id="472"/>
            <p14:sldId id="475"/>
            <p14:sldId id="361"/>
            <p14:sldId id="476"/>
            <p14:sldId id="460"/>
            <p14:sldId id="459"/>
          </p14:sldIdLst>
        </p14:section>
        <p14:section name="Untitled Section" id="{46FA42F6-7034-4529-AEAE-37F15EC0C82E}">
          <p14:sldIdLst>
            <p14:sldId id="30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800000"/>
    <a:srgbClr val="000066"/>
    <a:srgbClr val="003300"/>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12" autoAdjust="0"/>
    <p:restoredTop sz="94619" autoAdjust="0"/>
  </p:normalViewPr>
  <p:slideViewPr>
    <p:cSldViewPr>
      <p:cViewPr varScale="1">
        <p:scale>
          <a:sx n="81" d="100"/>
          <a:sy n="81" d="100"/>
        </p:scale>
        <p:origin x="1493"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804"/>
    </p:cViewPr>
  </p:sorterViewPr>
  <p:notesViewPr>
    <p:cSldViewPr>
      <p:cViewPr varScale="1">
        <p:scale>
          <a:sx n="59" d="100"/>
          <a:sy n="59" d="100"/>
        </p:scale>
        <p:origin x="-2016"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Z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416ECE04-89E8-4429-AB0D-98765FAA6CF9}" type="datetimeFigureOut">
              <a:rPr lang="en-ZA"/>
              <a:pPr>
                <a:defRPr/>
              </a:pPr>
              <a:t>2022/07/15</a:t>
            </a:fld>
            <a:endParaRPr lang="en-Z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ZA"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Z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729F0C71-E4BE-4DC8-9FC8-7323E4282BA4}" type="slidenum">
              <a:rPr lang="en-ZA"/>
              <a:pPr>
                <a:defRPr/>
              </a:pPr>
              <a:t>‹#›</a:t>
            </a:fld>
            <a:endParaRPr lang="en-ZA"/>
          </a:p>
        </p:txBody>
      </p:sp>
    </p:spTree>
    <p:extLst>
      <p:ext uri="{BB962C8B-B14F-4D97-AF65-F5344CB8AC3E}">
        <p14:creationId xmlns:p14="http://schemas.microsoft.com/office/powerpoint/2010/main" val="138708079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486400" cy="4114800"/>
          </a:xfrm>
          <a:prstGeom prst="rect">
            <a:avLst/>
          </a:prstGeom>
        </p:spPr>
        <p:txBody>
          <a:bodyPr/>
          <a:lstStyle/>
          <a:p>
            <a:endParaRPr kumimoji="0" lang="en-ZA" sz="1200" b="0" i="0" u="none" strike="noStrike" kern="1200" cap="none" spc="0" normalizeH="0" baseline="0" noProof="0" dirty="0">
              <a:ln>
                <a:noFill/>
              </a:ln>
              <a:solidFill>
                <a:prstClr val="black"/>
              </a:solidFill>
              <a:effectLst/>
              <a:uLnTx/>
              <a:uFillTx/>
              <a:latin typeface="+mn-lt"/>
              <a:ea typeface="+mn-ea"/>
              <a:cs typeface="+mn-cs"/>
            </a:endParaRPr>
          </a:p>
          <a:p>
            <a:endParaRPr lang="en-ZA" dirty="0"/>
          </a:p>
        </p:txBody>
      </p:sp>
      <p:sp>
        <p:nvSpPr>
          <p:cNvPr id="4" name="Slide Number Placeholder 3"/>
          <p:cNvSpPr>
            <a:spLocks noGrp="1"/>
          </p:cNvSpPr>
          <p:nvPr>
            <p:ph type="sldNum" sz="quarter" idx="10"/>
          </p:nvPr>
        </p:nvSpPr>
        <p:spPr/>
        <p:txBody>
          <a:bodyPr/>
          <a:lstStyle/>
          <a:p>
            <a:pPr>
              <a:defRPr/>
            </a:pPr>
            <a:fld id="{729F0C71-E4BE-4DC8-9FC8-7323E4282BA4}" type="slidenum">
              <a:rPr lang="en-ZA" smtClean="0"/>
              <a:pPr>
                <a:defRPr/>
              </a:pPr>
              <a:t>1</a:t>
            </a:fld>
            <a:endParaRPr lang="en-ZA"/>
          </a:p>
        </p:txBody>
      </p:sp>
    </p:spTree>
    <p:extLst>
      <p:ext uri="{BB962C8B-B14F-4D97-AF65-F5344CB8AC3E}">
        <p14:creationId xmlns:p14="http://schemas.microsoft.com/office/powerpoint/2010/main" val="1093283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3" y="1604"/>
              <a:ext cx="448"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defRPr/>
                </a:pPr>
                <a:endParaRPr lang="en-ZA" altLang="en-US"/>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defRPr/>
                </a:pPr>
                <a:endParaRPr lang="en-ZA" altLang="en-US"/>
              </a:p>
            </p:txBody>
          </p:sp>
        </p:grpSp>
        <p:grpSp>
          <p:nvGrpSpPr>
            <p:cNvPr id="6" name="Group 6"/>
            <p:cNvGrpSpPr>
              <a:grpSpLocks/>
            </p:cNvGrpSpPr>
            <p:nvPr/>
          </p:nvGrpSpPr>
          <p:grpSpPr bwMode="auto">
            <a:xfrm>
              <a:off x="261" y="1870"/>
              <a:ext cx="465"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defRPr/>
                </a:pPr>
                <a:endParaRPr lang="en-ZA" altLang="en-US"/>
              </a:p>
            </p:txBody>
          </p:sp>
          <p:sp>
            <p:nvSpPr>
              <p:cNvPr id="11" name="Rectangle 8"/>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defRPr/>
                </a:pPr>
                <a:endParaRPr lang="en-ZA" altLang="en-US"/>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defRPr/>
              </a:pPr>
              <a:endParaRPr lang="en-ZA" altLang="en-US"/>
            </a:p>
          </p:txBody>
        </p:sp>
        <p:sp>
          <p:nvSpPr>
            <p:cNvPr id="8" name="Rectangle 10"/>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 xmlns:a14="http://schemas.microsoft.com/office/drawing/2010/main" w="9525">
                  <a:solidFill>
                    <a:schemeClr val="bg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defRPr/>
              </a:pPr>
              <a:endParaRPr lang="en-ZA" altLang="en-US"/>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defRPr/>
              </a:pPr>
              <a:endParaRPr lang="en-ZA" altLang="en-US"/>
            </a:p>
          </p:txBody>
        </p:sp>
      </p:grpSp>
      <p:sp>
        <p:nvSpPr>
          <p:cNvPr id="29708" name="Rectangle 12"/>
          <p:cNvSpPr>
            <a:spLocks noGrp="1" noChangeArrowheads="1"/>
          </p:cNvSpPr>
          <p:nvPr>
            <p:ph type="ctrTitle"/>
          </p:nvPr>
        </p:nvSpPr>
        <p:spPr>
          <a:xfrm>
            <a:off x="990600" y="1676400"/>
            <a:ext cx="7772400" cy="1462088"/>
          </a:xfrm>
        </p:spPr>
        <p:txBody>
          <a:bodyPr/>
          <a:lstStyle>
            <a:lvl1pPr>
              <a:defRPr/>
            </a:lvl1pPr>
          </a:lstStyle>
          <a:p>
            <a:pPr lvl="0"/>
            <a:r>
              <a:rPr lang="en-US" altLang="en-US" noProof="0"/>
              <a:t>Click to edit Master title style</a:t>
            </a:r>
          </a:p>
        </p:txBody>
      </p:sp>
      <p:sp>
        <p:nvSpPr>
          <p:cNvPr id="29709"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en-US" altLang="en-US" noProof="0"/>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ltLang="en-US"/>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ltLang="en-US"/>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D098F413-EDD9-42A3-9DF0-7C2D97B75CF1}" type="slidenum">
              <a:rPr lang="en-US" altLang="en-US"/>
              <a:pPr>
                <a:defRPr/>
              </a:pPr>
              <a:t>‹#›</a:t>
            </a:fld>
            <a:endParaRPr lang="en-US" altLang="en-US"/>
          </a:p>
        </p:txBody>
      </p:sp>
    </p:spTree>
    <p:extLst>
      <p:ext uri="{BB962C8B-B14F-4D97-AF65-F5344CB8AC3E}">
        <p14:creationId xmlns:p14="http://schemas.microsoft.com/office/powerpoint/2010/main" val="3349215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3"/>
          <p:cNvSpPr>
            <a:spLocks noGrp="1" noChangeArrowheads="1"/>
          </p:cNvSpPr>
          <p:nvPr>
            <p:ph type="sldNum" sz="quarter" idx="12"/>
          </p:nvPr>
        </p:nvSpPr>
        <p:spPr>
          <a:ln/>
        </p:spPr>
        <p:txBody>
          <a:bodyPr/>
          <a:lstStyle>
            <a:lvl1pPr>
              <a:defRPr/>
            </a:lvl1pPr>
          </a:lstStyle>
          <a:p>
            <a:pPr>
              <a:defRPr/>
            </a:pPr>
            <a:fld id="{64772C8F-1115-444F-AEB9-83012B5F5CEE}" type="slidenum">
              <a:rPr lang="en-US" altLang="en-US"/>
              <a:pPr>
                <a:defRPr/>
              </a:pPr>
              <a:t>‹#›</a:t>
            </a:fld>
            <a:endParaRPr lang="en-US" altLang="en-US"/>
          </a:p>
        </p:txBody>
      </p:sp>
    </p:spTree>
    <p:extLst>
      <p:ext uri="{BB962C8B-B14F-4D97-AF65-F5344CB8AC3E}">
        <p14:creationId xmlns:p14="http://schemas.microsoft.com/office/powerpoint/2010/main" val="1552210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a:t>Click to edit Master title style</a:t>
            </a:r>
            <a:endParaRPr lang="en-ZA"/>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3"/>
          <p:cNvSpPr>
            <a:spLocks noGrp="1" noChangeArrowheads="1"/>
          </p:cNvSpPr>
          <p:nvPr>
            <p:ph type="sldNum" sz="quarter" idx="12"/>
          </p:nvPr>
        </p:nvSpPr>
        <p:spPr>
          <a:ln/>
        </p:spPr>
        <p:txBody>
          <a:bodyPr/>
          <a:lstStyle>
            <a:lvl1pPr>
              <a:defRPr/>
            </a:lvl1pPr>
          </a:lstStyle>
          <a:p>
            <a:pPr>
              <a:defRPr/>
            </a:pPr>
            <a:fld id="{92CC3A99-9130-44FB-9812-19CF53DF5908}" type="slidenum">
              <a:rPr lang="en-US" altLang="en-US"/>
              <a:pPr>
                <a:defRPr/>
              </a:pPr>
              <a:t>‹#›</a:t>
            </a:fld>
            <a:endParaRPr lang="en-US" altLang="en-US"/>
          </a:p>
        </p:txBody>
      </p:sp>
    </p:spTree>
    <p:extLst>
      <p:ext uri="{BB962C8B-B14F-4D97-AF65-F5344CB8AC3E}">
        <p14:creationId xmlns:p14="http://schemas.microsoft.com/office/powerpoint/2010/main" val="1067461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3"/>
          <p:cNvSpPr>
            <a:spLocks noGrp="1" noChangeArrowheads="1"/>
          </p:cNvSpPr>
          <p:nvPr>
            <p:ph type="sldNum" sz="quarter" idx="12"/>
          </p:nvPr>
        </p:nvSpPr>
        <p:spPr>
          <a:ln/>
        </p:spPr>
        <p:txBody>
          <a:bodyPr/>
          <a:lstStyle>
            <a:lvl1pPr>
              <a:defRPr/>
            </a:lvl1pPr>
          </a:lstStyle>
          <a:p>
            <a:pPr>
              <a:defRPr/>
            </a:pPr>
            <a:fld id="{2E11F817-9958-4FFE-9AEB-FBA6F6A4C95F}" type="slidenum">
              <a:rPr lang="en-US" altLang="en-US"/>
              <a:pPr>
                <a:defRPr/>
              </a:pPr>
              <a:t>‹#›</a:t>
            </a:fld>
            <a:endParaRPr lang="en-US" altLang="en-US"/>
          </a:p>
        </p:txBody>
      </p:sp>
    </p:spTree>
    <p:extLst>
      <p:ext uri="{BB962C8B-B14F-4D97-AF65-F5344CB8AC3E}">
        <p14:creationId xmlns:p14="http://schemas.microsoft.com/office/powerpoint/2010/main" val="320509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3"/>
          <p:cNvSpPr>
            <a:spLocks noGrp="1" noChangeArrowheads="1"/>
          </p:cNvSpPr>
          <p:nvPr>
            <p:ph type="sldNum" sz="quarter" idx="12"/>
          </p:nvPr>
        </p:nvSpPr>
        <p:spPr>
          <a:ln/>
        </p:spPr>
        <p:txBody>
          <a:bodyPr/>
          <a:lstStyle>
            <a:lvl1pPr>
              <a:defRPr/>
            </a:lvl1pPr>
          </a:lstStyle>
          <a:p>
            <a:pPr>
              <a:defRPr/>
            </a:pPr>
            <a:fld id="{D3882FB6-0DCE-4152-9B1C-382631BE376C}" type="slidenum">
              <a:rPr lang="en-US" altLang="en-US"/>
              <a:pPr>
                <a:defRPr/>
              </a:pPr>
              <a:t>‹#›</a:t>
            </a:fld>
            <a:endParaRPr lang="en-US" altLang="en-US"/>
          </a:p>
        </p:txBody>
      </p:sp>
    </p:spTree>
    <p:extLst>
      <p:ext uri="{BB962C8B-B14F-4D97-AF65-F5344CB8AC3E}">
        <p14:creationId xmlns:p14="http://schemas.microsoft.com/office/powerpoint/2010/main" val="3234697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3"/>
          <p:cNvSpPr>
            <a:spLocks noGrp="1" noChangeArrowheads="1"/>
          </p:cNvSpPr>
          <p:nvPr>
            <p:ph type="sldNum" sz="quarter" idx="12"/>
          </p:nvPr>
        </p:nvSpPr>
        <p:spPr>
          <a:ln/>
        </p:spPr>
        <p:txBody>
          <a:bodyPr/>
          <a:lstStyle>
            <a:lvl1pPr>
              <a:defRPr/>
            </a:lvl1pPr>
          </a:lstStyle>
          <a:p>
            <a:pPr>
              <a:defRPr/>
            </a:pPr>
            <a:fld id="{43AD96B6-54D8-4590-A7EC-6D48DC7D5C7F}" type="slidenum">
              <a:rPr lang="en-US" altLang="en-US"/>
              <a:pPr>
                <a:defRPr/>
              </a:pPr>
              <a:t>‹#›</a:t>
            </a:fld>
            <a:endParaRPr lang="en-US" altLang="en-US"/>
          </a:p>
        </p:txBody>
      </p:sp>
    </p:spTree>
    <p:extLst>
      <p:ext uri="{BB962C8B-B14F-4D97-AF65-F5344CB8AC3E}">
        <p14:creationId xmlns:p14="http://schemas.microsoft.com/office/powerpoint/2010/main" val="37339086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13"/>
          <p:cNvSpPr>
            <a:spLocks noGrp="1" noChangeArrowheads="1"/>
          </p:cNvSpPr>
          <p:nvPr>
            <p:ph type="sldNum" sz="quarter" idx="12"/>
          </p:nvPr>
        </p:nvSpPr>
        <p:spPr>
          <a:ln/>
        </p:spPr>
        <p:txBody>
          <a:bodyPr/>
          <a:lstStyle>
            <a:lvl1pPr>
              <a:defRPr/>
            </a:lvl1pPr>
          </a:lstStyle>
          <a:p>
            <a:pPr>
              <a:defRPr/>
            </a:pPr>
            <a:fld id="{25B3E02A-FF08-482F-BFB9-DF9DC1F8871D}" type="slidenum">
              <a:rPr lang="en-US" altLang="en-US"/>
              <a:pPr>
                <a:defRPr/>
              </a:pPr>
              <a:t>‹#›</a:t>
            </a:fld>
            <a:endParaRPr lang="en-US" altLang="en-US"/>
          </a:p>
        </p:txBody>
      </p:sp>
    </p:spTree>
    <p:extLst>
      <p:ext uri="{BB962C8B-B14F-4D97-AF65-F5344CB8AC3E}">
        <p14:creationId xmlns:p14="http://schemas.microsoft.com/office/powerpoint/2010/main" val="1755050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13"/>
          <p:cNvSpPr>
            <a:spLocks noGrp="1" noChangeArrowheads="1"/>
          </p:cNvSpPr>
          <p:nvPr>
            <p:ph type="sldNum" sz="quarter" idx="12"/>
          </p:nvPr>
        </p:nvSpPr>
        <p:spPr>
          <a:ln/>
        </p:spPr>
        <p:txBody>
          <a:bodyPr/>
          <a:lstStyle>
            <a:lvl1pPr>
              <a:defRPr/>
            </a:lvl1pPr>
          </a:lstStyle>
          <a:p>
            <a:pPr>
              <a:defRPr/>
            </a:pPr>
            <a:fld id="{C37678F5-3C95-419A-B2D6-2F7E7C19C87A}" type="slidenum">
              <a:rPr lang="en-US" altLang="en-US"/>
              <a:pPr>
                <a:defRPr/>
              </a:pPr>
              <a:t>‹#›</a:t>
            </a:fld>
            <a:endParaRPr lang="en-US" altLang="en-US"/>
          </a:p>
        </p:txBody>
      </p:sp>
    </p:spTree>
    <p:extLst>
      <p:ext uri="{BB962C8B-B14F-4D97-AF65-F5344CB8AC3E}">
        <p14:creationId xmlns:p14="http://schemas.microsoft.com/office/powerpoint/2010/main" val="1319648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13"/>
          <p:cNvSpPr>
            <a:spLocks noGrp="1" noChangeArrowheads="1"/>
          </p:cNvSpPr>
          <p:nvPr>
            <p:ph type="sldNum" sz="quarter" idx="12"/>
          </p:nvPr>
        </p:nvSpPr>
        <p:spPr>
          <a:ln/>
        </p:spPr>
        <p:txBody>
          <a:bodyPr/>
          <a:lstStyle>
            <a:lvl1pPr>
              <a:defRPr/>
            </a:lvl1pPr>
          </a:lstStyle>
          <a:p>
            <a:pPr>
              <a:defRPr/>
            </a:pPr>
            <a:fld id="{17A60979-C335-4B95-9346-3EF4914BDB97}" type="slidenum">
              <a:rPr lang="en-US" altLang="en-US"/>
              <a:pPr>
                <a:defRPr/>
              </a:pPr>
              <a:t>‹#›</a:t>
            </a:fld>
            <a:endParaRPr lang="en-US" altLang="en-US"/>
          </a:p>
        </p:txBody>
      </p:sp>
    </p:spTree>
    <p:extLst>
      <p:ext uri="{BB962C8B-B14F-4D97-AF65-F5344CB8AC3E}">
        <p14:creationId xmlns:p14="http://schemas.microsoft.com/office/powerpoint/2010/main" val="2603674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3"/>
          <p:cNvSpPr>
            <a:spLocks noGrp="1" noChangeArrowheads="1"/>
          </p:cNvSpPr>
          <p:nvPr>
            <p:ph type="sldNum" sz="quarter" idx="12"/>
          </p:nvPr>
        </p:nvSpPr>
        <p:spPr>
          <a:ln/>
        </p:spPr>
        <p:txBody>
          <a:bodyPr/>
          <a:lstStyle>
            <a:lvl1pPr>
              <a:defRPr/>
            </a:lvl1pPr>
          </a:lstStyle>
          <a:p>
            <a:pPr>
              <a:defRPr/>
            </a:pPr>
            <a:fld id="{A784106E-792A-4477-8117-FD49B99AAEAE}" type="slidenum">
              <a:rPr lang="en-US" altLang="en-US"/>
              <a:pPr>
                <a:defRPr/>
              </a:pPr>
              <a:t>‹#›</a:t>
            </a:fld>
            <a:endParaRPr lang="en-US" altLang="en-US"/>
          </a:p>
        </p:txBody>
      </p:sp>
    </p:spTree>
    <p:extLst>
      <p:ext uri="{BB962C8B-B14F-4D97-AF65-F5344CB8AC3E}">
        <p14:creationId xmlns:p14="http://schemas.microsoft.com/office/powerpoint/2010/main" val="155372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Z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3"/>
          <p:cNvSpPr>
            <a:spLocks noGrp="1" noChangeArrowheads="1"/>
          </p:cNvSpPr>
          <p:nvPr>
            <p:ph type="sldNum" sz="quarter" idx="12"/>
          </p:nvPr>
        </p:nvSpPr>
        <p:spPr>
          <a:ln/>
        </p:spPr>
        <p:txBody>
          <a:bodyPr/>
          <a:lstStyle>
            <a:lvl1pPr>
              <a:defRPr/>
            </a:lvl1pPr>
          </a:lstStyle>
          <a:p>
            <a:pPr>
              <a:defRPr/>
            </a:pPr>
            <a:fld id="{D89DDBDD-A0C0-4773-9115-B72B0B53FEDF}" type="slidenum">
              <a:rPr lang="en-US" altLang="en-US"/>
              <a:pPr>
                <a:defRPr/>
              </a:pPr>
              <a:t>‹#›</a:t>
            </a:fld>
            <a:endParaRPr lang="en-US" altLang="en-US"/>
          </a:p>
        </p:txBody>
      </p:sp>
    </p:spTree>
    <p:extLst>
      <p:ext uri="{BB962C8B-B14F-4D97-AF65-F5344CB8AC3E}">
        <p14:creationId xmlns:p14="http://schemas.microsoft.com/office/powerpoint/2010/main" val="2889038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defRPr/>
            </a:pPr>
            <a:endParaRPr kumimoji="1" lang="en-US" altLang="en-US" sz="2400"/>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defRPr/>
            </a:pPr>
            <a:endParaRPr kumimoji="1" lang="en-US" altLang="en-US" sz="2400"/>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defRPr/>
            </a:pPr>
            <a:endParaRPr kumimoji="1" lang="en-US" altLang="en-US" sz="2400"/>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defRPr/>
            </a:pPr>
            <a:endParaRPr kumimoji="1" lang="en-US" altLang="en-US" sz="2400"/>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defRPr/>
            </a:pPr>
            <a:endParaRPr kumimoji="1" lang="en-US" altLang="en-US" sz="2400"/>
          </a:p>
        </p:txBody>
      </p:sp>
      <p:sp>
        <p:nvSpPr>
          <p:cNvPr id="1031" name="Rectangle 7"/>
          <p:cNvSpPr>
            <a:spLocks noChangeArrowheads="1"/>
          </p:cNvSpPr>
          <p:nvPr/>
        </p:nvSpPr>
        <p:spPr bwMode="gray">
          <a:xfrm>
            <a:off x="762000" y="990600"/>
            <a:ext cx="31750" cy="1052513"/>
          </a:xfrm>
          <a:prstGeom prst="rect">
            <a:avLst/>
          </a:prstGeom>
          <a:solidFill>
            <a:schemeClr val="bg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defRPr/>
            </a:pPr>
            <a:endParaRPr kumimoji="1" lang="en-US" altLang="en-US" sz="2400"/>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defRPr/>
            </a:pPr>
            <a:endParaRPr kumimoji="1" lang="en-US" altLang="en-US" sz="2400"/>
          </a:p>
        </p:txBody>
      </p:sp>
      <p:sp>
        <p:nvSpPr>
          <p:cNvPr id="1033" name="Rectangle 9"/>
          <p:cNvSpPr>
            <a:spLocks noGrp="1" noChangeArrowheads="1"/>
          </p:cNvSpPr>
          <p:nvPr>
            <p:ph type="title"/>
          </p:nvPr>
        </p:nvSpPr>
        <p:spPr bwMode="auto">
          <a:xfrm>
            <a:off x="1150938" y="214313"/>
            <a:ext cx="7793037" cy="14620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28682" name="Rectangle 10"/>
          <p:cNvSpPr>
            <a:spLocks noGrp="1" noChangeArrowheads="1"/>
          </p:cNvSpPr>
          <p:nvPr>
            <p:ph type="body" idx="1"/>
          </p:nvPr>
        </p:nvSpPr>
        <p:spPr bwMode="auto">
          <a:xfrm>
            <a:off x="1182688" y="2017713"/>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8683" name="Rectangle 11"/>
          <p:cNvSpPr>
            <a:spLocks noGrp="1" noChangeArrowheads="1"/>
          </p:cNvSpPr>
          <p:nvPr>
            <p:ph type="dt" sz="half" idx="2"/>
          </p:nvPr>
        </p:nvSpPr>
        <p:spPr bwMode="auto">
          <a:xfrm>
            <a:off x="1162050" y="6243638"/>
            <a:ext cx="1905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lvl1pPr>
          </a:lstStyle>
          <a:p>
            <a:pPr>
              <a:defRPr/>
            </a:pPr>
            <a:endParaRPr lang="en-US" altLang="en-US"/>
          </a:p>
        </p:txBody>
      </p:sp>
      <p:sp>
        <p:nvSpPr>
          <p:cNvPr id="28684" name="Rectangle 12"/>
          <p:cNvSpPr>
            <a:spLocks noGrp="1" noChangeArrowheads="1"/>
          </p:cNvSpPr>
          <p:nvPr>
            <p:ph type="ftr" sz="quarter" idx="3"/>
          </p:nvPr>
        </p:nvSpPr>
        <p:spPr bwMode="auto">
          <a:xfrm>
            <a:off x="3657600" y="6243638"/>
            <a:ext cx="28956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lvl1pPr>
          </a:lstStyle>
          <a:p>
            <a:pPr>
              <a:defRPr/>
            </a:pPr>
            <a:endParaRPr lang="en-US" altLang="en-US"/>
          </a:p>
        </p:txBody>
      </p:sp>
      <p:sp>
        <p:nvSpPr>
          <p:cNvPr id="28685" name="Rectangle 13"/>
          <p:cNvSpPr>
            <a:spLocks noGrp="1" noChangeArrowheads="1"/>
          </p:cNvSpPr>
          <p:nvPr>
            <p:ph type="sldNum" sz="quarter" idx="4"/>
          </p:nvPr>
        </p:nvSpPr>
        <p:spPr bwMode="auto">
          <a:xfrm>
            <a:off x="7042150" y="6243638"/>
            <a:ext cx="1905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lvl1pPr>
          </a:lstStyle>
          <a:p>
            <a:pPr>
              <a:defRPr/>
            </a:pPr>
            <a:fld id="{2FFEF651-F8E9-4BFB-9486-35115F00FD3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28"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682">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28682">
                                            <p:txEl>
                                              <p:pRg st="0" end="0"/>
                                            </p:txEl>
                                          </p:spTgt>
                                        </p:tgtEl>
                                        <p:attrNameLst>
                                          <p:attrName>ppt_c</p:attrName>
                                        </p:attrNameLst>
                                      </p:cBhvr>
                                      <p:to>
                                        <a:schemeClr val="bg2"/>
                                      </p:to>
                                    </p:animClr>
                                  </p:subTnLst>
                                </p:cTn>
                              </p:par>
                              <p:par>
                                <p:cTn id="7" presetID="1" presetClass="entr" presetSubtype="0" fill="hold" grpId="0" nodeType="withEffect">
                                  <p:stCondLst>
                                    <p:cond delay="0"/>
                                  </p:stCondLst>
                                  <p:childTnLst>
                                    <p:set>
                                      <p:cBhvr>
                                        <p:cTn id="8" dur="1" fill="hold">
                                          <p:stCondLst>
                                            <p:cond delay="0"/>
                                          </p:stCondLst>
                                        </p:cTn>
                                        <p:tgtEl>
                                          <p:spTgt spid="28682">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28682">
                                            <p:txEl>
                                              <p:pRg st="1" end="1"/>
                                            </p:txEl>
                                          </p:spTgt>
                                        </p:tgtEl>
                                        <p:attrNameLst>
                                          <p:attrName>ppt_c</p:attrName>
                                        </p:attrNameLst>
                                      </p:cBhvr>
                                      <p:to>
                                        <a:schemeClr val="bg2"/>
                                      </p:to>
                                    </p:animClr>
                                  </p:subTnLst>
                                </p:cTn>
                              </p:par>
                              <p:par>
                                <p:cTn id="9" presetID="1" presetClass="entr" presetSubtype="0" fill="hold" grpId="0" nodeType="withEffect">
                                  <p:stCondLst>
                                    <p:cond delay="0"/>
                                  </p:stCondLst>
                                  <p:childTnLst>
                                    <p:set>
                                      <p:cBhvr>
                                        <p:cTn id="10" dur="1" fill="hold">
                                          <p:stCondLst>
                                            <p:cond delay="0"/>
                                          </p:stCondLst>
                                        </p:cTn>
                                        <p:tgtEl>
                                          <p:spTgt spid="28682">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28682">
                                            <p:txEl>
                                              <p:pRg st="2" end="2"/>
                                            </p:txEl>
                                          </p:spTgt>
                                        </p:tgtEl>
                                        <p:attrNameLst>
                                          <p:attrName>ppt_c</p:attrName>
                                        </p:attrNameLst>
                                      </p:cBhvr>
                                      <p:to>
                                        <a:schemeClr val="bg2"/>
                                      </p:to>
                                    </p:animClr>
                                  </p:subTnLst>
                                </p:cTn>
                              </p:par>
                              <p:par>
                                <p:cTn id="11" presetID="1" presetClass="entr" presetSubtype="0" fill="hold" grpId="0" nodeType="withEffect">
                                  <p:stCondLst>
                                    <p:cond delay="0"/>
                                  </p:stCondLst>
                                  <p:childTnLst>
                                    <p:set>
                                      <p:cBhvr>
                                        <p:cTn id="12" dur="1" fill="hold">
                                          <p:stCondLst>
                                            <p:cond delay="0"/>
                                          </p:stCondLst>
                                        </p:cTn>
                                        <p:tgtEl>
                                          <p:spTgt spid="28682">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28682">
                                            <p:txEl>
                                              <p:pRg st="3" end="3"/>
                                            </p:txEl>
                                          </p:spTgt>
                                        </p:tgtEl>
                                        <p:attrNameLst>
                                          <p:attrName>ppt_c</p:attrName>
                                        </p:attrNameLst>
                                      </p:cBhvr>
                                      <p:to>
                                        <a:schemeClr val="bg2"/>
                                      </p:to>
                                    </p:animClr>
                                  </p:subTnLst>
                                </p:cTn>
                              </p:par>
                              <p:par>
                                <p:cTn id="13" presetID="1" presetClass="entr" presetSubtype="0" fill="hold" grpId="0" nodeType="withEffect">
                                  <p:stCondLst>
                                    <p:cond delay="0"/>
                                  </p:stCondLst>
                                  <p:childTnLst>
                                    <p:set>
                                      <p:cBhvr>
                                        <p:cTn id="14" dur="1" fill="hold">
                                          <p:stCondLst>
                                            <p:cond delay="0"/>
                                          </p:stCondLst>
                                        </p:cTn>
                                        <p:tgtEl>
                                          <p:spTgt spid="28682">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28682">
                                            <p:txEl>
                                              <p:pRg st="4" end="4"/>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2" grpId="0" build="p">
        <p:tmplLst>
          <p:tmpl lvl="1">
            <p:tnLst>
              <p:par>
                <p:cTn presetID="1" presetClass="entr" presetSubtype="0" fill="hold" nodeType="clickEffect">
                  <p:stCondLst>
                    <p:cond delay="0"/>
                  </p:stCondLst>
                  <p:childTnLst>
                    <p:set>
                      <p:cBhvr>
                        <p:cTn dur="1" fill="hold">
                          <p:stCondLst>
                            <p:cond delay="0"/>
                          </p:stCondLst>
                        </p:cTn>
                        <p:tgtEl>
                          <p:spTgt spid="28682"/>
                        </p:tgtEl>
                        <p:attrNameLst>
                          <p:attrName>style.visibility</p:attrName>
                        </p:attrNameLst>
                      </p:cBhvr>
                      <p:to>
                        <p:strVal val="visible"/>
                      </p:to>
                    </p:set>
                  </p:childTnLst>
                  <p:subTnLst>
                    <p:animClr clrSpc="rgb" dir="cw">
                      <p:cBhvr override="childStyle">
                        <p:cTn dur="1" fill="hold" display="0" masterRel="nextClick" afterEffect="1"/>
                        <p:tgtEl>
                          <p:spTgt spid="28682"/>
                        </p:tgtEl>
                        <p:attrNameLst>
                          <p:attrName>ppt_c</p:attrName>
                        </p:attrNameLst>
                      </p:cBhvr>
                      <p:to>
                        <a:schemeClr val="bg2"/>
                      </p:to>
                    </p:animClr>
                  </p:subTnLst>
                </p:cTn>
              </p:par>
            </p:tnLst>
          </p:tmpl>
          <p:tmpl lvl="2">
            <p:tnLst>
              <p:par>
                <p:cTn presetID="1" presetClass="entr" presetSubtype="0" fill="hold" nodeType="withEffect">
                  <p:stCondLst>
                    <p:cond delay="0"/>
                  </p:stCondLst>
                  <p:childTnLst>
                    <p:set>
                      <p:cBhvr>
                        <p:cTn dur="1" fill="hold">
                          <p:stCondLst>
                            <p:cond delay="0"/>
                          </p:stCondLst>
                        </p:cTn>
                        <p:tgtEl>
                          <p:spTgt spid="28682"/>
                        </p:tgtEl>
                        <p:attrNameLst>
                          <p:attrName>style.visibility</p:attrName>
                        </p:attrNameLst>
                      </p:cBhvr>
                      <p:to>
                        <p:strVal val="visible"/>
                      </p:to>
                    </p:set>
                  </p:childTnLst>
                  <p:subTnLst>
                    <p:animClr clrSpc="rgb" dir="cw">
                      <p:cBhvr override="childStyle">
                        <p:cTn dur="1" fill="hold" display="0" masterRel="nextClick" afterEffect="1"/>
                        <p:tgtEl>
                          <p:spTgt spid="28682"/>
                        </p:tgtEl>
                        <p:attrNameLst>
                          <p:attrName>ppt_c</p:attrName>
                        </p:attrNameLst>
                      </p:cBhvr>
                      <p:to>
                        <a:schemeClr val="bg2"/>
                      </p:to>
                    </p:animClr>
                  </p:subTnLst>
                </p:cTn>
              </p:par>
            </p:tnLst>
          </p:tmpl>
          <p:tmpl lvl="3">
            <p:tnLst>
              <p:par>
                <p:cTn presetID="1" presetClass="entr" presetSubtype="0" fill="hold" nodeType="withEffect">
                  <p:stCondLst>
                    <p:cond delay="0"/>
                  </p:stCondLst>
                  <p:childTnLst>
                    <p:set>
                      <p:cBhvr>
                        <p:cTn dur="1" fill="hold">
                          <p:stCondLst>
                            <p:cond delay="0"/>
                          </p:stCondLst>
                        </p:cTn>
                        <p:tgtEl>
                          <p:spTgt spid="28682"/>
                        </p:tgtEl>
                        <p:attrNameLst>
                          <p:attrName>style.visibility</p:attrName>
                        </p:attrNameLst>
                      </p:cBhvr>
                      <p:to>
                        <p:strVal val="visible"/>
                      </p:to>
                    </p:set>
                  </p:childTnLst>
                  <p:subTnLst>
                    <p:animClr clrSpc="rgb" dir="cw">
                      <p:cBhvr override="childStyle">
                        <p:cTn dur="1" fill="hold" display="0" masterRel="nextClick" afterEffect="1"/>
                        <p:tgtEl>
                          <p:spTgt spid="28682"/>
                        </p:tgtEl>
                        <p:attrNameLst>
                          <p:attrName>ppt_c</p:attrName>
                        </p:attrNameLst>
                      </p:cBhvr>
                      <p:to>
                        <a:schemeClr val="bg2"/>
                      </p:to>
                    </p:animClr>
                  </p:subTnLst>
                </p:cTn>
              </p:par>
            </p:tnLst>
          </p:tmpl>
          <p:tmpl lvl="4">
            <p:tnLst>
              <p:par>
                <p:cTn presetID="1" presetClass="entr" presetSubtype="0" fill="hold" nodeType="withEffect">
                  <p:stCondLst>
                    <p:cond delay="0"/>
                  </p:stCondLst>
                  <p:childTnLst>
                    <p:set>
                      <p:cBhvr>
                        <p:cTn dur="1" fill="hold">
                          <p:stCondLst>
                            <p:cond delay="0"/>
                          </p:stCondLst>
                        </p:cTn>
                        <p:tgtEl>
                          <p:spTgt spid="28682"/>
                        </p:tgtEl>
                        <p:attrNameLst>
                          <p:attrName>style.visibility</p:attrName>
                        </p:attrNameLst>
                      </p:cBhvr>
                      <p:to>
                        <p:strVal val="visible"/>
                      </p:to>
                    </p:set>
                  </p:childTnLst>
                  <p:subTnLst>
                    <p:animClr clrSpc="rgb" dir="cw">
                      <p:cBhvr override="childStyle">
                        <p:cTn dur="1" fill="hold" display="0" masterRel="nextClick" afterEffect="1"/>
                        <p:tgtEl>
                          <p:spTgt spid="28682"/>
                        </p:tgtEl>
                        <p:attrNameLst>
                          <p:attrName>ppt_c</p:attrName>
                        </p:attrNameLst>
                      </p:cBhvr>
                      <p:to>
                        <a:schemeClr val="bg2"/>
                      </p:to>
                    </p:animClr>
                  </p:subTnLst>
                </p:cTn>
              </p:par>
            </p:tnLst>
          </p:tmpl>
          <p:tmpl lvl="5">
            <p:tnLst>
              <p:par>
                <p:cTn presetID="1" presetClass="entr" presetSubtype="0" fill="hold" nodeType="withEffect">
                  <p:stCondLst>
                    <p:cond delay="0"/>
                  </p:stCondLst>
                  <p:childTnLst>
                    <p:set>
                      <p:cBhvr>
                        <p:cTn dur="1" fill="hold">
                          <p:stCondLst>
                            <p:cond delay="0"/>
                          </p:stCondLst>
                        </p:cTn>
                        <p:tgtEl>
                          <p:spTgt spid="28682"/>
                        </p:tgtEl>
                        <p:attrNameLst>
                          <p:attrName>style.visibility</p:attrName>
                        </p:attrNameLst>
                      </p:cBhvr>
                      <p:to>
                        <p:strVal val="visible"/>
                      </p:to>
                    </p:set>
                  </p:childTnLst>
                  <p:subTnLst>
                    <p:animClr clrSpc="rgb" dir="cw">
                      <p:cBhvr override="childStyle">
                        <p:cTn dur="1" fill="hold" display="0" masterRel="nextClick" afterEffect="1"/>
                        <p:tgtEl>
                          <p:spTgt spid="28682"/>
                        </p:tgtEl>
                        <p:attrNameLst>
                          <p:attrName>ppt_c</p:attrName>
                        </p:attrNameLst>
                      </p:cBhvr>
                      <p:to>
                        <a:schemeClr val="bg2"/>
                      </p:to>
                    </p:animClr>
                  </p:subTnLst>
                </p:cTn>
              </p:par>
            </p:tnLst>
          </p:tmpl>
        </p:tmplLst>
      </p:bldP>
    </p:bldLst>
  </p:timing>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143000" y="1453055"/>
            <a:ext cx="7696200" cy="1524000"/>
          </a:xfrm>
        </p:spPr>
        <p:txBody>
          <a:bodyPr/>
          <a:lstStyle/>
          <a:p>
            <a:pPr algn="ctr" eaLnBrk="1" hangingPunct="1">
              <a:defRPr/>
            </a:pPr>
            <a:br>
              <a:rPr lang="en-ZA" altLang="en-US" sz="3200" b="1" dirty="0">
                <a:solidFill>
                  <a:schemeClr val="tx2">
                    <a:lumMod val="75000"/>
                  </a:schemeClr>
                </a:solidFill>
                <a:latin typeface="Garamond" pitchFamily="18" charset="0"/>
              </a:rPr>
            </a:br>
            <a:br>
              <a:rPr lang="en-ZA" altLang="en-US" sz="3200" b="1" dirty="0">
                <a:solidFill>
                  <a:schemeClr val="tx2">
                    <a:lumMod val="75000"/>
                  </a:schemeClr>
                </a:solidFill>
                <a:latin typeface="Garamond" pitchFamily="18" charset="0"/>
              </a:rPr>
            </a:br>
            <a:br>
              <a:rPr lang="en-ZA" altLang="en-US" sz="3200" b="1" dirty="0">
                <a:solidFill>
                  <a:schemeClr val="tx2">
                    <a:lumMod val="75000"/>
                  </a:schemeClr>
                </a:solidFill>
                <a:latin typeface="Garamond" pitchFamily="18" charset="0"/>
              </a:rPr>
            </a:br>
            <a:br>
              <a:rPr lang="en-ZA" altLang="en-US" sz="3200" b="1" dirty="0">
                <a:solidFill>
                  <a:schemeClr val="tx2">
                    <a:lumMod val="75000"/>
                  </a:schemeClr>
                </a:solidFill>
                <a:latin typeface="Garamond" pitchFamily="18" charset="0"/>
              </a:rPr>
            </a:br>
            <a:br>
              <a:rPr lang="en-ZA" altLang="en-US" sz="3200" b="1" dirty="0">
                <a:solidFill>
                  <a:schemeClr val="tx2">
                    <a:lumMod val="75000"/>
                  </a:schemeClr>
                </a:solidFill>
                <a:latin typeface="Garamond" pitchFamily="18" charset="0"/>
              </a:rPr>
            </a:br>
            <a:br>
              <a:rPr lang="en-ZA" altLang="en-US" sz="3200" b="1" dirty="0">
                <a:solidFill>
                  <a:schemeClr val="tx2">
                    <a:lumMod val="75000"/>
                  </a:schemeClr>
                </a:solidFill>
                <a:latin typeface="Garamond" pitchFamily="18" charset="0"/>
              </a:rPr>
            </a:br>
            <a:br>
              <a:rPr lang="en-ZA" altLang="en-US" sz="3200" b="1" dirty="0">
                <a:solidFill>
                  <a:schemeClr val="tx2">
                    <a:lumMod val="75000"/>
                  </a:schemeClr>
                </a:solidFill>
                <a:latin typeface="Garamond" pitchFamily="18" charset="0"/>
              </a:rPr>
            </a:br>
            <a:br>
              <a:rPr lang="en-ZA" altLang="en-US" sz="3200" b="1" dirty="0">
                <a:solidFill>
                  <a:schemeClr val="tx2">
                    <a:lumMod val="75000"/>
                  </a:schemeClr>
                </a:solidFill>
                <a:latin typeface="Garamond" pitchFamily="18" charset="0"/>
              </a:rPr>
            </a:br>
            <a:br>
              <a:rPr lang="en-ZA" altLang="en-US" sz="3200" b="1" dirty="0">
                <a:solidFill>
                  <a:schemeClr val="tx2">
                    <a:lumMod val="75000"/>
                  </a:schemeClr>
                </a:solidFill>
                <a:latin typeface="Garamond" pitchFamily="18" charset="0"/>
              </a:rPr>
            </a:br>
            <a:br>
              <a:rPr lang="en-ZA" altLang="en-US" sz="3200" b="1" dirty="0">
                <a:solidFill>
                  <a:schemeClr val="tx2">
                    <a:lumMod val="75000"/>
                  </a:schemeClr>
                </a:solidFill>
                <a:latin typeface="Garamond" pitchFamily="18" charset="0"/>
              </a:rPr>
            </a:br>
            <a:br>
              <a:rPr lang="en-ZA" altLang="en-US" sz="3200" b="1" dirty="0">
                <a:solidFill>
                  <a:schemeClr val="tx2">
                    <a:lumMod val="75000"/>
                  </a:schemeClr>
                </a:solidFill>
                <a:latin typeface="Garamond" pitchFamily="18" charset="0"/>
              </a:rPr>
            </a:br>
            <a:br>
              <a:rPr lang="en-ZA" altLang="en-US" sz="3200" b="1" dirty="0">
                <a:solidFill>
                  <a:schemeClr val="tx2">
                    <a:lumMod val="75000"/>
                  </a:schemeClr>
                </a:solidFill>
                <a:latin typeface="Garamond" pitchFamily="18" charset="0"/>
              </a:rPr>
            </a:br>
            <a:br>
              <a:rPr lang="en-ZA" altLang="en-US" sz="3200" b="1" dirty="0">
                <a:solidFill>
                  <a:schemeClr val="tx2">
                    <a:lumMod val="75000"/>
                  </a:schemeClr>
                </a:solidFill>
                <a:latin typeface="Garamond" pitchFamily="18" charset="0"/>
              </a:rPr>
            </a:br>
            <a:br>
              <a:rPr lang="en-ZA" altLang="en-US" sz="3200" b="1" dirty="0">
                <a:solidFill>
                  <a:schemeClr val="tx2">
                    <a:lumMod val="75000"/>
                  </a:schemeClr>
                </a:solidFill>
                <a:latin typeface="Garamond" pitchFamily="18" charset="0"/>
              </a:rPr>
            </a:br>
            <a:br>
              <a:rPr lang="en-ZA" altLang="en-US" sz="3200" b="1" dirty="0">
                <a:solidFill>
                  <a:schemeClr val="tx2">
                    <a:lumMod val="75000"/>
                  </a:schemeClr>
                </a:solidFill>
                <a:latin typeface="Garamond" pitchFamily="18" charset="0"/>
              </a:rPr>
            </a:br>
            <a:br>
              <a:rPr lang="en-ZA" altLang="en-US" sz="3200" b="1" dirty="0">
                <a:solidFill>
                  <a:schemeClr val="tx2">
                    <a:lumMod val="75000"/>
                  </a:schemeClr>
                </a:solidFill>
                <a:latin typeface="Garamond" pitchFamily="18" charset="0"/>
              </a:rPr>
            </a:br>
            <a:br>
              <a:rPr lang="en-ZA" altLang="en-US" sz="3200" b="1" dirty="0">
                <a:solidFill>
                  <a:schemeClr val="tx2">
                    <a:lumMod val="75000"/>
                  </a:schemeClr>
                </a:solidFill>
                <a:latin typeface="Garamond" pitchFamily="18" charset="0"/>
              </a:rPr>
            </a:br>
            <a:br>
              <a:rPr lang="en-GB" altLang="en-US" sz="3200" b="1" dirty="0">
                <a:solidFill>
                  <a:schemeClr val="tx2">
                    <a:lumMod val="75000"/>
                  </a:schemeClr>
                </a:solidFill>
                <a:latin typeface="Garamond" pitchFamily="18" charset="0"/>
              </a:rPr>
            </a:br>
            <a:r>
              <a:rPr lang="en-US" altLang="en-US" sz="3200" b="1" dirty="0">
                <a:solidFill>
                  <a:schemeClr val="tx2">
                    <a:lumMod val="75000"/>
                  </a:schemeClr>
                </a:solidFill>
                <a:latin typeface="Garamond" pitchFamily="18" charset="0"/>
              </a:rPr>
              <a:t>Induced Cultural Shift: The Case of the </a:t>
            </a:r>
            <a:r>
              <a:rPr lang="en-US" altLang="en-US" sz="3200" b="1" dirty="0" err="1">
                <a:solidFill>
                  <a:schemeClr val="tx2">
                    <a:lumMod val="75000"/>
                  </a:schemeClr>
                </a:solidFill>
                <a:latin typeface="Garamond" pitchFamily="18" charset="0"/>
              </a:rPr>
              <a:t>Gǀui</a:t>
            </a:r>
            <a:r>
              <a:rPr lang="en-US" altLang="en-US" sz="3200" b="1" dirty="0">
                <a:solidFill>
                  <a:schemeClr val="tx2">
                    <a:lumMod val="75000"/>
                  </a:schemeClr>
                </a:solidFill>
                <a:latin typeface="Garamond" pitchFamily="18" charset="0"/>
              </a:rPr>
              <a:t> and the </a:t>
            </a:r>
            <a:r>
              <a:rPr lang="en-US" altLang="en-US" sz="3200" b="1" dirty="0" err="1">
                <a:solidFill>
                  <a:schemeClr val="tx2">
                    <a:lumMod val="75000"/>
                  </a:schemeClr>
                </a:solidFill>
                <a:latin typeface="Garamond" pitchFamily="18" charset="0"/>
              </a:rPr>
              <a:t>Gǁana</a:t>
            </a:r>
            <a:r>
              <a:rPr lang="en-US" altLang="en-US" sz="3200" b="1" dirty="0">
                <a:solidFill>
                  <a:schemeClr val="tx2">
                    <a:lumMod val="75000"/>
                  </a:schemeClr>
                </a:solidFill>
                <a:latin typeface="Garamond" pitchFamily="18" charset="0"/>
              </a:rPr>
              <a:t>.</a:t>
            </a:r>
            <a:br>
              <a:rPr lang="en-US" altLang="en-US" sz="3200" b="1" dirty="0">
                <a:solidFill>
                  <a:schemeClr val="tx2">
                    <a:lumMod val="75000"/>
                  </a:schemeClr>
                </a:solidFill>
                <a:latin typeface="Garamond" pitchFamily="18" charset="0"/>
              </a:rPr>
            </a:br>
            <a:endParaRPr lang="en-US" altLang="en-US" sz="3200" i="1" dirty="0">
              <a:solidFill>
                <a:srgbClr val="C00000"/>
              </a:solidFill>
            </a:endParaRPr>
          </a:p>
        </p:txBody>
      </p:sp>
      <p:sp>
        <p:nvSpPr>
          <p:cNvPr id="3075" name="Rectangle 3"/>
          <p:cNvSpPr>
            <a:spLocks noGrp="1" noChangeArrowheads="1"/>
          </p:cNvSpPr>
          <p:nvPr>
            <p:ph type="subTitle" idx="1"/>
          </p:nvPr>
        </p:nvSpPr>
        <p:spPr/>
        <p:txBody>
          <a:bodyPr/>
          <a:lstStyle/>
          <a:p>
            <a:pPr eaLnBrk="1" hangingPunct="1"/>
            <a:r>
              <a:rPr lang="en-US" altLang="en-US" sz="2800" b="1" dirty="0">
                <a:solidFill>
                  <a:srgbClr val="800000"/>
                </a:solidFill>
                <a:latin typeface="Garamond" pitchFamily="18" charset="0"/>
              </a:rPr>
              <a:t>Kems Monaka and Naomi </a:t>
            </a:r>
            <a:r>
              <a:rPr lang="en-US" altLang="en-US" sz="2800" b="1" dirty="0" err="1">
                <a:solidFill>
                  <a:srgbClr val="800000"/>
                </a:solidFill>
                <a:latin typeface="Garamond" pitchFamily="18" charset="0"/>
              </a:rPr>
              <a:t>Moswete</a:t>
            </a:r>
            <a:endParaRPr lang="en-US" altLang="en-US" sz="2800" b="1" dirty="0">
              <a:solidFill>
                <a:srgbClr val="800000"/>
              </a:solidFill>
              <a:latin typeface="Garamond" pitchFamily="18" charset="0"/>
            </a:endParaRPr>
          </a:p>
          <a:p>
            <a:pPr eaLnBrk="1" hangingPunct="1"/>
            <a:r>
              <a:rPr lang="en-US" altLang="en-US" sz="2800" b="1" dirty="0">
                <a:solidFill>
                  <a:srgbClr val="003300"/>
                </a:solidFill>
                <a:latin typeface="Garamond" pitchFamily="18" charset="0"/>
              </a:rPr>
              <a:t>University of Botswana</a:t>
            </a:r>
          </a:p>
          <a:p>
            <a:pPr eaLnBrk="1" hangingPunct="1"/>
            <a:r>
              <a:rPr lang="en-US" altLang="en-US" sz="2800" b="1" i="1" dirty="0">
                <a:latin typeface="Garamond" pitchFamily="18" charset="0"/>
              </a:rPr>
              <a:t>20</a:t>
            </a:r>
            <a:r>
              <a:rPr lang="en-US" altLang="en-US" sz="2800" b="1" i="1" baseline="30000" dirty="0">
                <a:latin typeface="Garamond" pitchFamily="18" charset="0"/>
              </a:rPr>
              <a:t>th</a:t>
            </a:r>
            <a:r>
              <a:rPr lang="en-US" altLang="en-US" sz="2800" b="1" i="1" dirty="0">
                <a:latin typeface="Garamond" pitchFamily="18" charset="0"/>
              </a:rPr>
              <a:t> July 2022. </a:t>
            </a:r>
            <a:r>
              <a:rPr lang="en-US" altLang="en-US" sz="2800" b="1" i="1" dirty="0" err="1">
                <a:latin typeface="Garamond" pitchFamily="18" charset="0"/>
              </a:rPr>
              <a:t>Riezlern</a:t>
            </a:r>
            <a:r>
              <a:rPr lang="en-US" altLang="en-US" sz="2800" b="1" i="1" dirty="0">
                <a:latin typeface="Garamond" pitchFamily="18" charset="0"/>
              </a:rPr>
              <a:t>, Austria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66BA4-9AB4-C1B4-FC77-5D0C8E7BB356}"/>
              </a:ext>
            </a:extLst>
          </p:cNvPr>
          <p:cNvSpPr>
            <a:spLocks noGrp="1"/>
          </p:cNvSpPr>
          <p:nvPr>
            <p:ph type="title"/>
          </p:nvPr>
        </p:nvSpPr>
        <p:spPr>
          <a:xfrm>
            <a:off x="1066800" y="457200"/>
            <a:ext cx="7877175" cy="1219200"/>
          </a:xfrm>
        </p:spPr>
        <p:txBody>
          <a:bodyPr/>
          <a:lstStyle/>
          <a:p>
            <a:r>
              <a:rPr kumimoji="0" lang="en-US" altLang="en-US" sz="3200" b="1" i="0" u="none" strike="noStrike" kern="0" cap="none" spc="0" normalizeH="0" baseline="0" noProof="0" dirty="0">
                <a:ln>
                  <a:noFill/>
                </a:ln>
                <a:solidFill>
                  <a:srgbClr val="333399"/>
                </a:solidFill>
                <a:effectLst/>
                <a:uLnTx/>
                <a:uFillTx/>
                <a:latin typeface="Garamond" pitchFamily="18" charset="0"/>
                <a:ea typeface="+mj-ea"/>
                <a:cs typeface="Times New Roman" pitchFamily="18" charset="0"/>
              </a:rPr>
              <a:t>Nation building and Democracy</a:t>
            </a:r>
            <a:endParaRPr lang="en-GB" dirty="0"/>
          </a:p>
        </p:txBody>
      </p:sp>
      <p:sp>
        <p:nvSpPr>
          <p:cNvPr id="3" name="Content Placeholder 2">
            <a:extLst>
              <a:ext uri="{FF2B5EF4-FFF2-40B4-BE49-F238E27FC236}">
                <a16:creationId xmlns:a16="http://schemas.microsoft.com/office/drawing/2014/main" id="{827AACD1-B470-DDDF-1694-5413904057E3}"/>
              </a:ext>
            </a:extLst>
          </p:cNvPr>
          <p:cNvSpPr>
            <a:spLocks noGrp="1"/>
          </p:cNvSpPr>
          <p:nvPr>
            <p:ph idx="1"/>
          </p:nvPr>
        </p:nvSpPr>
        <p:spPr>
          <a:xfrm>
            <a:off x="381000" y="2017712"/>
            <a:ext cx="8574088" cy="4459287"/>
          </a:xfrm>
        </p:spPr>
        <p:txBody>
          <a:bodyPr/>
          <a:lstStyle/>
          <a:p>
            <a:r>
              <a:rPr lang="en-US" sz="2800" dirty="0">
                <a:latin typeface="Garamond" panose="02020404030301010803" pitchFamily="18" charset="0"/>
              </a:rPr>
              <a:t>At independence, the new leaders of Botswana adopted policies that promoted “</a:t>
            </a:r>
            <a:r>
              <a:rPr lang="en-US" sz="2800" b="1" dirty="0">
                <a:latin typeface="Garamond" panose="02020404030301010803" pitchFamily="18" charset="0"/>
              </a:rPr>
              <a:t>a common national identity</a:t>
            </a:r>
            <a:r>
              <a:rPr lang="en-US" sz="2800" dirty="0">
                <a:latin typeface="Garamond" panose="02020404030301010803" pitchFamily="18" charset="0"/>
              </a:rPr>
              <a:t>” as an approach to building a united nation (</a:t>
            </a:r>
            <a:r>
              <a:rPr lang="en-US" sz="2800" dirty="0" err="1">
                <a:latin typeface="Garamond" panose="02020404030301010803" pitchFamily="18" charset="0"/>
              </a:rPr>
              <a:t>Mulimbi</a:t>
            </a:r>
            <a:r>
              <a:rPr lang="en-US" sz="2800" dirty="0">
                <a:latin typeface="Garamond" panose="02020404030301010803" pitchFamily="18" charset="0"/>
              </a:rPr>
              <a:t> &amp; Dryden-Petersen 2018:152).</a:t>
            </a:r>
          </a:p>
          <a:p>
            <a:pPr marL="0" indent="0">
              <a:buNone/>
            </a:pPr>
            <a:endParaRPr lang="en-US" sz="2800" dirty="0">
              <a:latin typeface="Garamond" panose="02020404030301010803" pitchFamily="18" charset="0"/>
            </a:endParaRPr>
          </a:p>
          <a:p>
            <a:pPr marL="342900" marR="0" lvl="0" indent="-342900" algn="just" defTabSz="914400" rtl="0" eaLnBrk="0" fontAlgn="base" latinLnBrk="0" hangingPunct="0">
              <a:lnSpc>
                <a:spcPct val="100000"/>
              </a:lnSpc>
              <a:spcBef>
                <a:spcPct val="20000"/>
              </a:spcBef>
              <a:spcAft>
                <a:spcPct val="0"/>
              </a:spcAft>
              <a:buClr>
                <a:srgbClr val="3333CC"/>
              </a:buClr>
              <a:buSzPct val="60000"/>
              <a:buFont typeface="Wingdings" pitchFamily="2" charset="2"/>
              <a:buChar char="n"/>
              <a:tabLst/>
              <a:defRPr/>
            </a:pPr>
            <a:r>
              <a:rPr kumimoji="0" lang="en-US" sz="2800" b="0" i="0" u="none" strike="noStrike" kern="0" cap="none" spc="0" normalizeH="0" baseline="0" noProof="0" dirty="0">
                <a:ln>
                  <a:noFill/>
                </a:ln>
                <a:solidFill>
                  <a:srgbClr val="000000"/>
                </a:solidFill>
                <a:effectLst/>
                <a:uLnTx/>
                <a:uFillTx/>
                <a:latin typeface="Garamond" panose="02020404030301010803" pitchFamily="18" charset="0"/>
                <a:ea typeface="+mn-ea"/>
                <a:cs typeface="+mn-cs"/>
              </a:rPr>
              <a:t>Nation-building required that </a:t>
            </a:r>
            <a:r>
              <a:rPr kumimoji="0" lang="en-US" sz="2800" b="1" i="0" u="sng" strike="noStrike" kern="0" cap="none" spc="0" normalizeH="0" baseline="0" noProof="0" dirty="0">
                <a:ln>
                  <a:noFill/>
                </a:ln>
                <a:solidFill>
                  <a:srgbClr val="FF0000"/>
                </a:solidFill>
                <a:effectLst/>
                <a:uLnTx/>
                <a:uFillTx/>
                <a:latin typeface="Garamond" panose="02020404030301010803" pitchFamily="18" charset="0"/>
                <a:ea typeface="+mn-ea"/>
                <a:cs typeface="+mn-cs"/>
              </a:rPr>
              <a:t>all</a:t>
            </a:r>
            <a:r>
              <a:rPr kumimoji="0" lang="en-US" sz="2800" b="0" i="0" u="none" strike="noStrike" kern="0" cap="none" spc="0" normalizeH="0" baseline="0" noProof="0" dirty="0">
                <a:ln>
                  <a:noFill/>
                </a:ln>
                <a:solidFill>
                  <a:srgbClr val="000000"/>
                </a:solidFill>
                <a:effectLst/>
                <a:uLnTx/>
                <a:uFillTx/>
                <a:latin typeface="Garamond" panose="02020404030301010803" pitchFamily="18" charset="0"/>
                <a:ea typeface="+mn-ea"/>
                <a:cs typeface="+mn-cs"/>
              </a:rPr>
              <a:t> groups of people within the borders of the country who are citizens be identified as Batswana (Hays, 2004). </a:t>
            </a:r>
          </a:p>
          <a:p>
            <a:endParaRPr lang="en-US" sz="2800" dirty="0">
              <a:latin typeface="Garamond" panose="02020404030301010803" pitchFamily="18" charset="0"/>
            </a:endParaRPr>
          </a:p>
        </p:txBody>
      </p:sp>
    </p:spTree>
    <p:extLst>
      <p:ext uri="{BB962C8B-B14F-4D97-AF65-F5344CB8AC3E}">
        <p14:creationId xmlns:p14="http://schemas.microsoft.com/office/powerpoint/2010/main" val="37580068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66BA4-9AB4-C1B4-FC77-5D0C8E7BB356}"/>
              </a:ext>
            </a:extLst>
          </p:cNvPr>
          <p:cNvSpPr>
            <a:spLocks noGrp="1"/>
          </p:cNvSpPr>
          <p:nvPr>
            <p:ph type="title"/>
          </p:nvPr>
        </p:nvSpPr>
        <p:spPr>
          <a:xfrm>
            <a:off x="1066800" y="457200"/>
            <a:ext cx="7877175" cy="1219200"/>
          </a:xfrm>
        </p:spPr>
        <p:txBody>
          <a:bodyPr/>
          <a:lstStyle/>
          <a:p>
            <a:r>
              <a:rPr kumimoji="0" lang="en-US" altLang="en-US" sz="3200" b="1" i="0" u="none" strike="noStrike" kern="0" cap="none" spc="0" normalizeH="0" baseline="0" noProof="0" dirty="0">
                <a:ln>
                  <a:noFill/>
                </a:ln>
                <a:solidFill>
                  <a:srgbClr val="333399"/>
                </a:solidFill>
                <a:effectLst/>
                <a:uLnTx/>
                <a:uFillTx/>
                <a:latin typeface="Garamond" pitchFamily="18" charset="0"/>
                <a:ea typeface="+mj-ea"/>
                <a:cs typeface="Times New Roman" pitchFamily="18" charset="0"/>
              </a:rPr>
              <a:t>Nation building and Democracy</a:t>
            </a:r>
            <a:endParaRPr lang="en-GB" dirty="0"/>
          </a:p>
        </p:txBody>
      </p:sp>
      <p:sp>
        <p:nvSpPr>
          <p:cNvPr id="3" name="Content Placeholder 2">
            <a:extLst>
              <a:ext uri="{FF2B5EF4-FFF2-40B4-BE49-F238E27FC236}">
                <a16:creationId xmlns:a16="http://schemas.microsoft.com/office/drawing/2014/main" id="{827AACD1-B470-DDDF-1694-5413904057E3}"/>
              </a:ext>
            </a:extLst>
          </p:cNvPr>
          <p:cNvSpPr>
            <a:spLocks noGrp="1"/>
          </p:cNvSpPr>
          <p:nvPr>
            <p:ph idx="1"/>
          </p:nvPr>
        </p:nvSpPr>
        <p:spPr>
          <a:xfrm>
            <a:off x="284956" y="1828800"/>
            <a:ext cx="8574088" cy="4800600"/>
          </a:xfrm>
        </p:spPr>
        <p:txBody>
          <a:bodyPr/>
          <a:lstStyle/>
          <a:p>
            <a:pPr algn="just"/>
            <a:r>
              <a:rPr lang="en-US" sz="2800" dirty="0">
                <a:latin typeface="Garamond" panose="02020404030301010803" pitchFamily="18" charset="0"/>
              </a:rPr>
              <a:t>Pelican &amp; Maruyama (2015) further report that </a:t>
            </a:r>
            <a:r>
              <a:rPr kumimoji="0" lang="en-US" sz="2800" b="0" i="0" u="none" strike="noStrike" kern="0" cap="none" spc="0" normalizeH="0" baseline="0" noProof="0" dirty="0">
                <a:ln>
                  <a:noFill/>
                </a:ln>
                <a:solidFill>
                  <a:srgbClr val="000000"/>
                </a:solidFill>
                <a:effectLst/>
                <a:uLnTx/>
                <a:uFillTx/>
                <a:latin typeface="Garamond" panose="02020404030301010803" pitchFamily="18" charset="0"/>
                <a:ea typeface="+mn-ea"/>
                <a:cs typeface="+mn-cs"/>
              </a:rPr>
              <a:t>“as a ‘frontline state’ in the fight against apartheid South Africa, the Botswanan government consciously adopted a </a:t>
            </a:r>
            <a:r>
              <a:rPr kumimoji="0" lang="en-US" sz="2800" b="1" i="0" u="sng" strike="noStrike" kern="0" cap="none" spc="0" normalizeH="0" baseline="0" noProof="0" dirty="0">
                <a:ln>
                  <a:noFill/>
                </a:ln>
                <a:solidFill>
                  <a:srgbClr val="000000"/>
                </a:solidFill>
                <a:effectLst/>
                <a:uLnTx/>
                <a:uFillTx/>
                <a:latin typeface="Garamond" panose="02020404030301010803" pitchFamily="18" charset="0"/>
                <a:ea typeface="+mn-ea"/>
                <a:cs typeface="+mn-cs"/>
              </a:rPr>
              <a:t>‘non-racial democracy</a:t>
            </a:r>
            <a:r>
              <a:rPr kumimoji="0" lang="en-US" sz="2800" b="0" i="0" u="none" strike="noStrike" kern="0" cap="none" spc="0" normalizeH="0" baseline="0" noProof="0" dirty="0">
                <a:ln>
                  <a:noFill/>
                </a:ln>
                <a:solidFill>
                  <a:srgbClr val="000000"/>
                </a:solidFill>
                <a:effectLst/>
                <a:uLnTx/>
                <a:uFillTx/>
                <a:latin typeface="Garamond" panose="02020404030301010803" pitchFamily="18" charset="0"/>
                <a:ea typeface="+mn-ea"/>
                <a:cs typeface="+mn-cs"/>
              </a:rPr>
              <a:t>’ </a:t>
            </a:r>
            <a:r>
              <a:rPr kumimoji="0" lang="en-US" sz="2800" b="0" i="0" u="none" strike="noStrike" kern="0" cap="none" spc="0" normalizeH="0" baseline="0" noProof="0" dirty="0">
                <a:ln>
                  <a:noFill/>
                </a:ln>
                <a:solidFill>
                  <a:srgbClr val="C00000"/>
                </a:solidFill>
                <a:effectLst/>
                <a:uLnTx/>
                <a:uFillTx/>
                <a:latin typeface="Garamond" panose="02020404030301010803" pitchFamily="18" charset="0"/>
                <a:ea typeface="+mn-ea"/>
                <a:cs typeface="+mn-cs"/>
              </a:rPr>
              <a:t>and denied separate development based on differential treatment along racial or ethnic lines </a:t>
            </a:r>
            <a:r>
              <a:rPr kumimoji="0" lang="en-US" sz="2800" b="0" i="0" u="none" strike="noStrike" kern="0" cap="none" spc="0" normalizeH="0" baseline="0" noProof="0" dirty="0">
                <a:ln>
                  <a:noFill/>
                </a:ln>
                <a:solidFill>
                  <a:srgbClr val="000000"/>
                </a:solidFill>
                <a:effectLst/>
                <a:uLnTx/>
                <a:uFillTx/>
                <a:latin typeface="Garamond" panose="02020404030301010803" pitchFamily="18" charset="0"/>
                <a:ea typeface="+mn-ea"/>
                <a:cs typeface="+mn-cs"/>
              </a:rPr>
              <a:t>(Government of Botswana, n.d., Takada, 2016). </a:t>
            </a:r>
          </a:p>
          <a:p>
            <a:pPr algn="just"/>
            <a:r>
              <a:rPr lang="en-US" sz="2800" dirty="0">
                <a:solidFill>
                  <a:srgbClr val="FF0000"/>
                </a:solidFill>
                <a:latin typeface="Garamond" panose="02020404030301010803" pitchFamily="18" charset="0"/>
              </a:rPr>
              <a:t>Botswana Government viewed diversity as an inconvenience (</a:t>
            </a:r>
            <a:r>
              <a:rPr lang="en-US" sz="2800" dirty="0" err="1">
                <a:solidFill>
                  <a:srgbClr val="FF0000"/>
                </a:solidFill>
                <a:latin typeface="Garamond" panose="02020404030301010803" pitchFamily="18" charset="0"/>
              </a:rPr>
              <a:t>Saugestad</a:t>
            </a:r>
            <a:r>
              <a:rPr lang="en-US" sz="2800" dirty="0">
                <a:solidFill>
                  <a:srgbClr val="FF0000"/>
                </a:solidFill>
                <a:latin typeface="Garamond" panose="02020404030301010803" pitchFamily="18" charset="0"/>
              </a:rPr>
              <a:t>, 2001).</a:t>
            </a:r>
          </a:p>
          <a:p>
            <a:pPr algn="just"/>
            <a:r>
              <a:rPr lang="en-US" sz="2800" dirty="0">
                <a:solidFill>
                  <a:srgbClr val="FF0000"/>
                </a:solidFill>
                <a:latin typeface="Garamond" panose="02020404030301010803" pitchFamily="18" charset="0"/>
              </a:rPr>
              <a:t>Ideas of homogeneity and seen as </a:t>
            </a:r>
            <a:r>
              <a:rPr lang="en-US" sz="2800" dirty="0" err="1">
                <a:solidFill>
                  <a:srgbClr val="FF0000"/>
                </a:solidFill>
                <a:latin typeface="Garamond" panose="02020404030301010803" pitchFamily="18" charset="0"/>
              </a:rPr>
              <a:t>surceding</a:t>
            </a:r>
            <a:r>
              <a:rPr lang="en-US" sz="2800" dirty="0">
                <a:solidFill>
                  <a:srgbClr val="FF0000"/>
                </a:solidFill>
                <a:latin typeface="Garamond" panose="02020404030301010803" pitchFamily="18" charset="0"/>
              </a:rPr>
              <a:t> quality of life (Nyati-</a:t>
            </a:r>
            <a:r>
              <a:rPr lang="en-US" sz="2800" dirty="0" err="1">
                <a:solidFill>
                  <a:srgbClr val="FF0000"/>
                </a:solidFill>
                <a:latin typeface="Garamond" panose="02020404030301010803" pitchFamily="18" charset="0"/>
              </a:rPr>
              <a:t>Ramahobo</a:t>
            </a:r>
            <a:r>
              <a:rPr lang="en-US" sz="2800" dirty="0">
                <a:solidFill>
                  <a:srgbClr val="FF0000"/>
                </a:solidFill>
                <a:latin typeface="Garamond" panose="02020404030301010803" pitchFamily="18" charset="0"/>
              </a:rPr>
              <a:t>, 1999)</a:t>
            </a:r>
          </a:p>
        </p:txBody>
      </p:sp>
    </p:spTree>
    <p:extLst>
      <p:ext uri="{BB962C8B-B14F-4D97-AF65-F5344CB8AC3E}">
        <p14:creationId xmlns:p14="http://schemas.microsoft.com/office/powerpoint/2010/main" val="2236388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66BA4-9AB4-C1B4-FC77-5D0C8E7BB356}"/>
              </a:ext>
            </a:extLst>
          </p:cNvPr>
          <p:cNvSpPr>
            <a:spLocks noGrp="1"/>
          </p:cNvSpPr>
          <p:nvPr>
            <p:ph type="title"/>
          </p:nvPr>
        </p:nvSpPr>
        <p:spPr>
          <a:xfrm>
            <a:off x="1066800" y="1066800"/>
            <a:ext cx="7877175" cy="609600"/>
          </a:xfrm>
        </p:spPr>
        <p:txBody>
          <a:bodyPr/>
          <a:lstStyle/>
          <a:p>
            <a:r>
              <a:rPr kumimoji="0" lang="en-US" altLang="en-US" sz="3200" b="1" i="0" u="none" strike="noStrike" kern="0" cap="none" spc="0" normalizeH="0" baseline="0" noProof="0" dirty="0">
                <a:ln>
                  <a:noFill/>
                </a:ln>
                <a:solidFill>
                  <a:srgbClr val="333399"/>
                </a:solidFill>
                <a:effectLst/>
                <a:uLnTx/>
                <a:uFillTx/>
                <a:latin typeface="Garamond" pitchFamily="18" charset="0"/>
                <a:ea typeface="+mj-ea"/>
                <a:cs typeface="Times New Roman" pitchFamily="18" charset="0"/>
              </a:rPr>
              <a:t>Nation building and Democracy</a:t>
            </a:r>
            <a:endParaRPr lang="en-GB" dirty="0"/>
          </a:p>
        </p:txBody>
      </p:sp>
      <p:sp>
        <p:nvSpPr>
          <p:cNvPr id="3" name="Content Placeholder 2">
            <a:extLst>
              <a:ext uri="{FF2B5EF4-FFF2-40B4-BE49-F238E27FC236}">
                <a16:creationId xmlns:a16="http://schemas.microsoft.com/office/drawing/2014/main" id="{827AACD1-B470-DDDF-1694-5413904057E3}"/>
              </a:ext>
            </a:extLst>
          </p:cNvPr>
          <p:cNvSpPr>
            <a:spLocks noGrp="1"/>
          </p:cNvSpPr>
          <p:nvPr>
            <p:ph idx="1"/>
          </p:nvPr>
        </p:nvSpPr>
        <p:spPr>
          <a:xfrm>
            <a:off x="152400" y="1828800"/>
            <a:ext cx="8791575" cy="4495800"/>
          </a:xfrm>
        </p:spPr>
        <p:txBody>
          <a:bodyPr/>
          <a:lstStyle/>
          <a:p>
            <a:pPr algn="just"/>
            <a:r>
              <a:rPr lang="en-US" sz="2800" dirty="0">
                <a:latin typeface="Garamond" panose="02020404030301010803" pitchFamily="18" charset="0"/>
              </a:rPr>
              <a:t>Nation-building and democracy meant that San communities are seen as part of </a:t>
            </a:r>
            <a:r>
              <a:rPr kumimoji="0" lang="en-US" sz="2800" b="0" i="0" u="none" strike="noStrike" kern="0" cap="none" spc="0" normalizeH="0" baseline="0" noProof="0" dirty="0">
                <a:ln>
                  <a:noFill/>
                </a:ln>
                <a:solidFill>
                  <a:srgbClr val="000000"/>
                </a:solidFill>
                <a:effectLst/>
                <a:uLnTx/>
                <a:uFillTx/>
                <a:latin typeface="Garamond" panose="02020404030301010803" pitchFamily="18" charset="0"/>
                <a:ea typeface="+mn-ea"/>
                <a:cs typeface="+mn-cs"/>
              </a:rPr>
              <a:t>“</a:t>
            </a:r>
            <a:r>
              <a:rPr kumimoji="0" lang="en-US" sz="2800" b="1" i="0" u="none" strike="noStrike" kern="0" cap="none" spc="0" normalizeH="0" baseline="0" noProof="0" dirty="0">
                <a:ln>
                  <a:noFill/>
                </a:ln>
                <a:solidFill>
                  <a:srgbClr val="000000"/>
                </a:solidFill>
                <a:effectLst/>
                <a:uLnTx/>
                <a:uFillTx/>
                <a:latin typeface="Garamond" panose="02020404030301010803" pitchFamily="18" charset="0"/>
                <a:ea typeface="+mn-ea"/>
                <a:cs typeface="+mn-cs"/>
              </a:rPr>
              <a:t>a common national identity</a:t>
            </a:r>
            <a:r>
              <a:rPr kumimoji="0" lang="en-US" sz="2800" b="0" i="0" u="none" strike="noStrike" kern="0" cap="none" spc="0" normalizeH="0" baseline="0" noProof="0" dirty="0">
                <a:ln>
                  <a:noFill/>
                </a:ln>
                <a:solidFill>
                  <a:srgbClr val="000000"/>
                </a:solidFill>
                <a:effectLst/>
                <a:uLnTx/>
                <a:uFillTx/>
                <a:latin typeface="Garamond" panose="02020404030301010803" pitchFamily="18" charset="0"/>
                <a:ea typeface="+mn-ea"/>
                <a:cs typeface="+mn-cs"/>
              </a:rPr>
              <a:t>” (</a:t>
            </a:r>
            <a:r>
              <a:rPr kumimoji="0" lang="en-US" sz="2800" b="0" i="0" u="none" strike="noStrike" kern="0" cap="none" spc="0" normalizeH="0" baseline="0" noProof="0" dirty="0" err="1">
                <a:ln>
                  <a:noFill/>
                </a:ln>
                <a:solidFill>
                  <a:srgbClr val="000000"/>
                </a:solidFill>
                <a:effectLst/>
                <a:uLnTx/>
                <a:uFillTx/>
                <a:latin typeface="Garamond" panose="02020404030301010803" pitchFamily="18" charset="0"/>
                <a:ea typeface="+mn-ea"/>
                <a:cs typeface="+mn-cs"/>
              </a:rPr>
              <a:t>Mulimbi</a:t>
            </a:r>
            <a:r>
              <a:rPr kumimoji="0" lang="en-US" sz="2800" b="0" i="0" u="none" strike="noStrike" kern="0" cap="none" spc="0" normalizeH="0" baseline="0" noProof="0" dirty="0">
                <a:ln>
                  <a:noFill/>
                </a:ln>
                <a:solidFill>
                  <a:srgbClr val="000000"/>
                </a:solidFill>
                <a:effectLst/>
                <a:uLnTx/>
                <a:uFillTx/>
                <a:latin typeface="Garamond" panose="02020404030301010803" pitchFamily="18" charset="0"/>
                <a:ea typeface="+mn-ea"/>
                <a:cs typeface="+mn-cs"/>
              </a:rPr>
              <a:t> &amp; Dryden-Petersen, 2018, p.152), and needed to ‘develop’ along mainstream society (cf. Cassidy et al., 2001).</a:t>
            </a:r>
          </a:p>
          <a:p>
            <a:pPr algn="just"/>
            <a:r>
              <a:rPr lang="en-US" sz="2800" dirty="0">
                <a:solidFill>
                  <a:srgbClr val="FF0000"/>
                </a:solidFill>
                <a:latin typeface="Garamond" panose="02020404030301010803" pitchFamily="18" charset="0"/>
              </a:rPr>
              <a:t>Wherever the San were found, they were subsumed under the Setswana group of that territory (</a:t>
            </a:r>
            <a:r>
              <a:rPr lang="en-US" sz="2800" dirty="0" err="1">
                <a:solidFill>
                  <a:srgbClr val="FF0000"/>
                </a:solidFill>
                <a:latin typeface="Garamond" panose="02020404030301010803" pitchFamily="18" charset="0"/>
              </a:rPr>
              <a:t>Maoznde</a:t>
            </a:r>
            <a:r>
              <a:rPr lang="en-US" sz="2800" dirty="0">
                <a:solidFill>
                  <a:srgbClr val="FF0000"/>
                </a:solidFill>
                <a:latin typeface="Garamond" panose="02020404030301010803" pitchFamily="18" charset="0"/>
              </a:rPr>
              <a:t>, 2001)</a:t>
            </a:r>
            <a:endParaRPr kumimoji="0" lang="en-US" sz="2800" b="0" i="0" u="none" strike="noStrike" kern="0" cap="none" spc="0" normalizeH="0" baseline="0" noProof="0" dirty="0">
              <a:ln>
                <a:noFill/>
              </a:ln>
              <a:solidFill>
                <a:srgbClr val="FF0000"/>
              </a:solidFill>
              <a:effectLst/>
              <a:uLnTx/>
              <a:uFillTx/>
              <a:latin typeface="Garamond" panose="02020404030301010803" pitchFamily="18" charset="0"/>
              <a:ea typeface="+mn-ea"/>
              <a:cs typeface="+mn-cs"/>
            </a:endParaRPr>
          </a:p>
          <a:p>
            <a:pPr algn="just"/>
            <a:endParaRPr lang="en-US" sz="2800" dirty="0">
              <a:latin typeface="Garamond" panose="02020404030301010803" pitchFamily="18" charset="0"/>
            </a:endParaRPr>
          </a:p>
        </p:txBody>
      </p:sp>
    </p:spTree>
    <p:extLst>
      <p:ext uri="{BB962C8B-B14F-4D97-AF65-F5344CB8AC3E}">
        <p14:creationId xmlns:p14="http://schemas.microsoft.com/office/powerpoint/2010/main" val="126773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66BA4-9AB4-C1B4-FC77-5D0C8E7BB356}"/>
              </a:ext>
            </a:extLst>
          </p:cNvPr>
          <p:cNvSpPr>
            <a:spLocks noGrp="1"/>
          </p:cNvSpPr>
          <p:nvPr>
            <p:ph type="title"/>
          </p:nvPr>
        </p:nvSpPr>
        <p:spPr>
          <a:xfrm>
            <a:off x="1066800" y="762000"/>
            <a:ext cx="7877175" cy="609600"/>
          </a:xfrm>
        </p:spPr>
        <p:txBody>
          <a:bodyPr/>
          <a:lstStyle/>
          <a:p>
            <a:pPr algn="ctr"/>
            <a:r>
              <a:rPr kumimoji="0" lang="en-US" altLang="en-US" sz="3200" b="1" i="0" u="none" strike="noStrike" kern="0" cap="none" spc="0" normalizeH="0" baseline="0" noProof="0" dirty="0">
                <a:ln>
                  <a:noFill/>
                </a:ln>
                <a:solidFill>
                  <a:srgbClr val="333399"/>
                </a:solidFill>
                <a:effectLst/>
                <a:uLnTx/>
                <a:uFillTx/>
                <a:latin typeface="Garamond" pitchFamily="18" charset="0"/>
                <a:ea typeface="+mj-ea"/>
                <a:cs typeface="Times New Roman" pitchFamily="18" charset="0"/>
              </a:rPr>
              <a:t>Development: Amenities</a:t>
            </a:r>
            <a:endParaRPr lang="en-GB" dirty="0"/>
          </a:p>
        </p:txBody>
      </p:sp>
      <p:sp>
        <p:nvSpPr>
          <p:cNvPr id="3" name="Content Placeholder 2">
            <a:extLst>
              <a:ext uri="{FF2B5EF4-FFF2-40B4-BE49-F238E27FC236}">
                <a16:creationId xmlns:a16="http://schemas.microsoft.com/office/drawing/2014/main" id="{827AACD1-B470-DDDF-1694-5413904057E3}"/>
              </a:ext>
            </a:extLst>
          </p:cNvPr>
          <p:cNvSpPr>
            <a:spLocks noGrp="1"/>
          </p:cNvSpPr>
          <p:nvPr>
            <p:ph idx="1"/>
          </p:nvPr>
        </p:nvSpPr>
        <p:spPr>
          <a:xfrm>
            <a:off x="152400" y="1371600"/>
            <a:ext cx="8791575" cy="4953000"/>
          </a:xfrm>
        </p:spPr>
        <p:txBody>
          <a:bodyPr/>
          <a:lstStyle/>
          <a:p>
            <a:pPr marL="342900" marR="0" lvl="0" indent="-342900" algn="l" defTabSz="914400" rtl="0" eaLnBrk="0" fontAlgn="base" latinLnBrk="0" hangingPunct="0">
              <a:lnSpc>
                <a:spcPct val="100000"/>
              </a:lnSpc>
              <a:spcBef>
                <a:spcPct val="20000"/>
              </a:spcBef>
              <a:spcAft>
                <a:spcPct val="0"/>
              </a:spcAft>
              <a:buClr>
                <a:srgbClr val="3333CC"/>
              </a:buClr>
              <a:buSzPct val="60000"/>
              <a:buFont typeface="Wingdings" pitchFamily="2" charset="2"/>
              <a:buChar char="n"/>
              <a:tabLst/>
              <a:defRPr/>
            </a:pPr>
            <a:r>
              <a:rPr lang="en-GB" sz="2800" dirty="0">
                <a:solidFill>
                  <a:srgbClr val="000000"/>
                </a:solidFill>
                <a:latin typeface="Garamond" panose="02020404030301010803" pitchFamily="18" charset="0"/>
              </a:rPr>
              <a:t>T</a:t>
            </a:r>
            <a:r>
              <a:rPr kumimoji="0" lang="en-GB" sz="2800" b="0" i="0" u="none" strike="noStrike" kern="0" cap="none" spc="0" normalizeH="0" baseline="0" noProof="0" dirty="0">
                <a:ln>
                  <a:noFill/>
                </a:ln>
                <a:solidFill>
                  <a:srgbClr val="000000"/>
                </a:solidFill>
                <a:effectLst/>
                <a:uLnTx/>
                <a:uFillTx/>
                <a:latin typeface="Garamond" panose="02020404030301010803" pitchFamily="18" charset="0"/>
                <a:ea typeface="+mn-ea"/>
                <a:cs typeface="+mn-cs"/>
              </a:rPr>
              <a:t>he </a:t>
            </a:r>
            <a:r>
              <a:rPr kumimoji="0" lang="en-GB" sz="2800" b="0" i="0" u="none" strike="noStrike" kern="0" cap="none" spc="0" normalizeH="0" baseline="0" noProof="0" dirty="0" err="1">
                <a:ln>
                  <a:noFill/>
                </a:ln>
                <a:solidFill>
                  <a:srgbClr val="000000"/>
                </a:solidFill>
                <a:effectLst/>
                <a:uLnTx/>
                <a:uFillTx/>
                <a:latin typeface="Garamond" panose="02020404030301010803" pitchFamily="18" charset="0"/>
                <a:ea typeface="MS Mincho" panose="02020609040205080304" pitchFamily="49" charset="-128"/>
                <a:cs typeface="Times New Roman" panose="02020603050405020304" pitchFamily="18" charset="0"/>
              </a:rPr>
              <a:t>Gǀui</a:t>
            </a:r>
            <a:r>
              <a:rPr kumimoji="0" lang="en-GB" sz="2800" b="0" i="0" u="none" strike="noStrike" kern="0" cap="none" spc="0" normalizeH="0" baseline="0" noProof="0" dirty="0">
                <a:ln>
                  <a:noFill/>
                </a:ln>
                <a:solidFill>
                  <a:srgbClr val="000000"/>
                </a:solidFill>
                <a:effectLst/>
                <a:uLnTx/>
                <a:uFillTx/>
                <a:latin typeface="Garamond" panose="02020404030301010803" pitchFamily="18" charset="0"/>
                <a:ea typeface="MS Mincho" panose="02020609040205080304" pitchFamily="49" charset="-128"/>
                <a:cs typeface="Times New Roman" panose="02020603050405020304" pitchFamily="18" charset="0"/>
              </a:rPr>
              <a:t> and the </a:t>
            </a:r>
            <a:r>
              <a:rPr kumimoji="0" lang="en-GB" sz="2800" b="0" i="0" u="none" strike="noStrike" kern="0" cap="none" spc="0" normalizeH="0" baseline="0" noProof="0" dirty="0" err="1">
                <a:ln>
                  <a:noFill/>
                </a:ln>
                <a:solidFill>
                  <a:srgbClr val="000000"/>
                </a:solidFill>
                <a:effectLst/>
                <a:uLnTx/>
                <a:uFillTx/>
                <a:latin typeface="Garamond" panose="02020404030301010803" pitchFamily="18" charset="0"/>
                <a:ea typeface="MS Mincho" panose="02020609040205080304" pitchFamily="49" charset="-128"/>
                <a:cs typeface="Times New Roman" panose="02020603050405020304" pitchFamily="18" charset="0"/>
              </a:rPr>
              <a:t>Gǁana</a:t>
            </a:r>
            <a:r>
              <a:rPr kumimoji="0" lang="en-GB" sz="2800" b="0" i="0" u="none" strike="noStrike" kern="0" cap="none" spc="0" normalizeH="0" baseline="0" noProof="0" dirty="0">
                <a:ln>
                  <a:noFill/>
                </a:ln>
                <a:solidFill>
                  <a:srgbClr val="000000"/>
                </a:solidFill>
                <a:effectLst/>
                <a:uLnTx/>
                <a:uFillTx/>
                <a:latin typeface="Garamond" panose="02020404030301010803" pitchFamily="18" charset="0"/>
                <a:ea typeface="MS Mincho" panose="02020609040205080304" pitchFamily="49" charset="-128"/>
                <a:cs typeface="Times New Roman" panose="02020603050405020304" pitchFamily="18" charset="0"/>
              </a:rPr>
              <a:t> </a:t>
            </a:r>
            <a:r>
              <a:rPr kumimoji="0" lang="en-GB" sz="2800" b="0" i="0" u="none" strike="noStrike" kern="0" cap="none" spc="0" normalizeH="0" baseline="0" noProof="0" dirty="0">
                <a:ln>
                  <a:noFill/>
                </a:ln>
                <a:solidFill>
                  <a:srgbClr val="000000"/>
                </a:solidFill>
                <a:effectLst/>
                <a:uLnTx/>
                <a:uFillTx/>
                <a:latin typeface="Garamond" panose="02020404030301010803" pitchFamily="18" charset="0"/>
                <a:ea typeface="+mn-ea"/>
                <a:cs typeface="+mn-cs"/>
              </a:rPr>
              <a:t>in the Central Kalahari Game Reserve (CKGR)</a:t>
            </a:r>
            <a:r>
              <a:rPr kumimoji="0" lang="en-US" sz="2800" b="0" i="0" u="none" strike="noStrike" kern="0" cap="none" spc="0" normalizeH="0" baseline="0" noProof="0" dirty="0">
                <a:ln>
                  <a:noFill/>
                </a:ln>
                <a:solidFill>
                  <a:srgbClr val="000000"/>
                </a:solidFill>
                <a:effectLst/>
                <a:uLnTx/>
                <a:uFillTx/>
                <a:latin typeface="Garamond" panose="02020404030301010803" pitchFamily="18" charset="0"/>
                <a:ea typeface="+mn-ea"/>
                <a:cs typeface="+mn-cs"/>
              </a:rPr>
              <a:t> were therefore relocated to settlements equipped with developmental amenities: </a:t>
            </a:r>
            <a:r>
              <a:rPr kumimoji="0" lang="en-US" sz="2800" b="0" i="0" u="none" strike="noStrike" kern="0" cap="none" spc="0" normalizeH="0" baseline="0" noProof="0" dirty="0">
                <a:ln>
                  <a:noFill/>
                </a:ln>
                <a:solidFill>
                  <a:srgbClr val="C00000"/>
                </a:solidFill>
                <a:effectLst/>
                <a:uLnTx/>
                <a:uFillTx/>
                <a:latin typeface="Garamond" panose="02020404030301010803" pitchFamily="18" charset="0"/>
                <a:ea typeface="+mn-ea"/>
                <a:cs typeface="+mn-cs"/>
              </a:rPr>
              <a:t>health facilities, feeding programs, drinking water, sports and recreation facilities, shelter, sanitation services, pensions for the elderly, residential plots, land for arable and pastoral farming, etc. </a:t>
            </a:r>
            <a:r>
              <a:rPr kumimoji="0" lang="en-US" sz="2800" b="0" i="0" u="none" strike="noStrike" kern="0" cap="none" spc="0" normalizeH="0" baseline="0" noProof="0" dirty="0">
                <a:ln>
                  <a:noFill/>
                </a:ln>
                <a:solidFill>
                  <a:srgbClr val="000000"/>
                </a:solidFill>
                <a:effectLst/>
                <a:uLnTx/>
                <a:uFillTx/>
                <a:latin typeface="Garamond" panose="02020404030301010803" pitchFamily="18" charset="0"/>
                <a:ea typeface="+mn-ea"/>
                <a:cs typeface="+mn-cs"/>
              </a:rPr>
              <a:t>(</a:t>
            </a:r>
            <a:r>
              <a:rPr kumimoji="0" lang="en-US" sz="2800" b="0" i="0" u="none" strike="noStrike" kern="0" cap="none" spc="0" normalizeH="0" baseline="0" noProof="0" dirty="0" err="1">
                <a:ln>
                  <a:noFill/>
                </a:ln>
                <a:solidFill>
                  <a:srgbClr val="000000"/>
                </a:solidFill>
                <a:effectLst/>
                <a:uLnTx/>
                <a:uFillTx/>
                <a:latin typeface="Garamond" panose="02020404030301010803" pitchFamily="18" charset="0"/>
                <a:ea typeface="+mn-ea"/>
                <a:cs typeface="+mn-cs"/>
              </a:rPr>
              <a:t>Motshabi</a:t>
            </a:r>
            <a:r>
              <a:rPr kumimoji="0" lang="en-US" sz="2800" b="0" i="0" u="none" strike="noStrike" kern="0" cap="none" spc="0" normalizeH="0" baseline="0" noProof="0" dirty="0">
                <a:ln>
                  <a:noFill/>
                </a:ln>
                <a:solidFill>
                  <a:srgbClr val="000000"/>
                </a:solidFill>
                <a:effectLst/>
                <a:uLnTx/>
                <a:uFillTx/>
                <a:latin typeface="Garamond" panose="02020404030301010803" pitchFamily="18" charset="0"/>
                <a:ea typeface="+mn-ea"/>
                <a:cs typeface="+mn-cs"/>
              </a:rPr>
              <a:t>, 2006; cf. Botswana Government, 2014, Pelican &amp; Maruyama, 2015))</a:t>
            </a:r>
          </a:p>
          <a:p>
            <a:pPr marL="342900" marR="0" lvl="0" indent="-342900" algn="l" defTabSz="914400" rtl="0" eaLnBrk="0" fontAlgn="base" latinLnBrk="0" hangingPunct="0">
              <a:lnSpc>
                <a:spcPct val="100000"/>
              </a:lnSpc>
              <a:spcBef>
                <a:spcPct val="20000"/>
              </a:spcBef>
              <a:spcAft>
                <a:spcPct val="0"/>
              </a:spcAft>
              <a:buClr>
                <a:srgbClr val="3333CC"/>
              </a:buClr>
              <a:buSzPct val="60000"/>
              <a:buFont typeface="Wingdings" pitchFamily="2" charset="2"/>
              <a:buChar char="n"/>
              <a:tabLst/>
              <a:defRPr/>
            </a:pPr>
            <a:r>
              <a:rPr lang="en-US" sz="2800" dirty="0">
                <a:solidFill>
                  <a:srgbClr val="000000"/>
                </a:solidFill>
                <a:latin typeface="Garamond" panose="02020404030301010803" pitchFamily="18" charset="0"/>
              </a:rPr>
              <a:t>Location of residence within settlements was by choice (</a:t>
            </a:r>
            <a:r>
              <a:rPr lang="en-US" sz="2800" dirty="0" err="1">
                <a:solidFill>
                  <a:srgbClr val="000000"/>
                </a:solidFill>
                <a:latin typeface="Garamond" panose="02020404030301010803" pitchFamily="18" charset="0"/>
              </a:rPr>
              <a:t>Ikeya</a:t>
            </a:r>
            <a:r>
              <a:rPr lang="en-US" sz="2800" dirty="0">
                <a:solidFill>
                  <a:srgbClr val="000000"/>
                </a:solidFill>
                <a:latin typeface="Garamond" panose="02020404030301010803" pitchFamily="18" charset="0"/>
              </a:rPr>
              <a:t>, 2001), but this was also criticized by </a:t>
            </a:r>
            <a:r>
              <a:rPr lang="en-US" sz="2800" dirty="0" err="1">
                <a:solidFill>
                  <a:srgbClr val="000000"/>
                </a:solidFill>
                <a:latin typeface="Garamond" panose="02020404030301010803" pitchFamily="18" charset="0"/>
              </a:rPr>
              <a:t>Saugestad</a:t>
            </a:r>
            <a:r>
              <a:rPr lang="en-US" sz="2800" dirty="0">
                <a:solidFill>
                  <a:srgbClr val="000000"/>
                </a:solidFill>
                <a:latin typeface="Garamond" panose="02020404030301010803" pitchFamily="18" charset="0"/>
              </a:rPr>
              <a:t> (2001)</a:t>
            </a:r>
            <a:endParaRPr kumimoji="0" lang="en-US" sz="2800" b="0" i="0" u="none" strike="noStrike" kern="0" cap="none" spc="0" normalizeH="0" baseline="0" noProof="0" dirty="0">
              <a:ln>
                <a:noFill/>
              </a:ln>
              <a:solidFill>
                <a:srgbClr val="000000"/>
              </a:solidFill>
              <a:effectLst/>
              <a:uLnTx/>
              <a:uFillTx/>
              <a:latin typeface="Garamond" panose="02020404030301010803" pitchFamily="18" charset="0"/>
              <a:ea typeface="+mn-ea"/>
              <a:cs typeface="+mn-cs"/>
            </a:endParaRPr>
          </a:p>
          <a:p>
            <a:pPr algn="just"/>
            <a:endParaRPr lang="en-US" sz="2800" dirty="0">
              <a:latin typeface="Garamond" panose="02020404030301010803" pitchFamily="18" charset="0"/>
            </a:endParaRPr>
          </a:p>
        </p:txBody>
      </p:sp>
    </p:spTree>
    <p:extLst>
      <p:ext uri="{BB962C8B-B14F-4D97-AF65-F5344CB8AC3E}">
        <p14:creationId xmlns:p14="http://schemas.microsoft.com/office/powerpoint/2010/main" val="4030727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66BA4-9AB4-C1B4-FC77-5D0C8E7BB356}"/>
              </a:ext>
            </a:extLst>
          </p:cNvPr>
          <p:cNvSpPr>
            <a:spLocks noGrp="1"/>
          </p:cNvSpPr>
          <p:nvPr>
            <p:ph type="title"/>
          </p:nvPr>
        </p:nvSpPr>
        <p:spPr>
          <a:xfrm>
            <a:off x="1066800" y="533400"/>
            <a:ext cx="7877175" cy="1143000"/>
          </a:xfrm>
        </p:spPr>
        <p:txBody>
          <a:bodyPr/>
          <a:lstStyle/>
          <a:p>
            <a:pPr algn="ctr"/>
            <a:r>
              <a:rPr kumimoji="0" lang="en-US" altLang="en-US" sz="3200" b="1" i="0" u="none" strike="noStrike" kern="0" cap="none" spc="0" normalizeH="0" baseline="0" noProof="0" dirty="0">
                <a:ln>
                  <a:noFill/>
                </a:ln>
                <a:solidFill>
                  <a:srgbClr val="333399"/>
                </a:solidFill>
                <a:effectLst/>
                <a:uLnTx/>
                <a:uFillTx/>
                <a:latin typeface="Garamond" pitchFamily="18" charset="0"/>
                <a:ea typeface="+mj-ea"/>
                <a:cs typeface="Times New Roman" pitchFamily="18" charset="0"/>
              </a:rPr>
              <a:t>Development: </a:t>
            </a:r>
            <a:br>
              <a:rPr kumimoji="0" lang="en-US" altLang="en-US" sz="3200" b="1" i="0" u="none" strike="noStrike" kern="0" cap="none" spc="0" normalizeH="0" baseline="0" noProof="0" dirty="0">
                <a:ln>
                  <a:noFill/>
                </a:ln>
                <a:solidFill>
                  <a:srgbClr val="333399"/>
                </a:solidFill>
                <a:effectLst/>
                <a:uLnTx/>
                <a:uFillTx/>
                <a:latin typeface="Garamond" pitchFamily="18" charset="0"/>
                <a:ea typeface="+mj-ea"/>
                <a:cs typeface="Times New Roman" pitchFamily="18" charset="0"/>
              </a:rPr>
            </a:br>
            <a:r>
              <a:rPr kumimoji="0" lang="en-US" altLang="en-US" sz="3200" b="1" i="0" u="none" strike="noStrike" kern="0" cap="none" spc="0" normalizeH="0" baseline="0" noProof="0" dirty="0">
                <a:ln>
                  <a:noFill/>
                </a:ln>
                <a:solidFill>
                  <a:srgbClr val="333399"/>
                </a:solidFill>
                <a:effectLst/>
                <a:uLnTx/>
                <a:uFillTx/>
                <a:latin typeface="Garamond" pitchFamily="18" charset="0"/>
                <a:ea typeface="+mj-ea"/>
                <a:cs typeface="Times New Roman" pitchFamily="18" charset="0"/>
              </a:rPr>
              <a:t>Arrangement of residential plots </a:t>
            </a:r>
            <a:br>
              <a:rPr kumimoji="0" lang="en-US" altLang="en-US" sz="3200" b="1" i="0" u="none" strike="noStrike" kern="0" cap="none" spc="0" normalizeH="0" baseline="0" noProof="0" dirty="0">
                <a:ln>
                  <a:noFill/>
                </a:ln>
                <a:solidFill>
                  <a:srgbClr val="333399"/>
                </a:solidFill>
                <a:effectLst/>
                <a:uLnTx/>
                <a:uFillTx/>
                <a:latin typeface="Garamond" pitchFamily="18" charset="0"/>
                <a:ea typeface="+mj-ea"/>
                <a:cs typeface="Times New Roman" pitchFamily="18" charset="0"/>
              </a:rPr>
            </a:br>
            <a:r>
              <a:rPr kumimoji="0" lang="en-US" altLang="en-US" sz="3200" b="1" i="0" u="none" strike="noStrike" kern="0" cap="none" spc="0" normalizeH="0" baseline="0" noProof="0" dirty="0">
                <a:ln>
                  <a:noFill/>
                </a:ln>
                <a:solidFill>
                  <a:srgbClr val="333399"/>
                </a:solidFill>
                <a:effectLst/>
                <a:uLnTx/>
                <a:uFillTx/>
                <a:latin typeface="Garamond" pitchFamily="18" charset="0"/>
                <a:ea typeface="+mj-ea"/>
                <a:cs typeface="Times New Roman" pitchFamily="18" charset="0"/>
              </a:rPr>
              <a:t>(Cf. </a:t>
            </a:r>
            <a:r>
              <a:rPr kumimoji="0" lang="en-US" altLang="en-US" sz="3200" b="1" i="0" u="none" strike="noStrike" kern="0" cap="none" spc="0" normalizeH="0" baseline="0" noProof="0" dirty="0" err="1">
                <a:ln>
                  <a:noFill/>
                </a:ln>
                <a:solidFill>
                  <a:srgbClr val="333399"/>
                </a:solidFill>
                <a:effectLst/>
                <a:uLnTx/>
                <a:uFillTx/>
                <a:latin typeface="Garamond" pitchFamily="18" charset="0"/>
                <a:ea typeface="+mj-ea"/>
                <a:cs typeface="Times New Roman" pitchFamily="18" charset="0"/>
              </a:rPr>
              <a:t>Ikeya</a:t>
            </a:r>
            <a:r>
              <a:rPr kumimoji="0" lang="en-US" altLang="en-US" sz="3200" b="1" i="0" u="none" strike="noStrike" kern="0" cap="none" spc="0" normalizeH="0" baseline="0" noProof="0" dirty="0">
                <a:ln>
                  <a:noFill/>
                </a:ln>
                <a:solidFill>
                  <a:srgbClr val="333399"/>
                </a:solidFill>
                <a:effectLst/>
                <a:uLnTx/>
                <a:uFillTx/>
                <a:latin typeface="Garamond" pitchFamily="18" charset="0"/>
                <a:ea typeface="+mj-ea"/>
                <a:cs typeface="Times New Roman" pitchFamily="18" charset="0"/>
              </a:rPr>
              <a:t>, 2001)</a:t>
            </a:r>
            <a:endParaRPr lang="en-GB" dirty="0"/>
          </a:p>
        </p:txBody>
      </p:sp>
      <p:pic>
        <p:nvPicPr>
          <p:cNvPr id="4" name="Content Placeholder 3">
            <a:extLst>
              <a:ext uri="{FF2B5EF4-FFF2-40B4-BE49-F238E27FC236}">
                <a16:creationId xmlns:a16="http://schemas.microsoft.com/office/drawing/2014/main" id="{FF6301DD-E1D3-901D-79D2-DC05A7997E31}"/>
              </a:ext>
            </a:extLst>
          </p:cNvPr>
          <p:cNvPicPr>
            <a:picLocks noGrp="1" noChangeAspect="1"/>
          </p:cNvPicPr>
          <p:nvPr>
            <p:ph idx="1"/>
          </p:nvPr>
        </p:nvPicPr>
        <p:blipFill>
          <a:blip r:embed="rId2"/>
          <a:stretch>
            <a:fillRect/>
          </a:stretch>
        </p:blipFill>
        <p:spPr>
          <a:xfrm>
            <a:off x="381000" y="1905000"/>
            <a:ext cx="7877174" cy="4724399"/>
          </a:xfrm>
          <a:prstGeom prst="rect">
            <a:avLst/>
          </a:prstGeom>
        </p:spPr>
      </p:pic>
    </p:spTree>
    <p:extLst>
      <p:ext uri="{BB962C8B-B14F-4D97-AF65-F5344CB8AC3E}">
        <p14:creationId xmlns:p14="http://schemas.microsoft.com/office/powerpoint/2010/main" val="20150473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9BB1C-C187-795C-FF2D-8C51F4812998}"/>
              </a:ext>
            </a:extLst>
          </p:cNvPr>
          <p:cNvSpPr>
            <a:spLocks noGrp="1"/>
          </p:cNvSpPr>
          <p:nvPr>
            <p:ph type="title"/>
          </p:nvPr>
        </p:nvSpPr>
        <p:spPr>
          <a:xfrm>
            <a:off x="919655" y="228600"/>
            <a:ext cx="7953375" cy="838200"/>
          </a:xfrm>
        </p:spPr>
        <p:txBody>
          <a:bodyPr/>
          <a:lstStyle/>
          <a:p>
            <a:pPr algn="ct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t>Observed cultural shift</a:t>
            </a:r>
            <a:endParaRPr lang="en-GB" dirty="0"/>
          </a:p>
        </p:txBody>
      </p:sp>
      <p:sp>
        <p:nvSpPr>
          <p:cNvPr id="3" name="Content Placeholder 2">
            <a:extLst>
              <a:ext uri="{FF2B5EF4-FFF2-40B4-BE49-F238E27FC236}">
                <a16:creationId xmlns:a16="http://schemas.microsoft.com/office/drawing/2014/main" id="{9E2A5FD4-D841-C2F2-7DF1-72FCBBF9DEFB}"/>
              </a:ext>
            </a:extLst>
          </p:cNvPr>
          <p:cNvSpPr>
            <a:spLocks noGrp="1"/>
          </p:cNvSpPr>
          <p:nvPr>
            <p:ph idx="1"/>
          </p:nvPr>
        </p:nvSpPr>
        <p:spPr>
          <a:xfrm>
            <a:off x="457200" y="1219200"/>
            <a:ext cx="8574088" cy="5257800"/>
          </a:xfrm>
        </p:spPr>
        <p:txBody>
          <a:bodyPr/>
          <a:lstStyle/>
          <a:p>
            <a:pPr algn="just"/>
            <a:r>
              <a:rPr lang="en-US" sz="2800" b="1" dirty="0">
                <a:solidFill>
                  <a:srgbClr val="C00000"/>
                </a:solidFill>
                <a:latin typeface="Garamond" panose="02020404030301010803" pitchFamily="18" charset="0"/>
              </a:rPr>
              <a:t>Disruption of nomadic residential groups</a:t>
            </a:r>
            <a:endParaRPr lang="en-GB" sz="2800" b="1" dirty="0">
              <a:solidFill>
                <a:srgbClr val="C00000"/>
              </a:solidFill>
              <a:latin typeface="Garamond" panose="02020404030301010803" pitchFamily="18" charset="0"/>
            </a:endParaRPr>
          </a:p>
          <a:p>
            <a:pPr algn="just"/>
            <a:r>
              <a:rPr lang="en-US" sz="2800" dirty="0">
                <a:latin typeface="Garamond" panose="02020404030301010803" pitchFamily="18" charset="0"/>
              </a:rPr>
              <a:t> Traditional residential groups of the </a:t>
            </a:r>
            <a:r>
              <a:rPr lang="en-US" sz="2800" dirty="0" err="1">
                <a:latin typeface="Garamond" panose="02020404030301010803" pitchFamily="18" charset="0"/>
              </a:rPr>
              <a:t>Gǀui</a:t>
            </a:r>
            <a:r>
              <a:rPr lang="en-US" sz="2800" dirty="0">
                <a:latin typeface="Garamond" panose="02020404030301010803" pitchFamily="18" charset="0"/>
              </a:rPr>
              <a:t> and the </a:t>
            </a:r>
            <a:r>
              <a:rPr lang="en-US" sz="2800" dirty="0" err="1">
                <a:latin typeface="Garamond" panose="02020404030301010803" pitchFamily="18" charset="0"/>
              </a:rPr>
              <a:t>Gǁana</a:t>
            </a:r>
            <a:r>
              <a:rPr lang="en-US" sz="2800" dirty="0">
                <a:latin typeface="Garamond" panose="02020404030301010803" pitchFamily="18" charset="0"/>
              </a:rPr>
              <a:t> in the CKGR typically consisted of 10-20 nomadic hunter-gatherer families, also called camps, and fluid and temporal (Tanaka, 2016).</a:t>
            </a:r>
          </a:p>
          <a:p>
            <a:pPr algn="just"/>
            <a:r>
              <a:rPr lang="en-US" sz="2800" dirty="0">
                <a:solidFill>
                  <a:srgbClr val="C00000"/>
                </a:solidFill>
                <a:latin typeface="Garamond" panose="02020404030301010803" pitchFamily="18" charset="0"/>
              </a:rPr>
              <a:t>In contrast, </a:t>
            </a:r>
            <a:r>
              <a:rPr kumimoji="0" lang="en-US" sz="2800" b="0" i="0" u="none" strike="noStrike" kern="0" cap="none" spc="0" normalizeH="0" baseline="0" noProof="0" dirty="0">
                <a:ln>
                  <a:noFill/>
                </a:ln>
                <a:solidFill>
                  <a:srgbClr val="C00000"/>
                </a:solidFill>
                <a:effectLst/>
                <a:uLnTx/>
                <a:uFillTx/>
                <a:latin typeface="Garamond" panose="02020404030301010803" pitchFamily="18" charset="0"/>
                <a:ea typeface="+mn-ea"/>
                <a:cs typeface="+mn-cs"/>
              </a:rPr>
              <a:t>the </a:t>
            </a:r>
            <a:r>
              <a:rPr kumimoji="0" lang="en-US" sz="2800" b="0" i="0" u="none" strike="noStrike" kern="0" cap="none" spc="0" normalizeH="0" baseline="0" noProof="0" dirty="0" err="1">
                <a:ln>
                  <a:noFill/>
                </a:ln>
                <a:solidFill>
                  <a:srgbClr val="C00000"/>
                </a:solidFill>
                <a:effectLst/>
                <a:uLnTx/>
                <a:uFillTx/>
                <a:latin typeface="Garamond" panose="02020404030301010803" pitchFamily="18" charset="0"/>
                <a:ea typeface="+mn-ea"/>
                <a:cs typeface="+mn-cs"/>
              </a:rPr>
              <a:t>Gǀui</a:t>
            </a:r>
            <a:r>
              <a:rPr kumimoji="0" lang="en-US" sz="2800" b="0" i="0" u="none" strike="noStrike" kern="0" cap="none" spc="0" normalizeH="0" baseline="0" noProof="0" dirty="0">
                <a:ln>
                  <a:noFill/>
                </a:ln>
                <a:solidFill>
                  <a:srgbClr val="C00000"/>
                </a:solidFill>
                <a:effectLst/>
                <a:uLnTx/>
                <a:uFillTx/>
                <a:latin typeface="Garamond" panose="02020404030301010803" pitchFamily="18" charset="0"/>
                <a:ea typeface="+mn-ea"/>
                <a:cs typeface="+mn-cs"/>
              </a:rPr>
              <a:t> and the </a:t>
            </a:r>
            <a:r>
              <a:rPr kumimoji="0" lang="en-US" sz="2800" b="0" i="0" u="none" strike="noStrike" kern="0" cap="none" spc="0" normalizeH="0" baseline="0" noProof="0" dirty="0" err="1">
                <a:ln>
                  <a:noFill/>
                </a:ln>
                <a:solidFill>
                  <a:srgbClr val="C00000"/>
                </a:solidFill>
                <a:effectLst/>
                <a:uLnTx/>
                <a:uFillTx/>
                <a:latin typeface="Garamond" panose="02020404030301010803" pitchFamily="18" charset="0"/>
                <a:ea typeface="+mn-ea"/>
                <a:cs typeface="+mn-cs"/>
              </a:rPr>
              <a:t>Gǁana</a:t>
            </a:r>
            <a:r>
              <a:rPr kumimoji="0" lang="en-US" sz="2800" b="0" i="0" u="none" strike="noStrike" kern="0" cap="none" spc="0" normalizeH="0" baseline="0" noProof="0" dirty="0">
                <a:ln>
                  <a:noFill/>
                </a:ln>
                <a:solidFill>
                  <a:srgbClr val="C00000"/>
                </a:solidFill>
                <a:effectLst/>
                <a:uLnTx/>
                <a:uFillTx/>
                <a:latin typeface="Garamond" panose="02020404030301010803" pitchFamily="18" charset="0"/>
                <a:ea typeface="+mn-ea"/>
                <a:cs typeface="+mn-cs"/>
              </a:rPr>
              <a:t> were densely packed together in the settlements, which was an experience they never had. </a:t>
            </a:r>
          </a:p>
          <a:p>
            <a:pPr algn="just"/>
            <a:r>
              <a:rPr lang="en-US" sz="2800" dirty="0">
                <a:solidFill>
                  <a:srgbClr val="C00000"/>
                </a:solidFill>
                <a:latin typeface="Garamond" panose="02020404030301010803" pitchFamily="18" charset="0"/>
              </a:rPr>
              <a:t>For examples, in New Xade (</a:t>
            </a:r>
            <a:r>
              <a:rPr lang="en-US" sz="2800" dirty="0" err="1">
                <a:solidFill>
                  <a:srgbClr val="C00000"/>
                </a:solidFill>
                <a:latin typeface="Garamond" panose="02020404030301010803" pitchFamily="18" charset="0"/>
              </a:rPr>
              <a:t>Kx’oensakene</a:t>
            </a:r>
            <a:r>
              <a:rPr lang="en-US" sz="2800" dirty="0">
                <a:solidFill>
                  <a:srgbClr val="C00000"/>
                </a:solidFill>
                <a:latin typeface="Garamond" panose="02020404030301010803" pitchFamily="18" charset="0"/>
              </a:rPr>
              <a:t>), population estimates ranged from 1,100 in 2000 to 1,500 in 2003 (</a:t>
            </a:r>
            <a:r>
              <a:rPr lang="en-US" sz="2800" dirty="0" err="1">
                <a:solidFill>
                  <a:srgbClr val="C00000"/>
                </a:solidFill>
                <a:latin typeface="Garamond" panose="02020404030301010803" pitchFamily="18" charset="0"/>
              </a:rPr>
              <a:t>Maruyame</a:t>
            </a:r>
            <a:r>
              <a:rPr lang="en-US" sz="2800" dirty="0">
                <a:solidFill>
                  <a:srgbClr val="C00000"/>
                </a:solidFill>
                <a:latin typeface="Garamond" panose="02020404030301010803" pitchFamily="18" charset="0"/>
              </a:rPr>
              <a:t>, 2016). </a:t>
            </a:r>
            <a:endParaRPr lang="en-GB" sz="2800" dirty="0">
              <a:solidFill>
                <a:srgbClr val="C00000"/>
              </a:solidFill>
              <a:latin typeface="Garamond" panose="02020404030301010803" pitchFamily="18" charset="0"/>
            </a:endParaRPr>
          </a:p>
        </p:txBody>
      </p:sp>
    </p:spTree>
    <p:extLst>
      <p:ext uri="{BB962C8B-B14F-4D97-AF65-F5344CB8AC3E}">
        <p14:creationId xmlns:p14="http://schemas.microsoft.com/office/powerpoint/2010/main" val="742724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9BB1C-C187-795C-FF2D-8C51F4812998}"/>
              </a:ext>
            </a:extLst>
          </p:cNvPr>
          <p:cNvSpPr>
            <a:spLocks noGrp="1"/>
          </p:cNvSpPr>
          <p:nvPr>
            <p:ph type="title"/>
          </p:nvPr>
        </p:nvSpPr>
        <p:spPr>
          <a:xfrm>
            <a:off x="919655" y="228600"/>
            <a:ext cx="7953375" cy="838200"/>
          </a:xfrm>
        </p:spPr>
        <p:txBody>
          <a:bodyPr/>
          <a:lstStyle/>
          <a:p>
            <a:pPr algn="ct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t>Observed cultural shift</a:t>
            </a:r>
            <a:endParaRPr lang="en-GB" dirty="0"/>
          </a:p>
        </p:txBody>
      </p:sp>
      <p:sp>
        <p:nvSpPr>
          <p:cNvPr id="3" name="Content Placeholder 2">
            <a:extLst>
              <a:ext uri="{FF2B5EF4-FFF2-40B4-BE49-F238E27FC236}">
                <a16:creationId xmlns:a16="http://schemas.microsoft.com/office/drawing/2014/main" id="{9E2A5FD4-D841-C2F2-7DF1-72FCBBF9DEFB}"/>
              </a:ext>
            </a:extLst>
          </p:cNvPr>
          <p:cNvSpPr>
            <a:spLocks noGrp="1"/>
          </p:cNvSpPr>
          <p:nvPr>
            <p:ph idx="1"/>
          </p:nvPr>
        </p:nvSpPr>
        <p:spPr>
          <a:xfrm>
            <a:off x="457200" y="1219200"/>
            <a:ext cx="8574088" cy="5257800"/>
          </a:xfrm>
        </p:spPr>
        <p:txBody>
          <a:bodyPr/>
          <a:lstStyle/>
          <a:p>
            <a:pPr algn="just"/>
            <a:r>
              <a:rPr lang="en-US" sz="2800" b="1" dirty="0">
                <a:solidFill>
                  <a:srgbClr val="C00000"/>
                </a:solidFill>
                <a:latin typeface="Garamond" panose="02020404030301010803" pitchFamily="18" charset="0"/>
              </a:rPr>
              <a:t>Disruption of nomadic residential groups</a:t>
            </a:r>
            <a:endParaRPr lang="en-GB" sz="2800" b="1" dirty="0">
              <a:solidFill>
                <a:srgbClr val="C00000"/>
              </a:solidFill>
              <a:latin typeface="Garamond" panose="02020404030301010803" pitchFamily="18" charset="0"/>
            </a:endParaRPr>
          </a:p>
          <a:p>
            <a:pPr algn="just"/>
            <a:r>
              <a:rPr lang="en-US" sz="2800" dirty="0">
                <a:latin typeface="Garamond" panose="02020404030301010803" pitchFamily="18" charset="0"/>
              </a:rPr>
              <a:t> The traditional residential groups in the CKGR were nomadic, fluid and temporal. </a:t>
            </a:r>
            <a:r>
              <a:rPr kumimoji="0" lang="en-US" sz="2800" b="0" i="0" u="none" strike="noStrike" kern="0" cap="none" spc="0" normalizeH="0" baseline="0" noProof="0" dirty="0">
                <a:ln>
                  <a:noFill/>
                </a:ln>
                <a:solidFill>
                  <a:srgbClr val="000000"/>
                </a:solidFill>
                <a:effectLst/>
                <a:uLnTx/>
                <a:uFillTx/>
                <a:latin typeface="Garamond" panose="02020404030301010803" pitchFamily="18" charset="0"/>
                <a:ea typeface="+mn-ea"/>
                <a:cs typeface="+mn-cs"/>
              </a:rPr>
              <a:t>Seasonal change of food resources determined the duration and size of residential groups, and kinship bonds </a:t>
            </a:r>
            <a:r>
              <a:rPr kumimoji="0" lang="en-US" sz="2800" b="0" i="1" u="none" strike="noStrike" kern="0" cap="none" spc="0" normalizeH="0" baseline="0" noProof="0" dirty="0">
                <a:ln>
                  <a:noFill/>
                </a:ln>
                <a:solidFill>
                  <a:srgbClr val="000000"/>
                </a:solidFill>
                <a:effectLst/>
                <a:uLnTx/>
                <a:uFillTx/>
                <a:latin typeface="Garamond" panose="02020404030301010803" pitchFamily="18" charset="0"/>
                <a:ea typeface="+mn-ea"/>
                <a:cs typeface="+mn-cs"/>
              </a:rPr>
              <a:t>and</a:t>
            </a:r>
            <a:r>
              <a:rPr kumimoji="0" lang="en-US" sz="2800" b="0" i="0" u="none" strike="noStrike" kern="0" cap="none" spc="0" normalizeH="0" baseline="0" noProof="0" dirty="0">
                <a:ln>
                  <a:noFill/>
                </a:ln>
                <a:solidFill>
                  <a:srgbClr val="000000"/>
                </a:solidFill>
                <a:effectLst/>
                <a:uLnTx/>
                <a:uFillTx/>
                <a:latin typeface="Garamond" panose="02020404030301010803" pitchFamily="18" charset="0"/>
                <a:ea typeface="+mn-ea"/>
                <a:cs typeface="+mn-cs"/>
              </a:rPr>
              <a:t> other relationships determined membership</a:t>
            </a:r>
            <a:r>
              <a:rPr lang="en-US" sz="2800" dirty="0">
                <a:latin typeface="Garamond" panose="02020404030301010803" pitchFamily="18" charset="0"/>
              </a:rPr>
              <a:t>(Tanaka, 2016).</a:t>
            </a:r>
          </a:p>
          <a:p>
            <a:pPr algn="just"/>
            <a:r>
              <a:rPr lang="en-US" sz="2800" dirty="0">
                <a:solidFill>
                  <a:srgbClr val="C00000"/>
                </a:solidFill>
                <a:latin typeface="Garamond" panose="02020404030301010803" pitchFamily="18" charset="0"/>
              </a:rPr>
              <a:t>In the resettlements, (e.g., New Xade (</a:t>
            </a:r>
            <a:r>
              <a:rPr lang="en-US" sz="2800" dirty="0" err="1">
                <a:solidFill>
                  <a:srgbClr val="C00000"/>
                </a:solidFill>
                <a:latin typeface="Garamond" panose="02020404030301010803" pitchFamily="18" charset="0"/>
              </a:rPr>
              <a:t>Kx’oensakene</a:t>
            </a:r>
            <a:r>
              <a:rPr lang="en-US" sz="2800" dirty="0">
                <a:solidFill>
                  <a:srgbClr val="C00000"/>
                </a:solidFill>
                <a:latin typeface="Garamond" panose="02020404030301010803" pitchFamily="18" charset="0"/>
              </a:rPr>
              <a:t>), </a:t>
            </a:r>
            <a:r>
              <a:rPr lang="en-US" sz="2800" b="1" dirty="0">
                <a:solidFill>
                  <a:srgbClr val="C00000"/>
                </a:solidFill>
                <a:latin typeface="Garamond" panose="02020404030301010803" pitchFamily="18" charset="0"/>
              </a:rPr>
              <a:t>nuclear families </a:t>
            </a:r>
            <a:r>
              <a:rPr lang="en-US" sz="2800" dirty="0">
                <a:solidFill>
                  <a:srgbClr val="C00000"/>
                </a:solidFill>
                <a:latin typeface="Garamond" panose="02020404030301010803" pitchFamily="18" charset="0"/>
              </a:rPr>
              <a:t>were </a:t>
            </a:r>
            <a:r>
              <a:rPr lang="en-US" sz="2800" u="sng" dirty="0">
                <a:solidFill>
                  <a:srgbClr val="C00000"/>
                </a:solidFill>
                <a:latin typeface="Garamond" panose="02020404030301010803" pitchFamily="18" charset="0"/>
              </a:rPr>
              <a:t>allocated fixed residential plots  within a grid.</a:t>
            </a:r>
            <a:r>
              <a:rPr lang="en-US" sz="2800" dirty="0">
                <a:solidFill>
                  <a:srgbClr val="C00000"/>
                </a:solidFill>
                <a:latin typeface="Garamond" panose="02020404030301010803" pitchFamily="18" charset="0"/>
              </a:rPr>
              <a:t> Allocation was made in the order of arrival and did </a:t>
            </a:r>
            <a:r>
              <a:rPr lang="en-US" sz="2800" dirty="0">
                <a:solidFill>
                  <a:srgbClr val="FF0000"/>
                </a:solidFill>
                <a:latin typeface="Garamond" panose="02020404030301010803" pitchFamily="18" charset="0"/>
              </a:rPr>
              <a:t>not take into consideration existing social relationships in the CKGR which were the backbone of residential groups</a:t>
            </a:r>
            <a:r>
              <a:rPr lang="en-US" sz="2800" dirty="0">
                <a:solidFill>
                  <a:srgbClr val="C00000"/>
                </a:solidFill>
                <a:latin typeface="Garamond" panose="02020404030301010803" pitchFamily="18" charset="0"/>
              </a:rPr>
              <a:t>  (</a:t>
            </a:r>
            <a:r>
              <a:rPr lang="en-US" sz="2800" dirty="0" err="1">
                <a:solidFill>
                  <a:srgbClr val="C00000"/>
                </a:solidFill>
                <a:latin typeface="Garamond" panose="02020404030301010803" pitchFamily="18" charset="0"/>
              </a:rPr>
              <a:t>Ikeya</a:t>
            </a:r>
            <a:r>
              <a:rPr lang="en-US" sz="2800" dirty="0">
                <a:solidFill>
                  <a:srgbClr val="C00000"/>
                </a:solidFill>
                <a:latin typeface="Garamond" panose="02020404030301010803" pitchFamily="18" charset="0"/>
              </a:rPr>
              <a:t>, 2001, Maruyama, 2016)</a:t>
            </a:r>
          </a:p>
          <a:p>
            <a:pPr algn="just"/>
            <a:endParaRPr lang="en-US" sz="2800" dirty="0">
              <a:latin typeface="Garamond" panose="02020404030301010803" pitchFamily="18" charset="0"/>
            </a:endParaRPr>
          </a:p>
          <a:p>
            <a:pPr marL="0" indent="0" algn="just">
              <a:buNone/>
            </a:pPr>
            <a:endParaRPr lang="en-GB" sz="2800" dirty="0">
              <a:latin typeface="Garamond" panose="02020404030301010803" pitchFamily="18" charset="0"/>
            </a:endParaRPr>
          </a:p>
        </p:txBody>
      </p:sp>
    </p:spTree>
    <p:extLst>
      <p:ext uri="{BB962C8B-B14F-4D97-AF65-F5344CB8AC3E}">
        <p14:creationId xmlns:p14="http://schemas.microsoft.com/office/powerpoint/2010/main" val="10070040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9BB1C-C187-795C-FF2D-8C51F4812998}"/>
              </a:ext>
            </a:extLst>
          </p:cNvPr>
          <p:cNvSpPr>
            <a:spLocks noGrp="1"/>
          </p:cNvSpPr>
          <p:nvPr>
            <p:ph type="title"/>
          </p:nvPr>
        </p:nvSpPr>
        <p:spPr>
          <a:xfrm>
            <a:off x="919655" y="228600"/>
            <a:ext cx="7953375" cy="838200"/>
          </a:xfrm>
        </p:spPr>
        <p:txBody>
          <a:bodyPr/>
          <a:lstStyle/>
          <a:p>
            <a:pPr algn="ct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t>Observed cultural shift</a:t>
            </a:r>
            <a:endParaRPr lang="en-GB" dirty="0"/>
          </a:p>
        </p:txBody>
      </p:sp>
      <p:sp>
        <p:nvSpPr>
          <p:cNvPr id="3" name="Content Placeholder 2">
            <a:extLst>
              <a:ext uri="{FF2B5EF4-FFF2-40B4-BE49-F238E27FC236}">
                <a16:creationId xmlns:a16="http://schemas.microsoft.com/office/drawing/2014/main" id="{9E2A5FD4-D841-C2F2-7DF1-72FCBBF9DEFB}"/>
              </a:ext>
            </a:extLst>
          </p:cNvPr>
          <p:cNvSpPr>
            <a:spLocks noGrp="1"/>
          </p:cNvSpPr>
          <p:nvPr>
            <p:ph idx="1"/>
          </p:nvPr>
        </p:nvSpPr>
        <p:spPr>
          <a:xfrm>
            <a:off x="457200" y="1219200"/>
            <a:ext cx="8574088" cy="5257800"/>
          </a:xfrm>
        </p:spPr>
        <p:txBody>
          <a:bodyPr/>
          <a:lstStyle/>
          <a:p>
            <a:pPr algn="just"/>
            <a:r>
              <a:rPr lang="en-US" sz="2800" b="1" dirty="0">
                <a:solidFill>
                  <a:srgbClr val="C00000"/>
                </a:solidFill>
                <a:latin typeface="Garamond" panose="02020404030301010803" pitchFamily="18" charset="0"/>
              </a:rPr>
              <a:t>Disruption of nomadic residential groups</a:t>
            </a:r>
            <a:endParaRPr lang="en-GB" sz="2800" b="1" dirty="0">
              <a:solidFill>
                <a:srgbClr val="C00000"/>
              </a:solidFill>
              <a:latin typeface="Garamond" panose="02020404030301010803" pitchFamily="18" charset="0"/>
            </a:endParaRPr>
          </a:p>
          <a:p>
            <a:pPr algn="just"/>
            <a:r>
              <a:rPr lang="en-US" sz="2800" dirty="0">
                <a:latin typeface="Garamond" panose="02020404030301010803" pitchFamily="18" charset="0"/>
              </a:rPr>
              <a:t> New social arrangement meant that residential groups were disrupted together with the traditional way of life that they drove.</a:t>
            </a:r>
          </a:p>
          <a:p>
            <a:pPr marL="0" indent="0" algn="just">
              <a:buNone/>
            </a:pPr>
            <a:endParaRPr lang="en-US" sz="2800" dirty="0">
              <a:latin typeface="Garamond" panose="02020404030301010803" pitchFamily="18" charset="0"/>
            </a:endParaRPr>
          </a:p>
          <a:p>
            <a:pPr algn="just"/>
            <a:r>
              <a:rPr lang="en-US" sz="2800" dirty="0">
                <a:latin typeface="Garamond" panose="02020404030301010803" pitchFamily="18" charset="0"/>
              </a:rPr>
              <a:t>Traditionally, they were a basic unit that shared living spaced, hunting grounds and food.</a:t>
            </a:r>
          </a:p>
          <a:p>
            <a:pPr algn="just"/>
            <a:endParaRPr lang="en-US" sz="2800" dirty="0">
              <a:latin typeface="Garamond" panose="02020404030301010803" pitchFamily="18" charset="0"/>
            </a:endParaRPr>
          </a:p>
          <a:p>
            <a:pPr algn="just"/>
            <a:r>
              <a:rPr lang="en-US" sz="2800" dirty="0">
                <a:solidFill>
                  <a:srgbClr val="FF0000"/>
                </a:solidFill>
                <a:latin typeface="Garamond" panose="02020404030301010803" pitchFamily="18" charset="0"/>
              </a:rPr>
              <a:t>The new social order put strain on food resources, and produced idle adults (Chebanne and </a:t>
            </a:r>
            <a:r>
              <a:rPr lang="en-US" sz="2800" dirty="0" err="1">
                <a:solidFill>
                  <a:srgbClr val="FF0000"/>
                </a:solidFill>
                <a:latin typeface="Garamond" panose="02020404030301010803" pitchFamily="18" charset="0"/>
              </a:rPr>
              <a:t>Glon</a:t>
            </a:r>
            <a:r>
              <a:rPr lang="en-US" sz="2800" dirty="0">
                <a:solidFill>
                  <a:srgbClr val="FF0000"/>
                </a:solidFill>
                <a:latin typeface="Garamond" panose="02020404030301010803" pitchFamily="18" charset="0"/>
              </a:rPr>
              <a:t>, 2017)</a:t>
            </a:r>
          </a:p>
          <a:p>
            <a:pPr algn="just"/>
            <a:endParaRPr lang="en-US" sz="2800" dirty="0">
              <a:latin typeface="Garamond" panose="02020404030301010803" pitchFamily="18" charset="0"/>
            </a:endParaRPr>
          </a:p>
          <a:p>
            <a:pPr marL="0" indent="0" algn="just">
              <a:buNone/>
            </a:pPr>
            <a:endParaRPr lang="en-GB" sz="2800" dirty="0">
              <a:latin typeface="Garamond" panose="02020404030301010803" pitchFamily="18" charset="0"/>
            </a:endParaRPr>
          </a:p>
        </p:txBody>
      </p:sp>
    </p:spTree>
    <p:extLst>
      <p:ext uri="{BB962C8B-B14F-4D97-AF65-F5344CB8AC3E}">
        <p14:creationId xmlns:p14="http://schemas.microsoft.com/office/powerpoint/2010/main" val="20320299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9BB1C-C187-795C-FF2D-8C51F4812998}"/>
              </a:ext>
            </a:extLst>
          </p:cNvPr>
          <p:cNvSpPr>
            <a:spLocks noGrp="1"/>
          </p:cNvSpPr>
          <p:nvPr>
            <p:ph type="title"/>
          </p:nvPr>
        </p:nvSpPr>
        <p:spPr>
          <a:xfrm>
            <a:off x="733425" y="990600"/>
            <a:ext cx="7953375" cy="838200"/>
          </a:xfrm>
        </p:spPr>
        <p:txBody>
          <a:bodyPr/>
          <a:lstStyle/>
          <a:p>
            <a:pPr algn="ct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t>Observed Cultural Shift: Resilience </a:t>
            </a:r>
            <a:endParaRPr lang="en-GB" dirty="0"/>
          </a:p>
        </p:txBody>
      </p:sp>
      <p:sp>
        <p:nvSpPr>
          <p:cNvPr id="3" name="Content Placeholder 2">
            <a:extLst>
              <a:ext uri="{FF2B5EF4-FFF2-40B4-BE49-F238E27FC236}">
                <a16:creationId xmlns:a16="http://schemas.microsoft.com/office/drawing/2014/main" id="{9E2A5FD4-D841-C2F2-7DF1-72FCBBF9DEFB}"/>
              </a:ext>
            </a:extLst>
          </p:cNvPr>
          <p:cNvSpPr>
            <a:spLocks noGrp="1"/>
          </p:cNvSpPr>
          <p:nvPr>
            <p:ph idx="1"/>
          </p:nvPr>
        </p:nvSpPr>
        <p:spPr>
          <a:xfrm>
            <a:off x="457200" y="1676400"/>
            <a:ext cx="8574088" cy="5257800"/>
          </a:xfrm>
        </p:spPr>
        <p:txBody>
          <a:bodyPr/>
          <a:lstStyle/>
          <a:p>
            <a:pPr marL="0" indent="0" algn="just">
              <a:buNone/>
            </a:pPr>
            <a:r>
              <a:rPr lang="en-US" sz="2800" b="1" dirty="0">
                <a:solidFill>
                  <a:srgbClr val="C00000"/>
                </a:solidFill>
                <a:latin typeface="Garamond" panose="02020404030301010803" pitchFamily="18" charset="0"/>
              </a:rPr>
              <a:t>Creation of mobile dwellings in the bush</a:t>
            </a:r>
          </a:p>
          <a:p>
            <a:pPr algn="just"/>
            <a:r>
              <a:rPr lang="en-US" sz="2800" dirty="0">
                <a:latin typeface="Garamond" panose="02020404030301010803" pitchFamily="18" charset="0"/>
              </a:rPr>
              <a:t>Some of the San people moved to the surrounding bush where they live in small-scale mobile hunter-forager groups who also practiced agropastoralism on a small scale. Maruyama (2016, p. 177) reports that “Since 2003, more than 30 bush dwellings have continued to exist to date” and that these bush dwellings “have emerged as the new residences.”</a:t>
            </a:r>
          </a:p>
          <a:p>
            <a:pPr algn="just"/>
            <a:r>
              <a:rPr lang="en-US" sz="2800" dirty="0">
                <a:latin typeface="Garamond" panose="02020404030301010803" pitchFamily="18" charset="0"/>
              </a:rPr>
              <a:t>They are mobile in the sense that the locations shift every once in a while “in search of natural resources or good </a:t>
            </a:r>
            <a:r>
              <a:rPr lang="en-US" sz="2800" dirty="0" err="1">
                <a:latin typeface="Garamond" panose="02020404030301010803" pitchFamily="18" charset="0"/>
              </a:rPr>
              <a:t>neighbours</a:t>
            </a:r>
            <a:r>
              <a:rPr lang="en-US" sz="2800" dirty="0">
                <a:latin typeface="Garamond" panose="02020404030301010803" pitchFamily="18" charset="0"/>
              </a:rPr>
              <a:t> (Ibid., p. 182) </a:t>
            </a:r>
          </a:p>
          <a:p>
            <a:pPr algn="just"/>
            <a:endParaRPr lang="en-GB" sz="2800" dirty="0">
              <a:latin typeface="Garamond" panose="02020404030301010803" pitchFamily="18" charset="0"/>
            </a:endParaRPr>
          </a:p>
        </p:txBody>
      </p:sp>
    </p:spTree>
    <p:extLst>
      <p:ext uri="{BB962C8B-B14F-4D97-AF65-F5344CB8AC3E}">
        <p14:creationId xmlns:p14="http://schemas.microsoft.com/office/powerpoint/2010/main" val="30059553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9BB1C-C187-795C-FF2D-8C51F4812998}"/>
              </a:ext>
            </a:extLst>
          </p:cNvPr>
          <p:cNvSpPr>
            <a:spLocks noGrp="1"/>
          </p:cNvSpPr>
          <p:nvPr>
            <p:ph type="title"/>
          </p:nvPr>
        </p:nvSpPr>
        <p:spPr>
          <a:xfrm>
            <a:off x="733425" y="990600"/>
            <a:ext cx="7953375" cy="838200"/>
          </a:xfrm>
        </p:spPr>
        <p:txBody>
          <a:bodyPr/>
          <a:lstStyle/>
          <a:p>
            <a:pPr algn="ct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t>Observed Cultural Shift: Resilience </a:t>
            </a:r>
            <a:endParaRPr lang="en-GB" dirty="0"/>
          </a:p>
        </p:txBody>
      </p:sp>
      <p:sp>
        <p:nvSpPr>
          <p:cNvPr id="3" name="Content Placeholder 2">
            <a:extLst>
              <a:ext uri="{FF2B5EF4-FFF2-40B4-BE49-F238E27FC236}">
                <a16:creationId xmlns:a16="http://schemas.microsoft.com/office/drawing/2014/main" id="{9E2A5FD4-D841-C2F2-7DF1-72FCBBF9DEFB}"/>
              </a:ext>
            </a:extLst>
          </p:cNvPr>
          <p:cNvSpPr>
            <a:spLocks noGrp="1"/>
          </p:cNvSpPr>
          <p:nvPr>
            <p:ph idx="1"/>
          </p:nvPr>
        </p:nvSpPr>
        <p:spPr>
          <a:xfrm>
            <a:off x="457200" y="1676400"/>
            <a:ext cx="8574088" cy="5257800"/>
          </a:xfrm>
        </p:spPr>
        <p:txBody>
          <a:bodyPr/>
          <a:lstStyle/>
          <a:p>
            <a:pPr marL="0" indent="0" algn="just">
              <a:buNone/>
            </a:pPr>
            <a:r>
              <a:rPr lang="en-US" sz="2800" b="1" dirty="0">
                <a:solidFill>
                  <a:srgbClr val="C00000"/>
                </a:solidFill>
                <a:latin typeface="Garamond" panose="02020404030301010803" pitchFamily="18" charset="0"/>
              </a:rPr>
              <a:t>Arrangement of houses in the settlement vs the bush</a:t>
            </a:r>
          </a:p>
          <a:p>
            <a:pPr algn="just"/>
            <a:r>
              <a:rPr lang="en-US" sz="2800" dirty="0">
                <a:latin typeface="Garamond" panose="02020404030301010803" pitchFamily="18" charset="0"/>
              </a:rPr>
              <a:t>Plots/houses/huts in the settlements were arranged in rows as opposed to the traditional  circular, and spaced-out  arrangement.</a:t>
            </a:r>
          </a:p>
          <a:p>
            <a:pPr algn="just"/>
            <a:r>
              <a:rPr lang="en-US" sz="2800" dirty="0">
                <a:latin typeface="Garamond" panose="02020404030301010803" pitchFamily="18" charset="0"/>
              </a:rPr>
              <a:t>Arrangement of the bush dwellings (New Xade/</a:t>
            </a:r>
            <a:r>
              <a:rPr lang="en-US" sz="2800" dirty="0" err="1">
                <a:latin typeface="Garamond" panose="02020404030301010803" pitchFamily="18" charset="0"/>
              </a:rPr>
              <a:t>Kx’oesakene</a:t>
            </a:r>
            <a:r>
              <a:rPr lang="en-US" sz="2800" dirty="0">
                <a:latin typeface="Garamond" panose="02020404030301010803" pitchFamily="18" charset="0"/>
              </a:rPr>
              <a:t> attempted to recover traditional arrangement pattern.</a:t>
            </a:r>
          </a:p>
          <a:p>
            <a:pPr algn="just"/>
            <a:r>
              <a:rPr lang="en-US" sz="2800" dirty="0" err="1">
                <a:solidFill>
                  <a:srgbClr val="FF0000"/>
                </a:solidFill>
                <a:latin typeface="Garamond" panose="02020404030301010803" pitchFamily="18" charset="0"/>
              </a:rPr>
              <a:t>G</a:t>
            </a:r>
            <a:r>
              <a:rPr lang="en-US" sz="2800" dirty="0" err="1">
                <a:solidFill>
                  <a:srgbClr val="FF0000"/>
                </a:solidFill>
                <a:latin typeface="Times New Roman" panose="02020603050405020304" pitchFamily="18" charset="0"/>
                <a:cs typeface="Times New Roman" panose="02020603050405020304" pitchFamily="18" charset="0"/>
              </a:rPr>
              <a:t>ǁ</a:t>
            </a:r>
            <a:r>
              <a:rPr lang="en-US" sz="2800" dirty="0" err="1">
                <a:solidFill>
                  <a:srgbClr val="FF0000"/>
                </a:solidFill>
                <a:latin typeface="Garamond" panose="02020404030301010803" pitchFamily="18" charset="0"/>
              </a:rPr>
              <a:t>ana</a:t>
            </a:r>
            <a:r>
              <a:rPr lang="en-US" sz="2800" dirty="0">
                <a:solidFill>
                  <a:srgbClr val="FF0000"/>
                </a:solidFill>
                <a:latin typeface="Garamond" panose="02020404030301010803" pitchFamily="18" charset="0"/>
              </a:rPr>
              <a:t> homesteads are moved eastward towards the CKGR, and the </a:t>
            </a:r>
            <a:r>
              <a:rPr lang="en-US" sz="2800" dirty="0" err="1">
                <a:solidFill>
                  <a:srgbClr val="FF0000"/>
                </a:solidFill>
                <a:latin typeface="Garamond" panose="02020404030301010803" pitchFamily="18" charset="0"/>
              </a:rPr>
              <a:t>G</a:t>
            </a:r>
            <a:r>
              <a:rPr lang="en-US" sz="2800" dirty="0" err="1">
                <a:solidFill>
                  <a:srgbClr val="FF0000"/>
                </a:solidFill>
                <a:latin typeface="Times New Roman" panose="02020603050405020304" pitchFamily="18" charset="0"/>
                <a:cs typeface="Times New Roman" panose="02020603050405020304" pitchFamily="18" charset="0"/>
              </a:rPr>
              <a:t>ǀ</a:t>
            </a:r>
            <a:r>
              <a:rPr lang="en-US" sz="2800" dirty="0" err="1">
                <a:solidFill>
                  <a:srgbClr val="FF0000"/>
                </a:solidFill>
                <a:latin typeface="Garamond" panose="02020404030301010803" pitchFamily="18" charset="0"/>
              </a:rPr>
              <a:t>ui</a:t>
            </a:r>
            <a:r>
              <a:rPr lang="en-US" sz="2800" dirty="0">
                <a:solidFill>
                  <a:srgbClr val="FF0000"/>
                </a:solidFill>
                <a:latin typeface="Garamond" panose="02020404030301010803" pitchFamily="18" charset="0"/>
              </a:rPr>
              <a:t> homesteads are moved southward towards the </a:t>
            </a:r>
            <a:r>
              <a:rPr lang="en-US" sz="2800" dirty="0" err="1">
                <a:solidFill>
                  <a:srgbClr val="FF0000"/>
                </a:solidFill>
                <a:latin typeface="Garamond" panose="02020404030301010803" pitchFamily="18" charset="0"/>
              </a:rPr>
              <a:t>Hanahai</a:t>
            </a:r>
            <a:r>
              <a:rPr lang="en-US" sz="2800" dirty="0">
                <a:solidFill>
                  <a:srgbClr val="FF0000"/>
                </a:solidFill>
                <a:latin typeface="Garamond" panose="02020404030301010803" pitchFamily="18" charset="0"/>
              </a:rPr>
              <a:t> valley (Chebanne and </a:t>
            </a:r>
            <a:r>
              <a:rPr lang="en-US" sz="2800" dirty="0" err="1">
                <a:solidFill>
                  <a:srgbClr val="FF0000"/>
                </a:solidFill>
                <a:latin typeface="Garamond" panose="02020404030301010803" pitchFamily="18" charset="0"/>
              </a:rPr>
              <a:t>Glon</a:t>
            </a:r>
            <a:r>
              <a:rPr lang="en-US" sz="2800" dirty="0">
                <a:solidFill>
                  <a:srgbClr val="FF0000"/>
                </a:solidFill>
                <a:latin typeface="Garamond" panose="02020404030301010803" pitchFamily="18" charset="0"/>
              </a:rPr>
              <a:t>, 2017).</a:t>
            </a:r>
            <a:endParaRPr lang="en-GB" sz="2800" dirty="0">
              <a:solidFill>
                <a:srgbClr val="FF0000"/>
              </a:solidFill>
              <a:latin typeface="Garamond" panose="02020404030301010803" pitchFamily="18" charset="0"/>
            </a:endParaRPr>
          </a:p>
        </p:txBody>
      </p:sp>
    </p:spTree>
    <p:extLst>
      <p:ext uri="{BB962C8B-B14F-4D97-AF65-F5344CB8AC3E}">
        <p14:creationId xmlns:p14="http://schemas.microsoft.com/office/powerpoint/2010/main" val="417722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9BB1C-C187-795C-FF2D-8C51F4812998}"/>
              </a:ext>
            </a:extLst>
          </p:cNvPr>
          <p:cNvSpPr>
            <a:spLocks noGrp="1"/>
          </p:cNvSpPr>
          <p:nvPr>
            <p:ph type="title"/>
          </p:nvPr>
        </p:nvSpPr>
        <p:spPr>
          <a:xfrm>
            <a:off x="771525" y="762000"/>
            <a:ext cx="7793037" cy="1088971"/>
          </a:xfrm>
        </p:spPr>
        <p:txBody>
          <a:bodyPr/>
          <a:lstStyle/>
          <a:p>
            <a:pPr algn="ctr"/>
            <a: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t>Background</a:t>
            </a:r>
            <a:endParaRPr lang="en-GB" dirty="0">
              <a:solidFill>
                <a:srgbClr val="C00000"/>
              </a:solidFill>
            </a:endParaRPr>
          </a:p>
        </p:txBody>
      </p:sp>
      <p:sp>
        <p:nvSpPr>
          <p:cNvPr id="3" name="Content Placeholder 2">
            <a:extLst>
              <a:ext uri="{FF2B5EF4-FFF2-40B4-BE49-F238E27FC236}">
                <a16:creationId xmlns:a16="http://schemas.microsoft.com/office/drawing/2014/main" id="{9E2A5FD4-D841-C2F2-7DF1-72FCBBF9DEFB}"/>
              </a:ext>
            </a:extLst>
          </p:cNvPr>
          <p:cNvSpPr>
            <a:spLocks noGrp="1"/>
          </p:cNvSpPr>
          <p:nvPr>
            <p:ph idx="1"/>
          </p:nvPr>
        </p:nvSpPr>
        <p:spPr>
          <a:xfrm>
            <a:off x="284956" y="1814185"/>
            <a:ext cx="8574088" cy="4840288"/>
          </a:xfrm>
        </p:spPr>
        <p:txBody>
          <a:bodyPr/>
          <a:lstStyle/>
          <a:p>
            <a:r>
              <a:rPr lang="en-GB" sz="2800" dirty="0">
                <a:latin typeface="Garamond" panose="02020404030301010803" pitchFamily="18" charset="0"/>
              </a:rPr>
              <a:t>San communities which have since time immemorial resided in the Central Kalahari Game Reserve (CKGR) are the </a:t>
            </a:r>
            <a:r>
              <a:rPr kumimoji="0" lang="en-GB" sz="2800" b="0" i="0" u="none" strike="noStrike" kern="0" cap="none" spc="0" normalizeH="0" baseline="0" noProof="0" dirty="0" err="1">
                <a:ln>
                  <a:noFill/>
                </a:ln>
                <a:solidFill>
                  <a:srgbClr val="000000"/>
                </a:solidFill>
                <a:effectLst/>
                <a:uLnTx/>
                <a:uFillTx/>
                <a:latin typeface="Garamond" panose="02020404030301010803" pitchFamily="18" charset="0"/>
                <a:ea typeface="MS Mincho" panose="02020609040205080304" pitchFamily="49" charset="-128"/>
                <a:cs typeface="Times New Roman" panose="02020603050405020304" pitchFamily="18" charset="0"/>
              </a:rPr>
              <a:t>Gǀui</a:t>
            </a:r>
            <a:r>
              <a:rPr kumimoji="0" lang="en-GB" sz="2800" b="0" i="0" u="none" strike="noStrike" kern="0" cap="none" spc="0" normalizeH="0" baseline="0" noProof="0" dirty="0">
                <a:ln>
                  <a:noFill/>
                </a:ln>
                <a:solidFill>
                  <a:srgbClr val="000000"/>
                </a:solidFill>
                <a:effectLst/>
                <a:uLnTx/>
                <a:uFillTx/>
                <a:latin typeface="Garamond" panose="02020404030301010803" pitchFamily="18" charset="0"/>
                <a:ea typeface="MS Mincho" panose="02020609040205080304" pitchFamily="49" charset="-128"/>
                <a:cs typeface="Times New Roman" panose="02020603050405020304" pitchFamily="18" charset="0"/>
              </a:rPr>
              <a:t> and the </a:t>
            </a:r>
            <a:r>
              <a:rPr kumimoji="0" lang="en-GB" sz="2800" b="0" i="0" u="none" strike="noStrike" kern="0" cap="none" spc="0" normalizeH="0" baseline="0" noProof="0" dirty="0" err="1">
                <a:ln>
                  <a:noFill/>
                </a:ln>
                <a:solidFill>
                  <a:srgbClr val="000000"/>
                </a:solidFill>
                <a:effectLst/>
                <a:uLnTx/>
                <a:uFillTx/>
                <a:latin typeface="Garamond" panose="02020404030301010803" pitchFamily="18" charset="0"/>
                <a:ea typeface="MS Mincho" panose="02020609040205080304" pitchFamily="49" charset="-128"/>
                <a:cs typeface="Times New Roman" panose="02020603050405020304" pitchFamily="18" charset="0"/>
              </a:rPr>
              <a:t>Gǁana</a:t>
            </a:r>
            <a:r>
              <a:rPr kumimoji="0" lang="en-GB" sz="2800" b="0" i="0" u="none" strike="noStrike" kern="0" cap="none" spc="0" normalizeH="0" baseline="0" noProof="0" dirty="0">
                <a:ln>
                  <a:noFill/>
                </a:ln>
                <a:solidFill>
                  <a:srgbClr val="000000"/>
                </a:solidFill>
                <a:effectLst/>
                <a:uLnTx/>
                <a:uFillTx/>
                <a:latin typeface="Garamond" panose="02020404030301010803" pitchFamily="18" charset="0"/>
                <a:ea typeface="MS Mincho" panose="02020609040205080304" pitchFamily="49" charset="-128"/>
                <a:cs typeface="Times New Roman" panose="02020603050405020304" pitchFamily="18" charset="0"/>
              </a:rPr>
              <a:t>.</a:t>
            </a:r>
          </a:p>
          <a:p>
            <a:r>
              <a:rPr lang="en-GB" sz="2800" dirty="0">
                <a:solidFill>
                  <a:srgbClr val="000000"/>
                </a:solidFill>
                <a:latin typeface="Garamond" panose="02020404030301010803" pitchFamily="18" charset="0"/>
                <a:ea typeface="MS Mincho" panose="02020609040205080304" pitchFamily="49" charset="-128"/>
                <a:cs typeface="Times New Roman" panose="02020603050405020304" pitchFamily="18" charset="0"/>
              </a:rPr>
              <a:t>Pelican &amp; </a:t>
            </a:r>
            <a:r>
              <a:rPr lang="en-GB" sz="2800" dirty="0" err="1">
                <a:solidFill>
                  <a:srgbClr val="000000"/>
                </a:solidFill>
                <a:latin typeface="Garamond" panose="02020404030301010803" pitchFamily="18" charset="0"/>
                <a:ea typeface="MS Mincho" panose="02020609040205080304" pitchFamily="49" charset="-128"/>
                <a:cs typeface="Times New Roman" panose="02020603050405020304" pitchFamily="18" charset="0"/>
              </a:rPr>
              <a:t>Maruyame</a:t>
            </a:r>
            <a:r>
              <a:rPr lang="en-GB" sz="2800" dirty="0">
                <a:solidFill>
                  <a:srgbClr val="000000"/>
                </a:solidFill>
                <a:latin typeface="Garamond" panose="02020404030301010803" pitchFamily="18" charset="0"/>
                <a:ea typeface="MS Mincho" panose="02020609040205080304" pitchFamily="49" charset="-128"/>
                <a:cs typeface="Times New Roman" panose="02020603050405020304" pitchFamily="18" charset="0"/>
              </a:rPr>
              <a:t> (2015) report that </a:t>
            </a:r>
            <a:r>
              <a:rPr lang="en-US" sz="2800" dirty="0">
                <a:solidFill>
                  <a:srgbClr val="000000"/>
                </a:solidFill>
                <a:latin typeface="Garamond" panose="02020404030301010803" pitchFamily="18" charset="0"/>
                <a:ea typeface="MS Mincho" panose="02020609040205080304" pitchFamily="49" charset="-128"/>
                <a:cs typeface="Times New Roman" panose="02020603050405020304" pitchFamily="18" charset="0"/>
              </a:rPr>
              <a:t>the </a:t>
            </a:r>
            <a:r>
              <a:rPr lang="en-US" sz="2800" dirty="0" err="1">
                <a:solidFill>
                  <a:srgbClr val="000000"/>
                </a:solidFill>
                <a:latin typeface="Garamond" panose="02020404030301010803" pitchFamily="18" charset="0"/>
                <a:ea typeface="MS Mincho" panose="02020609040205080304" pitchFamily="49" charset="-128"/>
                <a:cs typeface="Times New Roman" panose="02020603050405020304" pitchFamily="18" charset="0"/>
              </a:rPr>
              <a:t>Gǀui</a:t>
            </a:r>
            <a:r>
              <a:rPr lang="en-US" sz="2800" dirty="0">
                <a:solidFill>
                  <a:srgbClr val="000000"/>
                </a:solidFill>
                <a:latin typeface="Garamond" panose="02020404030301010803" pitchFamily="18" charset="0"/>
                <a:ea typeface="MS Mincho" panose="02020609040205080304" pitchFamily="49" charset="-128"/>
                <a:cs typeface="Times New Roman" panose="02020603050405020304" pitchFamily="18" charset="0"/>
              </a:rPr>
              <a:t> and the </a:t>
            </a:r>
            <a:r>
              <a:rPr lang="en-US" sz="2800" dirty="0" err="1">
                <a:solidFill>
                  <a:srgbClr val="000000"/>
                </a:solidFill>
                <a:latin typeface="Garamond" panose="02020404030301010803" pitchFamily="18" charset="0"/>
                <a:ea typeface="MS Mincho" panose="02020609040205080304" pitchFamily="49" charset="-128"/>
                <a:cs typeface="Times New Roman" panose="02020603050405020304" pitchFamily="18" charset="0"/>
              </a:rPr>
              <a:t>Gǁana</a:t>
            </a:r>
            <a:r>
              <a:rPr lang="en-US" sz="2800" dirty="0">
                <a:solidFill>
                  <a:srgbClr val="000000"/>
                </a:solidFill>
                <a:latin typeface="Garamond" panose="02020404030301010803" pitchFamily="18" charset="0"/>
                <a:ea typeface="MS Mincho" panose="02020609040205080304" pitchFamily="49" charset="-128"/>
                <a:cs typeface="Times New Roman" panose="02020603050405020304" pitchFamily="18" charset="0"/>
              </a:rPr>
              <a:t> in the central Kalahari region “</a:t>
            </a:r>
            <a:r>
              <a:rPr kumimoji="0" lang="en-US" sz="2800" b="0" i="0" u="none" strike="noStrike" kern="0" cap="none" spc="0" normalizeH="0" baseline="0" noProof="0" dirty="0">
                <a:ln>
                  <a:noFill/>
                </a:ln>
                <a:solidFill>
                  <a:srgbClr val="000000"/>
                </a:solidFill>
                <a:effectLst/>
                <a:uLnTx/>
                <a:uFillTx/>
                <a:latin typeface="Garamond" panose="02020404030301010803" pitchFamily="18" charset="0"/>
                <a:ea typeface="MS Mincho" panose="02020609040205080304" pitchFamily="49" charset="-128"/>
                <a:cs typeface="Times New Roman" panose="02020603050405020304" pitchFamily="18" charset="0"/>
              </a:rPr>
              <a:t>were given special treatment, because they were viewed as a unique hunter-gatherer community </a:t>
            </a:r>
            <a:r>
              <a:rPr kumimoji="0" lang="en-US" sz="2800" b="0" i="0" u="sng" strike="noStrike" kern="0" cap="none" spc="0" normalizeH="0" baseline="0" noProof="0" dirty="0">
                <a:ln>
                  <a:noFill/>
                </a:ln>
                <a:solidFill>
                  <a:srgbClr val="000000"/>
                </a:solidFill>
                <a:effectLst/>
                <a:uLnTx/>
                <a:uFillTx/>
                <a:latin typeface="Garamond" panose="02020404030301010803" pitchFamily="18" charset="0"/>
                <a:ea typeface="MS Mincho" panose="02020609040205080304" pitchFamily="49" charset="-128"/>
                <a:cs typeface="Times New Roman" panose="02020603050405020304" pitchFamily="18" charset="0"/>
              </a:rPr>
              <a:t>with minimal contact with the outside world</a:t>
            </a:r>
            <a:r>
              <a:rPr kumimoji="0" lang="en-US" sz="2800" b="0" i="0" u="none" strike="noStrike" kern="0" cap="none" spc="0" normalizeH="0" baseline="0" noProof="0" dirty="0">
                <a:ln>
                  <a:noFill/>
                </a:ln>
                <a:solidFill>
                  <a:srgbClr val="000000"/>
                </a:solidFill>
                <a:effectLst/>
                <a:uLnTx/>
                <a:uFillTx/>
                <a:latin typeface="Garamond" panose="02020404030301010803" pitchFamily="18" charset="0"/>
                <a:ea typeface="MS Mincho" panose="02020609040205080304" pitchFamily="49" charset="-128"/>
                <a:cs typeface="Times New Roman" panose="02020603050405020304" pitchFamily="18" charset="0"/>
              </a:rPr>
              <a:t>.” </a:t>
            </a:r>
          </a:p>
          <a:p>
            <a:r>
              <a:rPr lang="en-US" sz="2800" dirty="0">
                <a:solidFill>
                  <a:srgbClr val="000000"/>
                </a:solidFill>
                <a:latin typeface="Garamond" panose="02020404030301010803" pitchFamily="18" charset="0"/>
                <a:ea typeface="MS Mincho" panose="02020609040205080304" pitchFamily="49" charset="-128"/>
                <a:cs typeface="Times New Roman" panose="02020603050405020304" pitchFamily="18" charset="0"/>
              </a:rPr>
              <a:t>It was because of these particular San communities that the British protectorate government established the CKGR in 1961</a:t>
            </a:r>
            <a:endParaRPr lang="en-GB" sz="2800" dirty="0">
              <a:latin typeface="Garamond" panose="02020404030301010803" pitchFamily="18" charset="0"/>
            </a:endParaRPr>
          </a:p>
        </p:txBody>
      </p:sp>
    </p:spTree>
    <p:extLst>
      <p:ext uri="{BB962C8B-B14F-4D97-AF65-F5344CB8AC3E}">
        <p14:creationId xmlns:p14="http://schemas.microsoft.com/office/powerpoint/2010/main" val="29451298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9BB1C-C187-795C-FF2D-8C51F4812998}"/>
              </a:ext>
            </a:extLst>
          </p:cNvPr>
          <p:cNvSpPr>
            <a:spLocks noGrp="1"/>
          </p:cNvSpPr>
          <p:nvPr>
            <p:ph type="title"/>
          </p:nvPr>
        </p:nvSpPr>
        <p:spPr>
          <a:xfrm>
            <a:off x="733425" y="990600"/>
            <a:ext cx="7953375" cy="838200"/>
          </a:xfrm>
        </p:spPr>
        <p:txBody>
          <a:bodyPr/>
          <a:lstStyle/>
          <a:p>
            <a:pPr algn="ct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t>Observed Cultural Shift: Resilience </a:t>
            </a:r>
            <a:endParaRPr lang="en-GB" dirty="0"/>
          </a:p>
        </p:txBody>
      </p:sp>
      <p:sp>
        <p:nvSpPr>
          <p:cNvPr id="3" name="Content Placeholder 2">
            <a:extLst>
              <a:ext uri="{FF2B5EF4-FFF2-40B4-BE49-F238E27FC236}">
                <a16:creationId xmlns:a16="http://schemas.microsoft.com/office/drawing/2014/main" id="{9E2A5FD4-D841-C2F2-7DF1-72FCBBF9DEFB}"/>
              </a:ext>
            </a:extLst>
          </p:cNvPr>
          <p:cNvSpPr>
            <a:spLocks noGrp="1"/>
          </p:cNvSpPr>
          <p:nvPr>
            <p:ph idx="1"/>
          </p:nvPr>
        </p:nvSpPr>
        <p:spPr>
          <a:xfrm>
            <a:off x="457200" y="1815662"/>
            <a:ext cx="8574088" cy="5257800"/>
          </a:xfrm>
        </p:spPr>
        <p:txBody>
          <a:bodyPr/>
          <a:lstStyle/>
          <a:p>
            <a:pPr algn="just"/>
            <a:r>
              <a:rPr lang="en-US" sz="2800" dirty="0">
                <a:latin typeface="Garamond" panose="02020404030301010803" pitchFamily="18" charset="0"/>
              </a:rPr>
              <a:t>Arrangement of plots/house/huts in rows in settlements = described “disorder” and “creates social conflict between people living in </a:t>
            </a:r>
            <a:r>
              <a:rPr lang="en-US" sz="2800" dirty="0" err="1">
                <a:latin typeface="Garamond" panose="02020404030301010803" pitchFamily="18" charset="0"/>
              </a:rPr>
              <a:t>neighbouring</a:t>
            </a:r>
            <a:r>
              <a:rPr lang="en-US" sz="2800" dirty="0">
                <a:latin typeface="Garamond" panose="02020404030301010803" pitchFamily="18" charset="0"/>
              </a:rPr>
              <a:t> plots” (</a:t>
            </a:r>
            <a:r>
              <a:rPr lang="en-US" sz="2800" dirty="0" err="1">
                <a:latin typeface="Garamond" panose="02020404030301010803" pitchFamily="18" charset="0"/>
              </a:rPr>
              <a:t>Maruyame</a:t>
            </a:r>
            <a:r>
              <a:rPr lang="en-US" sz="2800" dirty="0">
                <a:latin typeface="Garamond" panose="02020404030301010803" pitchFamily="18" charset="0"/>
              </a:rPr>
              <a:t>, 2016, p. 180). </a:t>
            </a:r>
          </a:p>
          <a:p>
            <a:pPr algn="just"/>
            <a:r>
              <a:rPr lang="en-US" sz="2800" dirty="0">
                <a:latin typeface="Garamond" panose="02020404030301010803" pitchFamily="18" charset="0"/>
              </a:rPr>
              <a:t>Although the sedentary life was imposed on the </a:t>
            </a:r>
            <a:r>
              <a:rPr lang="en-US" sz="2800" dirty="0" err="1">
                <a:latin typeface="Garamond" panose="02020404030301010803" pitchFamily="18" charset="0"/>
              </a:rPr>
              <a:t>Gǀui</a:t>
            </a:r>
            <a:r>
              <a:rPr lang="en-US" sz="2800" dirty="0">
                <a:latin typeface="Garamond" panose="02020404030301010803" pitchFamily="18" charset="0"/>
              </a:rPr>
              <a:t> and </a:t>
            </a:r>
            <a:r>
              <a:rPr lang="en-US" sz="2800" dirty="0" err="1">
                <a:latin typeface="Garamond" panose="02020404030301010803" pitchFamily="18" charset="0"/>
              </a:rPr>
              <a:t>Gǁana</a:t>
            </a:r>
            <a:r>
              <a:rPr lang="en-US" sz="2800" dirty="0">
                <a:latin typeface="Garamond" panose="02020404030301010803" pitchFamily="18" charset="0"/>
              </a:rPr>
              <a:t>, they have been resilient in their attempt to recapture to some extent their nomadic residential existence through establishment of mobile bush dwellings.</a:t>
            </a:r>
          </a:p>
          <a:p>
            <a:pPr algn="just"/>
            <a:r>
              <a:rPr lang="en-US" sz="2800" dirty="0">
                <a:latin typeface="Garamond" panose="02020404030301010803" pitchFamily="18" charset="0"/>
              </a:rPr>
              <a:t>The </a:t>
            </a:r>
            <a:r>
              <a:rPr kumimoji="0" lang="en-US" sz="2800" b="0" i="0" u="none" strike="noStrike" kern="0" cap="none" spc="0" normalizeH="0" baseline="0" noProof="0" dirty="0">
                <a:ln>
                  <a:noFill/>
                </a:ln>
                <a:solidFill>
                  <a:srgbClr val="000000"/>
                </a:solidFill>
                <a:effectLst/>
                <a:uLnTx/>
                <a:uFillTx/>
                <a:latin typeface="Garamond" panose="02020404030301010803" pitchFamily="18" charset="0"/>
                <a:ea typeface="+mn-ea"/>
                <a:cs typeface="+mn-cs"/>
              </a:rPr>
              <a:t>2006 High Court ruling as leveraged some resilience in that some of the San were allowed to go back to the Reserve. </a:t>
            </a:r>
            <a:r>
              <a:rPr lang="en-US" sz="2800" dirty="0">
                <a:latin typeface="Garamond" panose="02020404030301010803" pitchFamily="18" charset="0"/>
              </a:rPr>
              <a:t> </a:t>
            </a:r>
          </a:p>
          <a:p>
            <a:pPr algn="just"/>
            <a:endParaRPr lang="en-GB" sz="2800" dirty="0">
              <a:latin typeface="Garamond" panose="02020404030301010803" pitchFamily="18" charset="0"/>
            </a:endParaRPr>
          </a:p>
        </p:txBody>
      </p:sp>
    </p:spTree>
    <p:extLst>
      <p:ext uri="{BB962C8B-B14F-4D97-AF65-F5344CB8AC3E}">
        <p14:creationId xmlns:p14="http://schemas.microsoft.com/office/powerpoint/2010/main" val="41670230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9BB1C-C187-795C-FF2D-8C51F4812998}"/>
              </a:ext>
            </a:extLst>
          </p:cNvPr>
          <p:cNvSpPr>
            <a:spLocks noGrp="1"/>
          </p:cNvSpPr>
          <p:nvPr>
            <p:ph type="title"/>
          </p:nvPr>
        </p:nvSpPr>
        <p:spPr>
          <a:xfrm>
            <a:off x="733425" y="990600"/>
            <a:ext cx="7953375" cy="838200"/>
          </a:xfrm>
        </p:spPr>
        <p:txBody>
          <a:bodyPr/>
          <a:lstStyle/>
          <a:p>
            <a:pPr algn="ct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t>Observed Cultural Shift: Ecology</a:t>
            </a:r>
            <a:endParaRPr lang="en-GB" dirty="0"/>
          </a:p>
        </p:txBody>
      </p:sp>
      <p:sp>
        <p:nvSpPr>
          <p:cNvPr id="3" name="Content Placeholder 2">
            <a:extLst>
              <a:ext uri="{FF2B5EF4-FFF2-40B4-BE49-F238E27FC236}">
                <a16:creationId xmlns:a16="http://schemas.microsoft.com/office/drawing/2014/main" id="{9E2A5FD4-D841-C2F2-7DF1-72FCBBF9DEFB}"/>
              </a:ext>
            </a:extLst>
          </p:cNvPr>
          <p:cNvSpPr>
            <a:spLocks noGrp="1"/>
          </p:cNvSpPr>
          <p:nvPr>
            <p:ph idx="1"/>
          </p:nvPr>
        </p:nvSpPr>
        <p:spPr>
          <a:xfrm>
            <a:off x="457200" y="1676400"/>
            <a:ext cx="8574088" cy="5257800"/>
          </a:xfrm>
        </p:spPr>
        <p:txBody>
          <a:bodyPr/>
          <a:lstStyle/>
          <a:p>
            <a:pPr algn="just"/>
            <a:r>
              <a:rPr lang="en-US" sz="2800" dirty="0">
                <a:latin typeface="Garamond" panose="02020404030301010803" pitchFamily="18" charset="0"/>
              </a:rPr>
              <a:t>The CKGR provide the </a:t>
            </a:r>
            <a:r>
              <a:rPr lang="en-US" sz="2800" dirty="0" err="1">
                <a:latin typeface="Garamond" panose="02020404030301010803" pitchFamily="18" charset="0"/>
              </a:rPr>
              <a:t>Gǀui</a:t>
            </a:r>
            <a:r>
              <a:rPr lang="en-US" sz="2800" dirty="0">
                <a:latin typeface="Garamond" panose="02020404030301010803" pitchFamily="18" charset="0"/>
              </a:rPr>
              <a:t> and the </a:t>
            </a:r>
            <a:r>
              <a:rPr lang="en-US" sz="2800" dirty="0" err="1">
                <a:latin typeface="Garamond" panose="02020404030301010803" pitchFamily="18" charset="0"/>
              </a:rPr>
              <a:t>Gǁana</a:t>
            </a:r>
            <a:r>
              <a:rPr lang="en-US" sz="2800" dirty="0">
                <a:latin typeface="Garamond" panose="02020404030301010803" pitchFamily="18" charset="0"/>
              </a:rPr>
              <a:t> with ample natural space to develop and exercise ecological knowledge which was pivotal in hunting and foraging.</a:t>
            </a:r>
          </a:p>
          <a:p>
            <a:pPr algn="just"/>
            <a:r>
              <a:rPr lang="en-US" sz="2800" dirty="0">
                <a:latin typeface="Garamond" panose="02020404030301010803" pitchFamily="18" charset="0"/>
              </a:rPr>
              <a:t> It encompassed</a:t>
            </a:r>
          </a:p>
          <a:p>
            <a:pPr marL="0" indent="0" algn="just">
              <a:buNone/>
            </a:pPr>
            <a:r>
              <a:rPr lang="en-US" sz="2800" dirty="0">
                <a:latin typeface="Garamond" panose="02020404030301010803" pitchFamily="18" charset="0"/>
              </a:rPr>
              <a:t>	knowledge of specific trees used as landmarks </a:t>
            </a:r>
          </a:p>
          <a:p>
            <a:pPr marL="0" indent="0" algn="just">
              <a:buNone/>
            </a:pPr>
            <a:r>
              <a:rPr lang="en-US" sz="2800" dirty="0">
                <a:latin typeface="Garamond" panose="02020404030301010803" pitchFamily="18" charset="0"/>
              </a:rPr>
              <a:t>	an understanding of woodlands and basins as environmental nodes that provide valuable resources</a:t>
            </a:r>
          </a:p>
          <a:p>
            <a:pPr marL="0" indent="0" algn="just">
              <a:buNone/>
            </a:pPr>
            <a:r>
              <a:rPr lang="en-US" sz="2800" dirty="0">
                <a:latin typeface="Garamond" panose="02020404030301010803" pitchFamily="18" charset="0"/>
              </a:rPr>
              <a:t>	a conceptualization of dry valleys composed of sequences of woodlands or basins, which are used as routes for nomadic movement  (Takada, 2016, pp. 149-150). </a:t>
            </a:r>
            <a:endParaRPr lang="en-GB" sz="2800" dirty="0">
              <a:latin typeface="Garamond" panose="02020404030301010803" pitchFamily="18" charset="0"/>
            </a:endParaRPr>
          </a:p>
        </p:txBody>
      </p:sp>
    </p:spTree>
    <p:extLst>
      <p:ext uri="{BB962C8B-B14F-4D97-AF65-F5344CB8AC3E}">
        <p14:creationId xmlns:p14="http://schemas.microsoft.com/office/powerpoint/2010/main" val="29547906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9BB1C-C187-795C-FF2D-8C51F4812998}"/>
              </a:ext>
            </a:extLst>
          </p:cNvPr>
          <p:cNvSpPr>
            <a:spLocks noGrp="1"/>
          </p:cNvSpPr>
          <p:nvPr>
            <p:ph type="title"/>
          </p:nvPr>
        </p:nvSpPr>
        <p:spPr>
          <a:xfrm>
            <a:off x="733425" y="990600"/>
            <a:ext cx="7953375" cy="838200"/>
          </a:xfrm>
        </p:spPr>
        <p:txBody>
          <a:bodyPr/>
          <a:lstStyle/>
          <a:p>
            <a:pPr algn="ct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t>Observed Cultural Shift:  Ecology</a:t>
            </a:r>
            <a:endParaRPr lang="en-GB" dirty="0"/>
          </a:p>
        </p:txBody>
      </p:sp>
      <p:sp>
        <p:nvSpPr>
          <p:cNvPr id="3" name="Content Placeholder 2">
            <a:extLst>
              <a:ext uri="{FF2B5EF4-FFF2-40B4-BE49-F238E27FC236}">
                <a16:creationId xmlns:a16="http://schemas.microsoft.com/office/drawing/2014/main" id="{9E2A5FD4-D841-C2F2-7DF1-72FCBBF9DEFB}"/>
              </a:ext>
            </a:extLst>
          </p:cNvPr>
          <p:cNvSpPr>
            <a:spLocks noGrp="1"/>
          </p:cNvSpPr>
          <p:nvPr>
            <p:ph idx="1"/>
          </p:nvPr>
        </p:nvSpPr>
        <p:spPr>
          <a:xfrm>
            <a:off x="457200" y="1676400"/>
            <a:ext cx="8574088" cy="4724400"/>
          </a:xfrm>
        </p:spPr>
        <p:txBody>
          <a:bodyPr/>
          <a:lstStyle/>
          <a:p>
            <a:pPr algn="just"/>
            <a:r>
              <a:rPr lang="en-US" sz="2800" dirty="0">
                <a:latin typeface="Garamond" panose="02020404030301010803" pitchFamily="18" charset="0"/>
              </a:rPr>
              <a:t>This ecological knowledge as also been adversely affected by relocation from an environment that engineered and supported it (cf. Takada, 2016). </a:t>
            </a:r>
          </a:p>
          <a:p>
            <a:pPr algn="just"/>
            <a:r>
              <a:rPr lang="en-US" sz="2800" dirty="0">
                <a:solidFill>
                  <a:srgbClr val="FF0000"/>
                </a:solidFill>
                <a:latin typeface="Garamond" panose="02020404030301010803" pitchFamily="18" charset="0"/>
              </a:rPr>
              <a:t>The loss of traditional means of production aggravated loss of life-skills and added to the idle life of the community whose recourse is just Government food rations. (</a:t>
            </a:r>
            <a:r>
              <a:rPr lang="en-US" sz="2800" dirty="0" err="1">
                <a:solidFill>
                  <a:srgbClr val="FF0000"/>
                </a:solidFill>
                <a:latin typeface="Garamond" panose="02020404030301010803" pitchFamily="18" charset="0"/>
              </a:rPr>
              <a:t>Glon</a:t>
            </a:r>
            <a:r>
              <a:rPr lang="en-US" sz="2800" dirty="0">
                <a:solidFill>
                  <a:srgbClr val="FF0000"/>
                </a:solidFill>
                <a:latin typeface="Garamond" panose="02020404030301010803" pitchFamily="18" charset="0"/>
              </a:rPr>
              <a:t> and Chebanne, 20212 a &amp;  b).</a:t>
            </a:r>
            <a:endParaRPr lang="en-GB" sz="2800" dirty="0">
              <a:solidFill>
                <a:srgbClr val="FF0000"/>
              </a:solidFill>
              <a:latin typeface="Garamond" panose="02020404030301010803" pitchFamily="18" charset="0"/>
            </a:endParaRPr>
          </a:p>
        </p:txBody>
      </p:sp>
    </p:spTree>
    <p:extLst>
      <p:ext uri="{BB962C8B-B14F-4D97-AF65-F5344CB8AC3E}">
        <p14:creationId xmlns:p14="http://schemas.microsoft.com/office/powerpoint/2010/main" val="35138930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004887"/>
          </a:xfrm>
        </p:spPr>
        <p:txBody>
          <a:bodyPr/>
          <a:lstStyle/>
          <a:p>
            <a:r>
              <a:rPr lang="en-US" altLang="en-US" sz="3200" b="1" dirty="0">
                <a:solidFill>
                  <a:srgbClr val="333399"/>
                </a:solidFill>
                <a:latin typeface="Garamond" pitchFamily="18" charset="0"/>
                <a:cs typeface="Times New Roman" pitchFamily="18" charset="0"/>
              </a:rPr>
              <a:t>RADP an instrument of assimilation</a:t>
            </a:r>
            <a:endParaRPr lang="en-US" dirty="0"/>
          </a:p>
        </p:txBody>
      </p:sp>
      <p:sp>
        <p:nvSpPr>
          <p:cNvPr id="3" name="Content Placeholder 2"/>
          <p:cNvSpPr>
            <a:spLocks noGrp="1"/>
          </p:cNvSpPr>
          <p:nvPr>
            <p:ph idx="1"/>
          </p:nvPr>
        </p:nvSpPr>
        <p:spPr>
          <a:xfrm>
            <a:off x="446087" y="1447800"/>
            <a:ext cx="8497888" cy="5410200"/>
          </a:xfrm>
        </p:spPr>
        <p:txBody>
          <a:bodyPr/>
          <a:lstStyle/>
          <a:p>
            <a:pPr lvl="0" algn="just">
              <a:buClr>
                <a:srgbClr val="3333CC"/>
              </a:buClr>
            </a:pPr>
            <a:r>
              <a:rPr lang="en-ZA" sz="2800" dirty="0">
                <a:latin typeface="Garamond" panose="02020404030301010803" pitchFamily="18" charset="0"/>
              </a:rPr>
              <a:t>A refusal to acknowledge peculiarities that characterise groups within the borders of Botswana, and the determination to describe all citizens as Batswana = an assimilationist approach that seeks to suppress other ethnic groups into the dominant Tswana group.</a:t>
            </a:r>
          </a:p>
          <a:p>
            <a:pPr lvl="0" algn="just">
              <a:buClr>
                <a:srgbClr val="3333CC"/>
              </a:buClr>
            </a:pPr>
            <a:r>
              <a:rPr lang="en-US" sz="2800" dirty="0">
                <a:solidFill>
                  <a:srgbClr val="000099"/>
                </a:solidFill>
                <a:latin typeface="Garamond" panose="02020404030301010803" pitchFamily="18" charset="0"/>
              </a:rPr>
              <a:t>The leaders of independent Botswana envisaged one nation under one flag and speaking one language (Nyati-</a:t>
            </a:r>
            <a:r>
              <a:rPr lang="en-US" sz="2800" dirty="0" err="1">
                <a:solidFill>
                  <a:srgbClr val="000099"/>
                </a:solidFill>
                <a:latin typeface="Garamond" panose="02020404030301010803" pitchFamily="18" charset="0"/>
              </a:rPr>
              <a:t>Ramahobo</a:t>
            </a:r>
            <a:r>
              <a:rPr lang="en-US" sz="2800" dirty="0">
                <a:solidFill>
                  <a:srgbClr val="000099"/>
                </a:solidFill>
                <a:latin typeface="Garamond" panose="02020404030301010803" pitchFamily="18" charset="0"/>
              </a:rPr>
              <a:t> 2004). </a:t>
            </a:r>
          </a:p>
          <a:p>
            <a:pPr lvl="0" algn="just">
              <a:buClr>
                <a:srgbClr val="3333CC"/>
              </a:buClr>
            </a:pPr>
            <a:r>
              <a:rPr lang="en-US" sz="2800" dirty="0" err="1">
                <a:solidFill>
                  <a:srgbClr val="000099"/>
                </a:solidFill>
                <a:latin typeface="Garamond" panose="02020404030301010803" pitchFamily="18" charset="0"/>
              </a:rPr>
              <a:t>E.g</a:t>
            </a:r>
            <a:r>
              <a:rPr lang="en-US" sz="2800" dirty="0">
                <a:solidFill>
                  <a:srgbClr val="000099"/>
                </a:solidFill>
                <a:latin typeface="Garamond" panose="02020404030301010803" pitchFamily="18" charset="0"/>
              </a:rPr>
              <a:t> In his address to the nation, Sir Seretse Khama, the first president, stated that his party pursued “</a:t>
            </a:r>
            <a:r>
              <a:rPr lang="en-US" sz="2800" b="1" dirty="0">
                <a:solidFill>
                  <a:srgbClr val="000099"/>
                </a:solidFill>
                <a:latin typeface="Garamond" panose="02020404030301010803" pitchFamily="18" charset="0"/>
              </a:rPr>
              <a:t>a gradual but sure evolution of a nation state</a:t>
            </a:r>
            <a:r>
              <a:rPr lang="en-US" sz="2800" dirty="0">
                <a:solidFill>
                  <a:srgbClr val="000099"/>
                </a:solidFill>
                <a:latin typeface="Garamond" panose="02020404030301010803" pitchFamily="18" charset="0"/>
              </a:rPr>
              <a:t>” (Nyati-</a:t>
            </a:r>
            <a:r>
              <a:rPr lang="en-US" sz="2800" dirty="0" err="1">
                <a:solidFill>
                  <a:srgbClr val="000099"/>
                </a:solidFill>
                <a:latin typeface="Garamond" panose="02020404030301010803" pitchFamily="18" charset="0"/>
              </a:rPr>
              <a:t>Ramahobo</a:t>
            </a:r>
            <a:r>
              <a:rPr lang="en-US" sz="2800" dirty="0">
                <a:solidFill>
                  <a:srgbClr val="000099"/>
                </a:solidFill>
                <a:latin typeface="Garamond" panose="02020404030301010803" pitchFamily="18" charset="0"/>
              </a:rPr>
              <a:t> 2002).</a:t>
            </a:r>
            <a:r>
              <a:rPr lang="en-US" sz="2800" dirty="0">
                <a:latin typeface="Garamond" panose="02020404030301010803" pitchFamily="18" charset="0"/>
              </a:rPr>
              <a:t> </a:t>
            </a:r>
            <a:endParaRPr lang="en-ZA" sz="2800" dirty="0">
              <a:latin typeface="Garamond" panose="02020404030301010803" pitchFamily="18" charset="0"/>
            </a:endParaRPr>
          </a:p>
          <a:p>
            <a:pPr marL="0" lvl="0" indent="0" algn="just">
              <a:buClr>
                <a:srgbClr val="3333CC"/>
              </a:buClr>
              <a:buNone/>
            </a:pPr>
            <a:endParaRPr lang="en-ZA" sz="2800" dirty="0">
              <a:solidFill>
                <a:srgbClr val="000099"/>
              </a:solidFill>
              <a:latin typeface="Garamond" panose="02020404030301010803" pitchFamily="18" charset="0"/>
            </a:endParaRPr>
          </a:p>
          <a:p>
            <a:pPr marL="0" lvl="0" indent="0" algn="just">
              <a:buClr>
                <a:srgbClr val="3333CC"/>
              </a:buClr>
              <a:buNone/>
            </a:pPr>
            <a:r>
              <a:rPr lang="en-ZA" sz="2400" dirty="0">
                <a:solidFill>
                  <a:srgbClr val="000099"/>
                </a:solidFill>
                <a:latin typeface="Garamond" panose="02020404030301010803" pitchFamily="18" charset="0"/>
              </a:rPr>
              <a:t> </a:t>
            </a:r>
            <a:endParaRPr lang="en-ZA" sz="2400" dirty="0">
              <a:solidFill>
                <a:srgbClr val="800000"/>
              </a:solidFill>
              <a:latin typeface="Garamond" panose="02020404030301010803" pitchFamily="18" charset="0"/>
            </a:endParaRPr>
          </a:p>
          <a:p>
            <a:pPr lvl="0" algn="just">
              <a:buClr>
                <a:srgbClr val="3333CC"/>
              </a:buClr>
            </a:pPr>
            <a:endParaRPr lang="en-ZA" sz="2400" dirty="0">
              <a:solidFill>
                <a:srgbClr val="000099"/>
              </a:solidFill>
              <a:latin typeface="Garamond" panose="02020404030301010803" pitchFamily="18" charset="0"/>
            </a:endParaRPr>
          </a:p>
          <a:p>
            <a:pPr lvl="0" algn="just">
              <a:buClr>
                <a:srgbClr val="3333CC"/>
              </a:buClr>
            </a:pPr>
            <a:endParaRPr lang="en-ZA" sz="2400" dirty="0">
              <a:latin typeface="Garamond" panose="02020404030301010803" pitchFamily="18" charset="0"/>
            </a:endParaRPr>
          </a:p>
          <a:p>
            <a:pPr algn="just"/>
            <a:endParaRPr lang="en-ZA" sz="2400" dirty="0">
              <a:solidFill>
                <a:srgbClr val="800000"/>
              </a:solidFill>
              <a:latin typeface="Garamond" panose="02020404030301010803" pitchFamily="18" charset="0"/>
            </a:endParaRPr>
          </a:p>
          <a:p>
            <a:pPr algn="just"/>
            <a:endParaRPr lang="en-US" sz="2400" dirty="0">
              <a:latin typeface="Garamond" panose="02020404030301010803" pitchFamily="18" charset="0"/>
            </a:endParaRPr>
          </a:p>
        </p:txBody>
      </p:sp>
    </p:spTree>
    <p:extLst>
      <p:ext uri="{BB962C8B-B14F-4D97-AF65-F5344CB8AC3E}">
        <p14:creationId xmlns:p14="http://schemas.microsoft.com/office/powerpoint/2010/main" val="8400034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004887"/>
          </a:xfrm>
        </p:spPr>
        <p:txBody>
          <a:bodyPr/>
          <a:lstStyle/>
          <a:p>
            <a:r>
              <a:rPr lang="en-US" altLang="en-US" sz="3200" b="1" dirty="0">
                <a:solidFill>
                  <a:srgbClr val="333399"/>
                </a:solidFill>
                <a:latin typeface="Garamond" pitchFamily="18" charset="0"/>
                <a:cs typeface="Times New Roman" pitchFamily="18" charset="0"/>
              </a:rPr>
              <a:t>RADP an instrument of assimilation</a:t>
            </a:r>
            <a:endParaRPr lang="en-US" dirty="0"/>
          </a:p>
        </p:txBody>
      </p:sp>
      <p:sp>
        <p:nvSpPr>
          <p:cNvPr id="3" name="Content Placeholder 2"/>
          <p:cNvSpPr>
            <a:spLocks noGrp="1"/>
          </p:cNvSpPr>
          <p:nvPr>
            <p:ph idx="1"/>
          </p:nvPr>
        </p:nvSpPr>
        <p:spPr>
          <a:xfrm>
            <a:off x="446087" y="1828800"/>
            <a:ext cx="8497888" cy="5029200"/>
          </a:xfrm>
        </p:spPr>
        <p:txBody>
          <a:bodyPr/>
          <a:lstStyle/>
          <a:p>
            <a:pPr lvl="0" algn="just">
              <a:buClr>
                <a:srgbClr val="3333CC"/>
              </a:buClr>
            </a:pPr>
            <a:r>
              <a:rPr lang="en-US" sz="2800" dirty="0">
                <a:latin typeface="Garamond" panose="02020404030301010803" pitchFamily="18" charset="0"/>
              </a:rPr>
              <a:t>Thus, the true vision of the leaders of the country is still on track, where non-Tswana groups in the country are planned to evolve into Batswana people under one flag, who speak Setswana language and practice Setswana culture. </a:t>
            </a:r>
          </a:p>
          <a:p>
            <a:pPr lvl="0" algn="just">
              <a:buClr>
                <a:srgbClr val="3333CC"/>
              </a:buClr>
            </a:pPr>
            <a:r>
              <a:rPr lang="en-US" sz="2800" dirty="0">
                <a:latin typeface="Garamond" panose="02020404030301010803" pitchFamily="18" charset="0"/>
              </a:rPr>
              <a:t>The vision is to render “the total being of the non-Tswana invisible” (Nyati-</a:t>
            </a:r>
            <a:r>
              <a:rPr lang="en-US" sz="2800" dirty="0" err="1">
                <a:latin typeface="Garamond" panose="02020404030301010803" pitchFamily="18" charset="0"/>
              </a:rPr>
              <a:t>Ramahobo</a:t>
            </a:r>
            <a:r>
              <a:rPr lang="en-US" sz="2800" dirty="0">
                <a:latin typeface="Garamond" panose="02020404030301010803" pitchFamily="18" charset="0"/>
              </a:rPr>
              <a:t> 2004:6).</a:t>
            </a:r>
          </a:p>
          <a:p>
            <a:pPr lvl="0" algn="just">
              <a:buClr>
                <a:srgbClr val="3333CC"/>
              </a:buClr>
            </a:pPr>
            <a:r>
              <a:rPr lang="en-US" sz="2800" dirty="0">
                <a:solidFill>
                  <a:srgbClr val="FF0000"/>
                </a:solidFill>
                <a:latin typeface="Garamond" panose="02020404030301010803" pitchFamily="18" charset="0"/>
              </a:rPr>
              <a:t>The illusions of homogeneity and unity are still perpetuated on national visions and development </a:t>
            </a:r>
            <a:r>
              <a:rPr lang="en-US" sz="2800" dirty="0" err="1">
                <a:solidFill>
                  <a:srgbClr val="FF0000"/>
                </a:solidFill>
                <a:latin typeface="Garamond" panose="02020404030301010803" pitchFamily="18" charset="0"/>
              </a:rPr>
              <a:t>programmes</a:t>
            </a:r>
            <a:r>
              <a:rPr lang="en-US" sz="2800" dirty="0">
                <a:solidFill>
                  <a:srgbClr val="FF0000"/>
                </a:solidFill>
                <a:latin typeface="Garamond" panose="02020404030301010803" pitchFamily="18" charset="0"/>
              </a:rPr>
              <a:t> (Chebanne, 2016).</a:t>
            </a:r>
            <a:endParaRPr lang="en-ZA" sz="2800" dirty="0">
              <a:solidFill>
                <a:srgbClr val="FF0000"/>
              </a:solidFill>
              <a:latin typeface="Garamond" panose="02020404030301010803" pitchFamily="18" charset="0"/>
            </a:endParaRPr>
          </a:p>
          <a:p>
            <a:pPr marL="0" lvl="0" indent="0" algn="just">
              <a:buClr>
                <a:srgbClr val="3333CC"/>
              </a:buClr>
              <a:buNone/>
            </a:pPr>
            <a:r>
              <a:rPr lang="en-ZA" sz="2400" dirty="0">
                <a:solidFill>
                  <a:srgbClr val="FF0000"/>
                </a:solidFill>
                <a:latin typeface="Garamond" panose="02020404030301010803" pitchFamily="18" charset="0"/>
              </a:rPr>
              <a:t> </a:t>
            </a:r>
          </a:p>
          <a:p>
            <a:pPr lvl="0" algn="just">
              <a:buClr>
                <a:srgbClr val="3333CC"/>
              </a:buClr>
            </a:pPr>
            <a:endParaRPr lang="en-ZA" sz="2400" dirty="0">
              <a:solidFill>
                <a:srgbClr val="000099"/>
              </a:solidFill>
              <a:latin typeface="Garamond" panose="02020404030301010803" pitchFamily="18" charset="0"/>
            </a:endParaRPr>
          </a:p>
          <a:p>
            <a:pPr lvl="0" algn="just">
              <a:buClr>
                <a:srgbClr val="3333CC"/>
              </a:buClr>
            </a:pPr>
            <a:endParaRPr lang="en-ZA" sz="2400" dirty="0">
              <a:latin typeface="Garamond" panose="02020404030301010803" pitchFamily="18" charset="0"/>
            </a:endParaRPr>
          </a:p>
          <a:p>
            <a:pPr algn="just"/>
            <a:endParaRPr lang="en-ZA" sz="2400" dirty="0">
              <a:solidFill>
                <a:srgbClr val="800000"/>
              </a:solidFill>
              <a:latin typeface="Garamond" panose="02020404030301010803" pitchFamily="18" charset="0"/>
            </a:endParaRPr>
          </a:p>
          <a:p>
            <a:pPr algn="just"/>
            <a:endParaRPr lang="en-US" sz="2400" dirty="0">
              <a:latin typeface="Garamond" panose="02020404030301010803" pitchFamily="18" charset="0"/>
            </a:endParaRPr>
          </a:p>
        </p:txBody>
      </p:sp>
    </p:spTree>
    <p:extLst>
      <p:ext uri="{BB962C8B-B14F-4D97-AF65-F5344CB8AC3E}">
        <p14:creationId xmlns:p14="http://schemas.microsoft.com/office/powerpoint/2010/main" val="12506899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9BB1C-C187-795C-FF2D-8C51F4812998}"/>
              </a:ext>
            </a:extLst>
          </p:cNvPr>
          <p:cNvSpPr>
            <a:spLocks noGrp="1"/>
          </p:cNvSpPr>
          <p:nvPr>
            <p:ph type="title"/>
          </p:nvPr>
        </p:nvSpPr>
        <p:spPr>
          <a:xfrm>
            <a:off x="990600" y="914400"/>
            <a:ext cx="7953375" cy="609600"/>
          </a:xfrm>
        </p:spPr>
        <p:txBody>
          <a:bodyPr/>
          <a:lstStyle/>
          <a:p>
            <a:pPr algn="ct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t>Conclusion</a:t>
            </a:r>
            <a:endParaRPr lang="en-GB" dirty="0"/>
          </a:p>
        </p:txBody>
      </p:sp>
      <p:sp>
        <p:nvSpPr>
          <p:cNvPr id="3" name="Content Placeholder 2">
            <a:extLst>
              <a:ext uri="{FF2B5EF4-FFF2-40B4-BE49-F238E27FC236}">
                <a16:creationId xmlns:a16="http://schemas.microsoft.com/office/drawing/2014/main" id="{9E2A5FD4-D841-C2F2-7DF1-72FCBBF9DEFB}"/>
              </a:ext>
            </a:extLst>
          </p:cNvPr>
          <p:cNvSpPr>
            <a:spLocks noGrp="1"/>
          </p:cNvSpPr>
          <p:nvPr>
            <p:ph idx="1"/>
          </p:nvPr>
        </p:nvSpPr>
        <p:spPr>
          <a:xfrm>
            <a:off x="375142" y="1600200"/>
            <a:ext cx="8574088" cy="4383087"/>
          </a:xfrm>
        </p:spPr>
        <p:txBody>
          <a:bodyPr/>
          <a:lstStyle/>
          <a:p>
            <a:pPr algn="just"/>
            <a:r>
              <a:rPr lang="en-US" sz="2800" dirty="0">
                <a:latin typeface="Garamond" panose="02020404030301010803" pitchFamily="18" charset="0"/>
              </a:rPr>
              <a:t>The removal of indigenous San people from their ancestral lands is destructive to their indigenous knowledge systems, cultures and livelihoods. </a:t>
            </a:r>
          </a:p>
          <a:p>
            <a:pPr algn="just"/>
            <a:r>
              <a:rPr lang="en-US" sz="2800" dirty="0">
                <a:solidFill>
                  <a:srgbClr val="FF0000"/>
                </a:solidFill>
                <a:latin typeface="Garamond" panose="02020404030301010803" pitchFamily="18" charset="0"/>
              </a:rPr>
              <a:t>San in settlements left with no life-skills.</a:t>
            </a:r>
          </a:p>
          <a:p>
            <a:pPr algn="just"/>
            <a:r>
              <a:rPr lang="en-US" sz="2800" dirty="0">
                <a:latin typeface="Garamond" panose="02020404030301010803" pitchFamily="18" charset="0"/>
              </a:rPr>
              <a:t>Relocating them to areas that are destructive to their  ethnic identity amounts to annihilation of such communities since it leads to loss of their language, their ethnic identity, and their culture as well as their survival strategies (</a:t>
            </a:r>
            <a:r>
              <a:rPr lang="en-US" sz="2800" dirty="0" err="1">
                <a:latin typeface="Garamond" panose="02020404030301010803" pitchFamily="18" charset="0"/>
              </a:rPr>
              <a:t>Chebanne</a:t>
            </a:r>
            <a:r>
              <a:rPr lang="en-US" sz="2800" dirty="0">
                <a:latin typeface="Garamond" panose="02020404030301010803" pitchFamily="18" charset="0"/>
              </a:rPr>
              <a:t> &amp; </a:t>
            </a:r>
            <a:r>
              <a:rPr lang="en-US" sz="2800" dirty="0" err="1">
                <a:latin typeface="Garamond" panose="02020404030301010803" pitchFamily="18" charset="0"/>
              </a:rPr>
              <a:t>Glon</a:t>
            </a:r>
            <a:r>
              <a:rPr lang="en-US" sz="2800" dirty="0">
                <a:latin typeface="Garamond" panose="02020404030301010803" pitchFamily="18" charset="0"/>
              </a:rPr>
              <a:t>, 2017)</a:t>
            </a:r>
            <a:endParaRPr lang="en-GB" sz="2800" dirty="0">
              <a:latin typeface="Garamond" panose="02020404030301010803" pitchFamily="18" charset="0"/>
            </a:endParaRPr>
          </a:p>
        </p:txBody>
      </p:sp>
    </p:spTree>
    <p:extLst>
      <p:ext uri="{BB962C8B-B14F-4D97-AF65-F5344CB8AC3E}">
        <p14:creationId xmlns:p14="http://schemas.microsoft.com/office/powerpoint/2010/main" val="21599605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9BB1C-C187-795C-FF2D-8C51F4812998}"/>
              </a:ext>
            </a:extLst>
          </p:cNvPr>
          <p:cNvSpPr>
            <a:spLocks noGrp="1"/>
          </p:cNvSpPr>
          <p:nvPr>
            <p:ph type="title"/>
          </p:nvPr>
        </p:nvSpPr>
        <p:spPr>
          <a:xfrm>
            <a:off x="990600" y="914400"/>
            <a:ext cx="7953375" cy="609600"/>
          </a:xfrm>
        </p:spPr>
        <p:txBody>
          <a:bodyPr/>
          <a:lstStyle/>
          <a:p>
            <a:pPr algn="ct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t>Conclusion</a:t>
            </a:r>
            <a:endParaRPr lang="en-GB" dirty="0"/>
          </a:p>
        </p:txBody>
      </p:sp>
      <p:sp>
        <p:nvSpPr>
          <p:cNvPr id="3" name="Content Placeholder 2">
            <a:extLst>
              <a:ext uri="{FF2B5EF4-FFF2-40B4-BE49-F238E27FC236}">
                <a16:creationId xmlns:a16="http://schemas.microsoft.com/office/drawing/2014/main" id="{9E2A5FD4-D841-C2F2-7DF1-72FCBBF9DEFB}"/>
              </a:ext>
            </a:extLst>
          </p:cNvPr>
          <p:cNvSpPr>
            <a:spLocks noGrp="1"/>
          </p:cNvSpPr>
          <p:nvPr>
            <p:ph idx="1"/>
          </p:nvPr>
        </p:nvSpPr>
        <p:spPr>
          <a:xfrm>
            <a:off x="369887" y="1905000"/>
            <a:ext cx="8574088" cy="4535487"/>
          </a:xfrm>
        </p:spPr>
        <p:txBody>
          <a:bodyPr/>
          <a:lstStyle/>
          <a:p>
            <a:pPr marL="342900" marR="0" lvl="0" indent="-342900" algn="just" defTabSz="914400" rtl="0" eaLnBrk="0" fontAlgn="base" latinLnBrk="0" hangingPunct="0">
              <a:lnSpc>
                <a:spcPct val="100000"/>
              </a:lnSpc>
              <a:spcBef>
                <a:spcPct val="20000"/>
              </a:spcBef>
              <a:spcAft>
                <a:spcPct val="0"/>
              </a:spcAft>
              <a:buClr>
                <a:srgbClr val="3333CC"/>
              </a:buClr>
              <a:buSzPct val="60000"/>
              <a:buFont typeface="Wingdings" pitchFamily="2" charset="2"/>
              <a:buChar char="n"/>
              <a:tabLst/>
              <a:defRPr/>
            </a:pPr>
            <a:r>
              <a:rPr kumimoji="0" lang="en-US" sz="2800" b="0" i="0" u="none" strike="noStrike" kern="0" cap="none" spc="0" normalizeH="0" baseline="0" noProof="0" dirty="0">
                <a:ln>
                  <a:noFill/>
                </a:ln>
                <a:solidFill>
                  <a:srgbClr val="000000"/>
                </a:solidFill>
                <a:effectLst/>
                <a:uLnTx/>
                <a:uFillTx/>
                <a:latin typeface="Garamond" panose="02020404030301010803" pitchFamily="18" charset="0"/>
                <a:ea typeface="+mn-ea"/>
                <a:cs typeface="+mn-cs"/>
              </a:rPr>
              <a:t>Nation-building and democracy strategies adopted by Botswana is at the heart of the problem, most assuredly making the uniqueness of peoples invisible and seeking to assimilate them into powerful groups (</a:t>
            </a:r>
            <a:r>
              <a:rPr kumimoji="0" lang="en-US" sz="2800" b="0" i="0" u="none" strike="noStrike" kern="0" cap="none" spc="0" normalizeH="0" baseline="0" noProof="0" dirty="0" err="1">
                <a:ln>
                  <a:noFill/>
                </a:ln>
                <a:solidFill>
                  <a:srgbClr val="000000"/>
                </a:solidFill>
                <a:effectLst/>
                <a:uLnTx/>
                <a:uFillTx/>
                <a:latin typeface="Garamond" panose="02020404030301010803" pitchFamily="18" charset="0"/>
                <a:ea typeface="+mn-ea"/>
                <a:cs typeface="+mn-cs"/>
              </a:rPr>
              <a:t>Werbner</a:t>
            </a:r>
            <a:r>
              <a:rPr kumimoji="0" lang="en-US" sz="2800" b="0" i="0" u="none" strike="noStrike" kern="0" cap="none" spc="0" normalizeH="0" baseline="0" noProof="0" dirty="0">
                <a:ln>
                  <a:noFill/>
                </a:ln>
                <a:solidFill>
                  <a:srgbClr val="000000"/>
                </a:solidFill>
                <a:effectLst/>
                <a:uLnTx/>
                <a:uFillTx/>
                <a:latin typeface="Garamond" panose="02020404030301010803" pitchFamily="18" charset="0"/>
                <a:ea typeface="+mn-ea"/>
                <a:cs typeface="+mn-cs"/>
              </a:rPr>
              <a:t>, 2004).</a:t>
            </a:r>
          </a:p>
          <a:p>
            <a:endParaRPr lang="en-GB" dirty="0">
              <a:latin typeface="Garamond" panose="02020404030301010803" pitchFamily="18" charset="0"/>
            </a:endParaRPr>
          </a:p>
        </p:txBody>
      </p:sp>
    </p:spTree>
    <p:extLst>
      <p:ext uri="{BB962C8B-B14F-4D97-AF65-F5344CB8AC3E}">
        <p14:creationId xmlns:p14="http://schemas.microsoft.com/office/powerpoint/2010/main" val="34098981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algn="ctr"/>
            <a:r>
              <a:rPr lang="en-US" altLang="en-US" sz="3600" b="1" dirty="0">
                <a:latin typeface="Garamond" panose="02020404030301010803" pitchFamily="18" charset="0"/>
              </a:rPr>
              <a:t>The End</a:t>
            </a:r>
          </a:p>
        </p:txBody>
      </p:sp>
      <p:sp>
        <p:nvSpPr>
          <p:cNvPr id="31747" name="Content Placeholder 2"/>
          <p:cNvSpPr>
            <a:spLocks noGrp="1"/>
          </p:cNvSpPr>
          <p:nvPr>
            <p:ph idx="1"/>
          </p:nvPr>
        </p:nvSpPr>
        <p:spPr>
          <a:xfrm>
            <a:off x="1182688" y="2017713"/>
            <a:ext cx="7772400" cy="4459287"/>
          </a:xfrm>
        </p:spPr>
        <p:txBody>
          <a:bodyPr/>
          <a:lstStyle/>
          <a:p>
            <a:pPr marL="0" indent="0" algn="ctr">
              <a:buFont typeface="Wingdings" pitchFamily="2" charset="2"/>
              <a:buNone/>
            </a:pPr>
            <a:r>
              <a:rPr lang="en-US" altLang="en-US" sz="4000" b="1" dirty="0">
                <a:solidFill>
                  <a:srgbClr val="C00000"/>
                </a:solidFill>
                <a:latin typeface="Garamond" pitchFamily="18" charset="0"/>
                <a:cs typeface="Times New Roman" pitchFamily="18" charset="0"/>
              </a:rPr>
              <a:t>Thank You!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9BB1C-C187-795C-FF2D-8C51F4812998}"/>
              </a:ext>
            </a:extLst>
          </p:cNvPr>
          <p:cNvSpPr>
            <a:spLocks noGrp="1"/>
          </p:cNvSpPr>
          <p:nvPr>
            <p:ph type="title"/>
          </p:nvPr>
        </p:nvSpPr>
        <p:spPr>
          <a:xfrm>
            <a:off x="771525" y="762000"/>
            <a:ext cx="7793037" cy="1088971"/>
          </a:xfrm>
        </p:spPr>
        <p:txBody>
          <a:bodyPr/>
          <a:lstStyle/>
          <a:p>
            <a:pPr algn="ctr"/>
            <a: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t>Background</a:t>
            </a:r>
            <a:endParaRPr lang="en-GB" dirty="0">
              <a:solidFill>
                <a:srgbClr val="C00000"/>
              </a:solidFill>
            </a:endParaRPr>
          </a:p>
        </p:txBody>
      </p:sp>
      <p:sp>
        <p:nvSpPr>
          <p:cNvPr id="3" name="Content Placeholder 2">
            <a:extLst>
              <a:ext uri="{FF2B5EF4-FFF2-40B4-BE49-F238E27FC236}">
                <a16:creationId xmlns:a16="http://schemas.microsoft.com/office/drawing/2014/main" id="{9E2A5FD4-D841-C2F2-7DF1-72FCBBF9DEFB}"/>
              </a:ext>
            </a:extLst>
          </p:cNvPr>
          <p:cNvSpPr>
            <a:spLocks noGrp="1"/>
          </p:cNvSpPr>
          <p:nvPr>
            <p:ph idx="1"/>
          </p:nvPr>
        </p:nvSpPr>
        <p:spPr>
          <a:xfrm>
            <a:off x="284956" y="1814185"/>
            <a:ext cx="8574088" cy="4840288"/>
          </a:xfrm>
        </p:spPr>
        <p:txBody>
          <a:bodyPr/>
          <a:lstStyle/>
          <a:p>
            <a:r>
              <a:rPr lang="en-US" sz="2800" dirty="0">
                <a:latin typeface="Garamond" panose="02020404030301010803" pitchFamily="18" charset="0"/>
              </a:rPr>
              <a:t>The reserve was established to protect wildlife and the </a:t>
            </a:r>
            <a:r>
              <a:rPr lang="en-US" sz="2800" dirty="0">
                <a:solidFill>
                  <a:srgbClr val="000099"/>
                </a:solidFill>
                <a:latin typeface="Garamond" panose="02020404030301010803" pitchFamily="18" charset="0"/>
              </a:rPr>
              <a:t>traditional hunting-gathering lifestyle of the local San people (</a:t>
            </a:r>
            <a:r>
              <a:rPr lang="en-US" sz="2800" dirty="0" err="1">
                <a:solidFill>
                  <a:srgbClr val="000099"/>
                </a:solidFill>
                <a:latin typeface="Garamond" panose="02020404030301010803" pitchFamily="18" charset="0"/>
              </a:rPr>
              <a:t>Silberbauer</a:t>
            </a:r>
            <a:r>
              <a:rPr lang="en-US" sz="2800" dirty="0">
                <a:solidFill>
                  <a:srgbClr val="000099"/>
                </a:solidFill>
                <a:latin typeface="Garamond" panose="02020404030301010803" pitchFamily="18" charset="0"/>
              </a:rPr>
              <a:t>, 1965)</a:t>
            </a:r>
            <a:r>
              <a:rPr lang="en-US" sz="2800" dirty="0">
                <a:latin typeface="Garamond" panose="02020404030301010803" pitchFamily="18" charset="0"/>
              </a:rPr>
              <a:t>. </a:t>
            </a:r>
          </a:p>
          <a:p>
            <a:r>
              <a:rPr lang="en-US" sz="2800" dirty="0">
                <a:latin typeface="Garamond" panose="02020404030301010803" pitchFamily="18" charset="0"/>
              </a:rPr>
              <a:t>After independence in 1966, Botswana established the </a:t>
            </a:r>
            <a:r>
              <a:rPr lang="en-US" sz="2800" dirty="0">
                <a:solidFill>
                  <a:srgbClr val="C00000"/>
                </a:solidFill>
                <a:latin typeface="Garamond" panose="02020404030301010803" pitchFamily="18" charset="0"/>
              </a:rPr>
              <a:t>Bushman</a:t>
            </a:r>
            <a:r>
              <a:rPr lang="en-US" sz="2800" dirty="0">
                <a:latin typeface="Garamond" panose="02020404030301010803" pitchFamily="18" charset="0"/>
              </a:rPr>
              <a:t> Development </a:t>
            </a:r>
            <a:r>
              <a:rPr lang="en-US" sz="2800" dirty="0" err="1">
                <a:latin typeface="Garamond" panose="02020404030301010803" pitchFamily="18" charset="0"/>
              </a:rPr>
              <a:t>Programme</a:t>
            </a:r>
            <a:r>
              <a:rPr lang="en-US" sz="2800" dirty="0">
                <a:latin typeface="Garamond" panose="02020404030301010803" pitchFamily="18" charset="0"/>
              </a:rPr>
              <a:t> (BDP) in 1974 which focused on San communities as a special </a:t>
            </a:r>
            <a:r>
              <a:rPr lang="en-US" sz="2800" dirty="0">
                <a:solidFill>
                  <a:srgbClr val="C00000"/>
                </a:solidFill>
                <a:latin typeface="Garamond" panose="02020404030301010803" pitchFamily="18" charset="0"/>
              </a:rPr>
              <a:t>ethnic</a:t>
            </a:r>
            <a:r>
              <a:rPr lang="en-US" sz="2800" dirty="0">
                <a:latin typeface="Garamond" panose="02020404030301010803" pitchFamily="18" charset="0"/>
              </a:rPr>
              <a:t> group that needed special assistance, especially in regard to draught and hunger relief.</a:t>
            </a:r>
          </a:p>
        </p:txBody>
      </p:sp>
    </p:spTree>
    <p:extLst>
      <p:ext uri="{BB962C8B-B14F-4D97-AF65-F5344CB8AC3E}">
        <p14:creationId xmlns:p14="http://schemas.microsoft.com/office/powerpoint/2010/main" val="807890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9BB1C-C187-795C-FF2D-8C51F4812998}"/>
              </a:ext>
            </a:extLst>
          </p:cNvPr>
          <p:cNvSpPr>
            <a:spLocks noGrp="1"/>
          </p:cNvSpPr>
          <p:nvPr>
            <p:ph type="title"/>
          </p:nvPr>
        </p:nvSpPr>
        <p:spPr>
          <a:xfrm>
            <a:off x="762000" y="304800"/>
            <a:ext cx="7793037" cy="1088971"/>
          </a:xfrm>
        </p:spPr>
        <p:txBody>
          <a:bodyPr/>
          <a:lstStyle/>
          <a:p>
            <a:pPr algn="ctr"/>
            <a: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t>Background</a:t>
            </a:r>
            <a:endParaRPr lang="en-GB" dirty="0">
              <a:solidFill>
                <a:srgbClr val="C00000"/>
              </a:solidFill>
            </a:endParaRPr>
          </a:p>
        </p:txBody>
      </p:sp>
      <p:sp>
        <p:nvSpPr>
          <p:cNvPr id="3" name="Content Placeholder 2">
            <a:extLst>
              <a:ext uri="{FF2B5EF4-FFF2-40B4-BE49-F238E27FC236}">
                <a16:creationId xmlns:a16="http://schemas.microsoft.com/office/drawing/2014/main" id="{9E2A5FD4-D841-C2F2-7DF1-72FCBBF9DEFB}"/>
              </a:ext>
            </a:extLst>
          </p:cNvPr>
          <p:cNvSpPr>
            <a:spLocks noGrp="1"/>
          </p:cNvSpPr>
          <p:nvPr>
            <p:ph idx="1"/>
          </p:nvPr>
        </p:nvSpPr>
        <p:spPr>
          <a:xfrm>
            <a:off x="228600" y="1981200"/>
            <a:ext cx="8574088" cy="5311830"/>
          </a:xfrm>
        </p:spPr>
        <p:txBody>
          <a:bodyPr/>
          <a:lstStyle/>
          <a:p>
            <a:r>
              <a:rPr kumimoji="0" lang="en-US" sz="2800" b="0" i="0" u="none" strike="noStrike" kern="0" cap="none" spc="0" normalizeH="0" baseline="0" noProof="0" dirty="0">
                <a:ln>
                  <a:noFill/>
                </a:ln>
                <a:effectLst/>
                <a:uLnTx/>
                <a:uFillTx/>
                <a:latin typeface="Garamond" panose="02020404030301010803" pitchFamily="18" charset="0"/>
                <a:ea typeface="+mn-ea"/>
                <a:cs typeface="+mn-cs"/>
              </a:rPr>
              <a:t>The</a:t>
            </a:r>
            <a:r>
              <a:rPr kumimoji="0" lang="en-US" sz="2800" b="0" i="0" u="none" strike="noStrike" kern="0" cap="none" spc="0" normalizeH="0" baseline="0" noProof="0" dirty="0">
                <a:ln>
                  <a:noFill/>
                </a:ln>
                <a:solidFill>
                  <a:srgbClr val="C00000"/>
                </a:solidFill>
                <a:effectLst/>
                <a:uLnTx/>
                <a:uFillTx/>
                <a:latin typeface="Garamond" panose="02020404030301010803" pitchFamily="18" charset="0"/>
                <a:ea typeface="+mn-ea"/>
                <a:cs typeface="+mn-cs"/>
              </a:rPr>
              <a:t> Bushman</a:t>
            </a:r>
            <a:r>
              <a:rPr kumimoji="0" lang="en-US" sz="2800" b="0" i="0" u="none" strike="noStrike" kern="0" cap="none" spc="0" normalizeH="0" baseline="0" noProof="0" dirty="0">
                <a:ln>
                  <a:noFill/>
                </a:ln>
                <a:solidFill>
                  <a:srgbClr val="000000"/>
                </a:solidFill>
                <a:effectLst/>
                <a:uLnTx/>
                <a:uFillTx/>
                <a:latin typeface="Garamond" panose="02020404030301010803" pitchFamily="18" charset="0"/>
                <a:ea typeface="+mn-ea"/>
                <a:cs typeface="+mn-cs"/>
              </a:rPr>
              <a:t> Development </a:t>
            </a:r>
            <a:r>
              <a:rPr kumimoji="0" lang="en-US" sz="2800" b="0" i="0" u="none" strike="noStrike" kern="0" cap="none" spc="0" normalizeH="0" baseline="0" noProof="0" dirty="0" err="1">
                <a:ln>
                  <a:noFill/>
                </a:ln>
                <a:solidFill>
                  <a:srgbClr val="000000"/>
                </a:solidFill>
                <a:effectLst/>
                <a:uLnTx/>
                <a:uFillTx/>
                <a:latin typeface="Garamond" panose="02020404030301010803" pitchFamily="18" charset="0"/>
                <a:ea typeface="+mn-ea"/>
                <a:cs typeface="+mn-cs"/>
              </a:rPr>
              <a:t>Programme</a:t>
            </a:r>
            <a:r>
              <a:rPr kumimoji="0" lang="en-US" sz="2800" b="0" i="0" u="none" strike="noStrike" kern="0" cap="none" spc="0" normalizeH="0" baseline="0" noProof="0" dirty="0">
                <a:ln>
                  <a:noFill/>
                </a:ln>
                <a:solidFill>
                  <a:srgbClr val="000000"/>
                </a:solidFill>
                <a:effectLst/>
                <a:uLnTx/>
                <a:uFillTx/>
                <a:latin typeface="Garamond" panose="02020404030301010803" pitchFamily="18" charset="0"/>
                <a:ea typeface="+mn-ea"/>
                <a:cs typeface="+mn-cs"/>
              </a:rPr>
              <a:t> (BDP) </a:t>
            </a:r>
            <a:r>
              <a:rPr lang="en-US" sz="2800" dirty="0">
                <a:latin typeface="Garamond" panose="02020404030301010803" pitchFamily="18" charset="0"/>
              </a:rPr>
              <a:t>was subsequently renamed  Remote Area Development </a:t>
            </a:r>
            <a:r>
              <a:rPr lang="en-US" sz="2800" dirty="0" err="1">
                <a:latin typeface="Garamond" panose="02020404030301010803" pitchFamily="18" charset="0"/>
              </a:rPr>
              <a:t>Programme</a:t>
            </a:r>
            <a:r>
              <a:rPr lang="en-US" sz="2800" dirty="0">
                <a:latin typeface="Garamond" panose="02020404030301010803" pitchFamily="18" charset="0"/>
              </a:rPr>
              <a:t> (RADP) (1978) and was still  a drought and hunger relief </a:t>
            </a:r>
            <a:r>
              <a:rPr lang="en-US" sz="2800" dirty="0" err="1">
                <a:latin typeface="Garamond" panose="02020404030301010803" pitchFamily="18" charset="0"/>
              </a:rPr>
              <a:t>programme</a:t>
            </a:r>
            <a:r>
              <a:rPr lang="en-US" sz="2800" dirty="0">
                <a:latin typeface="Garamond" panose="02020404030301010803" pitchFamily="18" charset="0"/>
              </a:rPr>
              <a:t> targeting mainly the San but included other impoverished rural and remote populations.</a:t>
            </a:r>
          </a:p>
          <a:p>
            <a:r>
              <a:rPr lang="en-US" sz="2800" dirty="0">
                <a:latin typeface="Garamond" panose="02020404030301010803" pitchFamily="18" charset="0"/>
              </a:rPr>
              <a:t>However, with RADP the focus was </a:t>
            </a:r>
            <a:r>
              <a:rPr lang="en-US" sz="2800" u="sng" dirty="0">
                <a:latin typeface="Garamond" panose="02020404030301010803" pitchFamily="18" charset="0"/>
              </a:rPr>
              <a:t>not ethnicity </a:t>
            </a:r>
            <a:r>
              <a:rPr lang="en-US" sz="2800" dirty="0">
                <a:latin typeface="Garamond" panose="02020404030301010803" pitchFamily="18" charset="0"/>
              </a:rPr>
              <a:t>but  </a:t>
            </a:r>
            <a:r>
              <a:rPr lang="en-US" sz="2800" dirty="0">
                <a:solidFill>
                  <a:srgbClr val="C00000"/>
                </a:solidFill>
                <a:latin typeface="Garamond" panose="02020404030301010803" pitchFamily="18" charset="0"/>
              </a:rPr>
              <a:t>remoteness and socioeconomic marginalization </a:t>
            </a:r>
            <a:r>
              <a:rPr lang="en-US" sz="2800" dirty="0">
                <a:latin typeface="Garamond" panose="02020404030301010803" pitchFamily="18" charset="0"/>
              </a:rPr>
              <a:t>(Government of Botswana, n.d.). </a:t>
            </a:r>
          </a:p>
        </p:txBody>
      </p:sp>
    </p:spTree>
    <p:extLst>
      <p:ext uri="{BB962C8B-B14F-4D97-AF65-F5344CB8AC3E}">
        <p14:creationId xmlns:p14="http://schemas.microsoft.com/office/powerpoint/2010/main" val="2513663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9BB1C-C187-795C-FF2D-8C51F4812998}"/>
              </a:ext>
            </a:extLst>
          </p:cNvPr>
          <p:cNvSpPr>
            <a:spLocks noGrp="1"/>
          </p:cNvSpPr>
          <p:nvPr>
            <p:ph type="title"/>
          </p:nvPr>
        </p:nvSpPr>
        <p:spPr>
          <a:xfrm>
            <a:off x="914400" y="914400"/>
            <a:ext cx="7953375" cy="700087"/>
          </a:xfrm>
        </p:spPr>
        <p:txBody>
          <a:bodyPr/>
          <a:lstStyle/>
          <a:p>
            <a:pPr algn="ct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t>Background</a:t>
            </a:r>
            <a:endParaRPr lang="en-GB" dirty="0"/>
          </a:p>
        </p:txBody>
      </p:sp>
      <p:sp>
        <p:nvSpPr>
          <p:cNvPr id="3" name="Content Placeholder 2">
            <a:extLst>
              <a:ext uri="{FF2B5EF4-FFF2-40B4-BE49-F238E27FC236}">
                <a16:creationId xmlns:a16="http://schemas.microsoft.com/office/drawing/2014/main" id="{9E2A5FD4-D841-C2F2-7DF1-72FCBBF9DEFB}"/>
              </a:ext>
            </a:extLst>
          </p:cNvPr>
          <p:cNvSpPr>
            <a:spLocks noGrp="1"/>
          </p:cNvSpPr>
          <p:nvPr>
            <p:ph idx="1"/>
          </p:nvPr>
        </p:nvSpPr>
        <p:spPr>
          <a:xfrm>
            <a:off x="381000" y="2017712"/>
            <a:ext cx="8574088" cy="4383087"/>
          </a:xfrm>
        </p:spPr>
        <p:txBody>
          <a:bodyPr/>
          <a:lstStyle/>
          <a:p>
            <a:pPr marL="342900" marR="0" lvl="0" indent="-342900" algn="just" defTabSz="914400" rtl="0" eaLnBrk="0" fontAlgn="base" latinLnBrk="0" hangingPunct="0">
              <a:lnSpc>
                <a:spcPct val="100000"/>
              </a:lnSpc>
              <a:spcBef>
                <a:spcPct val="20000"/>
              </a:spcBef>
              <a:spcAft>
                <a:spcPct val="0"/>
              </a:spcAft>
              <a:buClr>
                <a:srgbClr val="3333CC"/>
              </a:buClr>
              <a:buSzPct val="60000"/>
              <a:buFont typeface="Wingdings" pitchFamily="2" charset="2"/>
              <a:buChar char="n"/>
              <a:tabLst/>
              <a:defRPr/>
            </a:pPr>
            <a:r>
              <a:rPr kumimoji="0" lang="en-US" sz="2800" b="0" i="0" u="none" strike="noStrike" kern="0" cap="none" spc="0" normalizeH="0" baseline="0" noProof="0" dirty="0">
                <a:ln>
                  <a:noFill/>
                </a:ln>
                <a:effectLst/>
                <a:uLnTx/>
                <a:uFillTx/>
                <a:latin typeface="Garamond" panose="02020404030301010803" pitchFamily="18" charset="0"/>
                <a:ea typeface="+mn-ea"/>
                <a:cs typeface="+mn-cs"/>
              </a:rPr>
              <a:t>It was under RADP that the </a:t>
            </a:r>
            <a:r>
              <a:rPr kumimoji="0" lang="en-US" sz="2800" b="0" i="0" u="none" strike="noStrike" kern="0" cap="none" spc="0" normalizeH="0" baseline="0" noProof="0" dirty="0" err="1">
                <a:ln>
                  <a:noFill/>
                </a:ln>
                <a:effectLst/>
                <a:uLnTx/>
                <a:uFillTx/>
                <a:latin typeface="Garamond" panose="02020404030301010803" pitchFamily="18" charset="0"/>
                <a:ea typeface="+mn-ea"/>
                <a:cs typeface="+mn-cs"/>
              </a:rPr>
              <a:t>Gǀui</a:t>
            </a:r>
            <a:r>
              <a:rPr kumimoji="0" lang="en-US" sz="2800" b="0" i="0" u="none" strike="noStrike" kern="0" cap="none" spc="0" normalizeH="0" baseline="0" noProof="0" dirty="0">
                <a:ln>
                  <a:noFill/>
                </a:ln>
                <a:effectLst/>
                <a:uLnTx/>
                <a:uFillTx/>
                <a:latin typeface="Garamond" panose="02020404030301010803" pitchFamily="18" charset="0"/>
                <a:ea typeface="+mn-ea"/>
                <a:cs typeface="+mn-cs"/>
              </a:rPr>
              <a:t> and the </a:t>
            </a:r>
            <a:r>
              <a:rPr kumimoji="0" lang="en-US" sz="2800" b="0" i="0" u="none" strike="noStrike" kern="0" cap="none" spc="0" normalizeH="0" baseline="0" noProof="0" dirty="0" err="1">
                <a:ln>
                  <a:noFill/>
                </a:ln>
                <a:effectLst/>
                <a:uLnTx/>
                <a:uFillTx/>
                <a:latin typeface="Garamond" panose="02020404030301010803" pitchFamily="18" charset="0"/>
                <a:ea typeface="+mn-ea"/>
                <a:cs typeface="+mn-cs"/>
              </a:rPr>
              <a:t>Gǁana</a:t>
            </a:r>
            <a:r>
              <a:rPr kumimoji="0" lang="en-US" sz="2800" b="0" i="0" u="none" strike="noStrike" kern="0" cap="none" spc="0" normalizeH="0" baseline="0" noProof="0" dirty="0">
                <a:ln>
                  <a:noFill/>
                </a:ln>
                <a:effectLst/>
                <a:uLnTx/>
                <a:uFillTx/>
                <a:latin typeface="Garamond" panose="02020404030301010803" pitchFamily="18" charset="0"/>
                <a:ea typeface="+mn-ea"/>
                <a:cs typeface="+mn-cs"/>
              </a:rPr>
              <a:t> were encouraged to relocate from their ancestral lands, and the actual relocation started in 1997.</a:t>
            </a:r>
          </a:p>
          <a:p>
            <a:pPr marL="342900" marR="0" lvl="0" indent="-342900" algn="just" defTabSz="914400" rtl="0" eaLnBrk="0" fontAlgn="base" latinLnBrk="0" hangingPunct="0">
              <a:lnSpc>
                <a:spcPct val="100000"/>
              </a:lnSpc>
              <a:spcBef>
                <a:spcPct val="20000"/>
              </a:spcBef>
              <a:spcAft>
                <a:spcPct val="0"/>
              </a:spcAft>
              <a:buClr>
                <a:srgbClr val="3333CC"/>
              </a:buClr>
              <a:buSzPct val="60000"/>
              <a:buFont typeface="Wingdings" pitchFamily="2" charset="2"/>
              <a:buChar char="n"/>
              <a:tabLst/>
              <a:defRPr/>
            </a:pPr>
            <a:r>
              <a:rPr lang="en-US" sz="2800" dirty="0">
                <a:latin typeface="Garamond" panose="02020404030301010803" pitchFamily="18" charset="0"/>
              </a:rPr>
              <a:t>The relocation was</a:t>
            </a:r>
            <a:r>
              <a:rPr kumimoji="0" lang="en-US" sz="2800" b="0" i="0" u="none" strike="noStrike" kern="0" cap="none" spc="0" normalizeH="0" baseline="0" noProof="0" dirty="0">
                <a:ln>
                  <a:noFill/>
                </a:ln>
                <a:effectLst/>
                <a:uLnTx/>
                <a:uFillTx/>
                <a:latin typeface="Garamond" panose="02020404030301010803" pitchFamily="18" charset="0"/>
                <a:ea typeface="+mn-ea"/>
                <a:cs typeface="+mn-cs"/>
              </a:rPr>
              <a:t> to ‘accessible’ locations called settlements. </a:t>
            </a:r>
          </a:p>
          <a:p>
            <a:pPr marL="342900" marR="0" lvl="0" indent="-342900" algn="just" defTabSz="914400" rtl="0" eaLnBrk="0" fontAlgn="base" latinLnBrk="0" hangingPunct="0">
              <a:lnSpc>
                <a:spcPct val="100000"/>
              </a:lnSpc>
              <a:spcBef>
                <a:spcPct val="20000"/>
              </a:spcBef>
              <a:spcAft>
                <a:spcPct val="0"/>
              </a:spcAft>
              <a:buClr>
                <a:srgbClr val="3333CC"/>
              </a:buClr>
              <a:buSzPct val="60000"/>
              <a:buFont typeface="Wingdings" pitchFamily="2" charset="2"/>
              <a:buChar char="n"/>
              <a:tabLst/>
              <a:defRPr/>
            </a:pPr>
            <a:r>
              <a:rPr lang="en-US" sz="2800" dirty="0">
                <a:solidFill>
                  <a:srgbClr val="C00000"/>
                </a:solidFill>
                <a:latin typeface="Garamond" panose="02020404030301010803" pitchFamily="18" charset="0"/>
              </a:rPr>
              <a:t>Some of the CKGR residents felt the relocation was blackmail in the guise of amenities (</a:t>
            </a:r>
            <a:r>
              <a:rPr lang="en-US" sz="2800" dirty="0" err="1">
                <a:solidFill>
                  <a:srgbClr val="C00000"/>
                </a:solidFill>
                <a:latin typeface="Garamond" panose="02020404030301010803" pitchFamily="18" charset="0"/>
              </a:rPr>
              <a:t>Saugestd</a:t>
            </a:r>
            <a:r>
              <a:rPr lang="en-US" sz="2800" dirty="0">
                <a:solidFill>
                  <a:srgbClr val="C00000"/>
                </a:solidFill>
                <a:latin typeface="Garamond" panose="02020404030301010803" pitchFamily="18" charset="0"/>
              </a:rPr>
              <a:t>, 2001)</a:t>
            </a:r>
            <a:endParaRPr kumimoji="0" lang="en-US" sz="2800" b="0" i="0" u="none" strike="noStrike" kern="0" cap="none" spc="0" normalizeH="0" baseline="0" noProof="0" dirty="0">
              <a:ln>
                <a:noFill/>
              </a:ln>
              <a:solidFill>
                <a:srgbClr val="C00000"/>
              </a:solidFill>
              <a:effectLst/>
              <a:uLnTx/>
              <a:uFillTx/>
              <a:latin typeface="Garamond" panose="02020404030301010803" pitchFamily="18" charset="0"/>
              <a:ea typeface="+mn-ea"/>
              <a:cs typeface="+mn-cs"/>
            </a:endParaRPr>
          </a:p>
        </p:txBody>
      </p:sp>
    </p:spTree>
    <p:extLst>
      <p:ext uri="{BB962C8B-B14F-4D97-AF65-F5344CB8AC3E}">
        <p14:creationId xmlns:p14="http://schemas.microsoft.com/office/powerpoint/2010/main" val="2946795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9BB1C-C187-795C-FF2D-8C51F4812998}"/>
              </a:ext>
            </a:extLst>
          </p:cNvPr>
          <p:cNvSpPr>
            <a:spLocks noGrp="1"/>
          </p:cNvSpPr>
          <p:nvPr>
            <p:ph type="title"/>
          </p:nvPr>
        </p:nvSpPr>
        <p:spPr>
          <a:xfrm>
            <a:off x="685800" y="1066800"/>
            <a:ext cx="7953375" cy="700087"/>
          </a:xfrm>
        </p:spPr>
        <p:txBody>
          <a:bodyPr/>
          <a:lstStyle/>
          <a:p>
            <a:pPr algn="ct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b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br>
            <a: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t>Background</a:t>
            </a:r>
            <a:endParaRPr lang="en-GB" dirty="0"/>
          </a:p>
        </p:txBody>
      </p:sp>
      <p:sp>
        <p:nvSpPr>
          <p:cNvPr id="3" name="Content Placeholder 2">
            <a:extLst>
              <a:ext uri="{FF2B5EF4-FFF2-40B4-BE49-F238E27FC236}">
                <a16:creationId xmlns:a16="http://schemas.microsoft.com/office/drawing/2014/main" id="{9E2A5FD4-D841-C2F2-7DF1-72FCBBF9DEFB}"/>
              </a:ext>
            </a:extLst>
          </p:cNvPr>
          <p:cNvSpPr>
            <a:spLocks noGrp="1"/>
          </p:cNvSpPr>
          <p:nvPr>
            <p:ph idx="1"/>
          </p:nvPr>
        </p:nvSpPr>
        <p:spPr>
          <a:xfrm>
            <a:off x="217487" y="1986181"/>
            <a:ext cx="8574088" cy="4383087"/>
          </a:xfrm>
        </p:spPr>
        <p:txBody>
          <a:bodyPr/>
          <a:lstStyle/>
          <a:p>
            <a:pPr marL="342900" marR="0" lvl="0" indent="-342900" algn="just" defTabSz="914400" rtl="0" eaLnBrk="0" fontAlgn="base" latinLnBrk="0" hangingPunct="0">
              <a:lnSpc>
                <a:spcPct val="100000"/>
              </a:lnSpc>
              <a:spcBef>
                <a:spcPct val="20000"/>
              </a:spcBef>
              <a:spcAft>
                <a:spcPct val="0"/>
              </a:spcAft>
              <a:buClr>
                <a:srgbClr val="3333CC"/>
              </a:buClr>
              <a:buSzPct val="60000"/>
              <a:buFont typeface="Wingdings" pitchFamily="2" charset="2"/>
              <a:buChar char="n"/>
              <a:tabLst/>
              <a:defRPr/>
            </a:pPr>
            <a:r>
              <a:rPr kumimoji="0" lang="en-US" sz="2800" b="0" i="0" u="none" strike="noStrike" kern="0" cap="none" spc="0" normalizeH="0" baseline="0" noProof="0" dirty="0">
                <a:ln>
                  <a:noFill/>
                </a:ln>
                <a:solidFill>
                  <a:srgbClr val="000000"/>
                </a:solidFill>
                <a:effectLst/>
                <a:uLnTx/>
                <a:uFillTx/>
                <a:latin typeface="Garamond" panose="02020404030301010803" pitchFamily="18" charset="0"/>
                <a:ea typeface="+mn-ea"/>
                <a:cs typeface="+mn-cs"/>
              </a:rPr>
              <a:t>These hunter-gatherer communities were encouraged to adopt pastoral and arable farming: to rear goats, farm, work for wages, sell handicrafts, and continue hunting and gathering (Tanaka, 1987), </a:t>
            </a:r>
            <a:r>
              <a:rPr kumimoji="0" lang="en-US" sz="2800" b="0" i="0" u="none" strike="noStrike" kern="0" cap="none" spc="0" normalizeH="0" baseline="0" noProof="0" dirty="0">
                <a:ln>
                  <a:noFill/>
                </a:ln>
                <a:solidFill>
                  <a:srgbClr val="000099"/>
                </a:solidFill>
                <a:effectLst/>
                <a:uLnTx/>
                <a:uFillTx/>
                <a:latin typeface="Garamond" panose="02020404030301010803" pitchFamily="18" charset="0"/>
                <a:ea typeface="+mn-ea"/>
                <a:cs typeface="+mn-cs"/>
              </a:rPr>
              <a:t>in an effort to have the San communities develop alongsi.de mainstream society. </a:t>
            </a:r>
            <a:endParaRPr kumimoji="0" lang="en-GB" sz="2800" b="0" i="0" u="none" strike="noStrike" kern="0" cap="none" spc="0" normalizeH="0" baseline="0" noProof="0" dirty="0">
              <a:ln>
                <a:noFill/>
              </a:ln>
              <a:solidFill>
                <a:srgbClr val="000099"/>
              </a:solidFill>
              <a:effectLst/>
              <a:uLnTx/>
              <a:uFillTx/>
              <a:latin typeface="Garamond" panose="02020404030301010803" pitchFamily="18" charset="0"/>
              <a:ea typeface="+mn-ea"/>
              <a:cs typeface="+mn-cs"/>
            </a:endParaRPr>
          </a:p>
          <a:p>
            <a:pPr marL="342900" marR="0" lvl="0" indent="-342900" algn="just" defTabSz="914400" rtl="0" eaLnBrk="0" fontAlgn="base" latinLnBrk="0" hangingPunct="0">
              <a:lnSpc>
                <a:spcPct val="100000"/>
              </a:lnSpc>
              <a:spcBef>
                <a:spcPct val="20000"/>
              </a:spcBef>
              <a:spcAft>
                <a:spcPct val="0"/>
              </a:spcAft>
              <a:buClr>
                <a:srgbClr val="3333CC"/>
              </a:buClr>
              <a:buSzPct val="60000"/>
              <a:buFont typeface="Wingdings" pitchFamily="2" charset="2"/>
              <a:buChar char="n"/>
              <a:tabLst/>
              <a:defRPr/>
            </a:pPr>
            <a:r>
              <a:rPr kumimoji="0" lang="en-GB" sz="2800" b="0" i="0" u="none" strike="noStrike" kern="0" cap="none" spc="0" normalizeH="0" baseline="0" noProof="0" dirty="0">
                <a:ln>
                  <a:noFill/>
                </a:ln>
                <a:solidFill>
                  <a:srgbClr val="000000"/>
                </a:solidFill>
                <a:effectLst/>
                <a:uLnTx/>
                <a:uFillTx/>
                <a:latin typeface="Garamond" panose="02020404030301010803" pitchFamily="18" charset="0"/>
                <a:ea typeface="+mn-ea"/>
                <a:cs typeface="+mn-cs"/>
              </a:rPr>
              <a:t>It was in the settlements that these </a:t>
            </a:r>
            <a:r>
              <a:rPr kumimoji="0" lang="en-GB" sz="2800" b="0" i="0" u="none" strike="noStrike" kern="0" cap="none" spc="0" normalizeH="0" baseline="0" noProof="0" dirty="0">
                <a:ln>
                  <a:noFill/>
                </a:ln>
                <a:solidFill>
                  <a:srgbClr val="C00000"/>
                </a:solidFill>
                <a:effectLst/>
                <a:uLnTx/>
                <a:uFillTx/>
                <a:latin typeface="Garamond" panose="02020404030301010803" pitchFamily="18" charset="0"/>
                <a:ea typeface="+mn-ea"/>
                <a:cs typeface="+mn-cs"/>
              </a:rPr>
              <a:t>nomadic</a:t>
            </a:r>
            <a:r>
              <a:rPr kumimoji="0" lang="en-GB" sz="2800" b="0" i="0" u="none" strike="noStrike" kern="0" cap="none" spc="0" normalizeH="0" baseline="0" noProof="0" dirty="0">
                <a:ln>
                  <a:noFill/>
                </a:ln>
                <a:solidFill>
                  <a:srgbClr val="000000"/>
                </a:solidFill>
                <a:effectLst/>
                <a:uLnTx/>
                <a:uFillTx/>
                <a:latin typeface="Garamond" panose="02020404030301010803" pitchFamily="18" charset="0"/>
                <a:ea typeface="+mn-ea"/>
                <a:cs typeface="+mn-cs"/>
              </a:rPr>
              <a:t> autochthonous groups of people</a:t>
            </a:r>
            <a:r>
              <a:rPr kumimoji="0" lang="en-US" sz="2800" b="0" i="0" u="none" strike="noStrike" kern="0" cap="none" spc="0" normalizeH="0" baseline="0" noProof="0" dirty="0">
                <a:ln>
                  <a:noFill/>
                </a:ln>
                <a:solidFill>
                  <a:srgbClr val="000000"/>
                </a:solidFill>
                <a:effectLst/>
                <a:uLnTx/>
                <a:uFillTx/>
                <a:latin typeface="Garamond" panose="02020404030301010803" pitchFamily="18" charset="0"/>
                <a:ea typeface="+mn-ea"/>
                <a:cs typeface="+mn-cs"/>
              </a:rPr>
              <a:t> began to </a:t>
            </a:r>
            <a:r>
              <a:rPr kumimoji="0" lang="en-US" sz="2800" b="0" i="0" u="none" strike="noStrike" kern="0" cap="none" spc="0" normalizeH="0" baseline="0" noProof="0" dirty="0">
                <a:ln>
                  <a:noFill/>
                </a:ln>
                <a:solidFill>
                  <a:srgbClr val="C00000"/>
                </a:solidFill>
                <a:effectLst/>
                <a:uLnTx/>
                <a:uFillTx/>
                <a:latin typeface="Garamond" panose="02020404030301010803" pitchFamily="18" charset="0"/>
                <a:ea typeface="+mn-ea"/>
                <a:cs typeface="+mn-cs"/>
              </a:rPr>
              <a:t>adopt a sedentary lifestyle (Cassidy et al. (2001). </a:t>
            </a:r>
            <a:endParaRPr kumimoji="0" lang="en-US" sz="2800" b="0" i="0" u="none" strike="noStrike" kern="0" cap="none" spc="0" normalizeH="0" baseline="0" noProof="0" dirty="0">
              <a:ln>
                <a:noFill/>
              </a:ln>
              <a:effectLst/>
              <a:uLnTx/>
              <a:uFillTx/>
              <a:latin typeface="Garamond" panose="02020404030301010803" pitchFamily="18" charset="0"/>
              <a:ea typeface="+mn-ea"/>
              <a:cs typeface="+mn-cs"/>
            </a:endParaRPr>
          </a:p>
          <a:p>
            <a:pPr marL="342900" marR="0" lvl="0" indent="-342900" algn="just" defTabSz="914400" rtl="0" eaLnBrk="0" fontAlgn="base" latinLnBrk="0" hangingPunct="0">
              <a:lnSpc>
                <a:spcPct val="100000"/>
              </a:lnSpc>
              <a:spcBef>
                <a:spcPct val="20000"/>
              </a:spcBef>
              <a:spcAft>
                <a:spcPct val="0"/>
              </a:spcAft>
              <a:buClr>
                <a:srgbClr val="3333CC"/>
              </a:buClr>
              <a:buSzPct val="60000"/>
              <a:buFont typeface="Wingdings" pitchFamily="2" charset="2"/>
              <a:buChar char="n"/>
              <a:tabLst/>
              <a:defRPr/>
            </a:pPr>
            <a:r>
              <a:rPr kumimoji="0" lang="en-US" sz="2800" b="0" i="0" u="none" strike="noStrike" kern="0" cap="none" spc="0" normalizeH="0" baseline="0" noProof="0" dirty="0">
                <a:ln>
                  <a:noFill/>
                </a:ln>
                <a:solidFill>
                  <a:srgbClr val="C00000"/>
                </a:solidFill>
                <a:effectLst/>
                <a:uLnTx/>
                <a:uFillTx/>
                <a:latin typeface="Garamond" panose="02020404030301010803" pitchFamily="18" charset="0"/>
                <a:ea typeface="+mn-ea"/>
                <a:cs typeface="+mn-cs"/>
              </a:rPr>
              <a:t> The socio-economic effects of life in settlements are regretted by Chebanne and </a:t>
            </a:r>
            <a:r>
              <a:rPr kumimoji="0" lang="en-US" sz="2800" b="0" i="0" u="none" strike="noStrike" kern="0" cap="none" spc="0" normalizeH="0" baseline="0" noProof="0" dirty="0" err="1">
                <a:ln>
                  <a:noFill/>
                </a:ln>
                <a:solidFill>
                  <a:srgbClr val="C00000"/>
                </a:solidFill>
                <a:effectLst/>
                <a:uLnTx/>
                <a:uFillTx/>
                <a:latin typeface="Garamond" panose="02020404030301010803" pitchFamily="18" charset="0"/>
                <a:ea typeface="+mn-ea"/>
                <a:cs typeface="+mn-cs"/>
              </a:rPr>
              <a:t>Glon</a:t>
            </a:r>
            <a:r>
              <a:rPr kumimoji="0" lang="en-US" sz="2800" b="0" i="0" u="none" strike="noStrike" kern="0" cap="none" spc="0" normalizeH="0" baseline="0" noProof="0" dirty="0">
                <a:ln>
                  <a:noFill/>
                </a:ln>
                <a:solidFill>
                  <a:srgbClr val="C00000"/>
                </a:solidFill>
                <a:effectLst/>
                <a:uLnTx/>
                <a:uFillTx/>
                <a:latin typeface="Garamond" panose="02020404030301010803" pitchFamily="18" charset="0"/>
                <a:ea typeface="+mn-ea"/>
                <a:cs typeface="+mn-cs"/>
              </a:rPr>
              <a:t> (2017)</a:t>
            </a:r>
            <a:endParaRPr kumimoji="0" lang="en-GB" sz="2800" b="0" i="0" u="none" strike="noStrike" kern="0" cap="none" spc="0" normalizeH="0" baseline="0" noProof="0" dirty="0">
              <a:ln>
                <a:noFill/>
              </a:ln>
              <a:effectLst/>
              <a:uLnTx/>
              <a:uFillTx/>
              <a:latin typeface="Garamond" panose="02020404030301010803" pitchFamily="18" charset="0"/>
              <a:ea typeface="+mn-ea"/>
              <a:cs typeface="+mn-cs"/>
            </a:endParaRPr>
          </a:p>
          <a:p>
            <a:endParaRPr lang="en-GB" sz="2800" dirty="0">
              <a:solidFill>
                <a:srgbClr val="C00000"/>
              </a:solidFill>
              <a:latin typeface="Garamond" panose="02020404030301010803" pitchFamily="18" charset="0"/>
            </a:endParaRPr>
          </a:p>
        </p:txBody>
      </p:sp>
    </p:spTree>
    <p:extLst>
      <p:ext uri="{BB962C8B-B14F-4D97-AF65-F5344CB8AC3E}">
        <p14:creationId xmlns:p14="http://schemas.microsoft.com/office/powerpoint/2010/main" val="1700072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70FD0-C271-ACEC-389B-139852D3CC19}"/>
              </a:ext>
            </a:extLst>
          </p:cNvPr>
          <p:cNvSpPr>
            <a:spLocks noGrp="1"/>
          </p:cNvSpPr>
          <p:nvPr>
            <p:ph type="title"/>
          </p:nvPr>
        </p:nvSpPr>
        <p:spPr>
          <a:xfrm>
            <a:off x="1150938" y="609600"/>
            <a:ext cx="7793037" cy="1066800"/>
          </a:xfrm>
        </p:spPr>
        <p:txBody>
          <a:bodyPr/>
          <a:lstStyle/>
          <a:p>
            <a: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t>Indigenousness, nation-building and democracy</a:t>
            </a:r>
            <a:endParaRPr lang="en-GB" dirty="0"/>
          </a:p>
        </p:txBody>
      </p:sp>
      <p:sp>
        <p:nvSpPr>
          <p:cNvPr id="3" name="Content Placeholder 2">
            <a:extLst>
              <a:ext uri="{FF2B5EF4-FFF2-40B4-BE49-F238E27FC236}">
                <a16:creationId xmlns:a16="http://schemas.microsoft.com/office/drawing/2014/main" id="{794E4C34-6055-C488-D893-92F82BA38A31}"/>
              </a:ext>
            </a:extLst>
          </p:cNvPr>
          <p:cNvSpPr>
            <a:spLocks noGrp="1"/>
          </p:cNvSpPr>
          <p:nvPr>
            <p:ph idx="1"/>
          </p:nvPr>
        </p:nvSpPr>
        <p:spPr>
          <a:xfrm>
            <a:off x="457200" y="2017713"/>
            <a:ext cx="8497888" cy="4114800"/>
          </a:xfrm>
        </p:spPr>
        <p:txBody>
          <a:bodyPr/>
          <a:lstStyle/>
          <a:p>
            <a:pPr algn="just"/>
            <a:r>
              <a:rPr lang="en-US" sz="2800" dirty="0">
                <a:latin typeface="Garamond" panose="02020404030301010803" pitchFamily="18" charset="0"/>
              </a:rPr>
              <a:t>Some of the ideologies that were at the heart of Botswana government’s  effort in dealing with San communities in the CKGR and others in the country included.</a:t>
            </a:r>
          </a:p>
          <a:p>
            <a:pPr algn="just"/>
            <a:endParaRPr lang="en-US" sz="2800" dirty="0">
              <a:latin typeface="Garamond" panose="02020404030301010803" pitchFamily="18" charset="0"/>
            </a:endParaRPr>
          </a:p>
          <a:p>
            <a:pPr lvl="1" algn="just">
              <a:buFont typeface="Courier New" panose="02070309020205020404" pitchFamily="49" charset="0"/>
              <a:buChar char="o"/>
            </a:pPr>
            <a:r>
              <a:rPr lang="en-US" dirty="0">
                <a:latin typeface="Garamond" panose="02020404030301010803" pitchFamily="18" charset="0"/>
              </a:rPr>
              <a:t>The definition of indigenousness </a:t>
            </a:r>
            <a:r>
              <a:rPr lang="en-US" dirty="0">
                <a:solidFill>
                  <a:srgbClr val="FF0000"/>
                </a:solidFill>
                <a:latin typeface="Garamond" panose="02020404030301010803" pitchFamily="18" charset="0"/>
              </a:rPr>
              <a:t>and ethnicity</a:t>
            </a:r>
          </a:p>
          <a:p>
            <a:pPr lvl="1" algn="just">
              <a:buFont typeface="Courier New" panose="02070309020205020404" pitchFamily="49" charset="0"/>
              <a:buChar char="o"/>
            </a:pPr>
            <a:r>
              <a:rPr lang="en-US" dirty="0">
                <a:latin typeface="Garamond" panose="02020404030301010803" pitchFamily="18" charset="0"/>
              </a:rPr>
              <a:t>Nation-building and the concept of Democracy on the basis of national ethnic homogeneity</a:t>
            </a:r>
          </a:p>
          <a:p>
            <a:pPr lvl="1" algn="just">
              <a:buFont typeface="Courier New" panose="02070309020205020404" pitchFamily="49" charset="0"/>
              <a:buChar char="o"/>
            </a:pPr>
            <a:r>
              <a:rPr lang="en-US" dirty="0">
                <a:solidFill>
                  <a:srgbClr val="FF0000"/>
                </a:solidFill>
                <a:latin typeface="Garamond" panose="02020404030301010803" pitchFamily="18" charset="0"/>
              </a:rPr>
              <a:t>Botswana, Motswana, Setswana viewed as the idea identity for the country.</a:t>
            </a:r>
            <a:endParaRPr lang="en-GB" dirty="0">
              <a:solidFill>
                <a:srgbClr val="FF0000"/>
              </a:solidFill>
              <a:latin typeface="Garamond" panose="02020404030301010803" pitchFamily="18" charset="0"/>
            </a:endParaRPr>
          </a:p>
        </p:txBody>
      </p:sp>
    </p:spTree>
    <p:extLst>
      <p:ext uri="{BB962C8B-B14F-4D97-AF65-F5344CB8AC3E}">
        <p14:creationId xmlns:p14="http://schemas.microsoft.com/office/powerpoint/2010/main" val="2551115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70FD0-C271-ACEC-389B-139852D3CC19}"/>
              </a:ext>
            </a:extLst>
          </p:cNvPr>
          <p:cNvSpPr>
            <a:spLocks noGrp="1"/>
          </p:cNvSpPr>
          <p:nvPr>
            <p:ph type="title"/>
          </p:nvPr>
        </p:nvSpPr>
        <p:spPr>
          <a:xfrm>
            <a:off x="1150938" y="609600"/>
            <a:ext cx="7793037" cy="1066800"/>
          </a:xfrm>
        </p:spPr>
        <p:txBody>
          <a:bodyPr/>
          <a:lstStyle/>
          <a:p>
            <a: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t>Indigenousness</a:t>
            </a:r>
            <a:endParaRPr lang="en-GB" dirty="0"/>
          </a:p>
        </p:txBody>
      </p:sp>
      <p:sp>
        <p:nvSpPr>
          <p:cNvPr id="3" name="Content Placeholder 2">
            <a:extLst>
              <a:ext uri="{FF2B5EF4-FFF2-40B4-BE49-F238E27FC236}">
                <a16:creationId xmlns:a16="http://schemas.microsoft.com/office/drawing/2014/main" id="{794E4C34-6055-C488-D893-92F82BA38A31}"/>
              </a:ext>
            </a:extLst>
          </p:cNvPr>
          <p:cNvSpPr>
            <a:spLocks noGrp="1"/>
          </p:cNvSpPr>
          <p:nvPr>
            <p:ph idx="1"/>
          </p:nvPr>
        </p:nvSpPr>
        <p:spPr>
          <a:xfrm>
            <a:off x="480246" y="1828800"/>
            <a:ext cx="8497888" cy="4114800"/>
          </a:xfrm>
        </p:spPr>
        <p:txBody>
          <a:bodyPr/>
          <a:lstStyle/>
          <a:p>
            <a:pPr algn="just"/>
            <a:r>
              <a:rPr lang="en-US" sz="2800" dirty="0">
                <a:latin typeface="Garamond" panose="02020404030301010803" pitchFamily="18" charset="0"/>
              </a:rPr>
              <a:t>Botswana adhered to the contention that </a:t>
            </a:r>
            <a:r>
              <a:rPr lang="en-US" sz="2800" b="1" u="sng" dirty="0">
                <a:solidFill>
                  <a:srgbClr val="C00000"/>
                </a:solidFill>
                <a:latin typeface="Garamond" panose="02020404030301010803" pitchFamily="18" charset="0"/>
              </a:rPr>
              <a:t>all</a:t>
            </a:r>
            <a:r>
              <a:rPr lang="en-US" sz="2800" dirty="0">
                <a:latin typeface="Garamond" panose="02020404030301010803" pitchFamily="18" charset="0"/>
              </a:rPr>
              <a:t> the various groups of people within its borders, </a:t>
            </a:r>
            <a:r>
              <a:rPr lang="en-US" sz="2800" dirty="0" err="1">
                <a:latin typeface="Garamond" panose="02020404030301010803" pitchFamily="18" charset="0"/>
              </a:rPr>
              <a:t>Khoesan</a:t>
            </a:r>
            <a:r>
              <a:rPr lang="en-US" sz="2800" dirty="0">
                <a:latin typeface="Garamond" panose="02020404030301010803" pitchFamily="18" charset="0"/>
              </a:rPr>
              <a:t>, Bantu and Indo European, </a:t>
            </a:r>
            <a:r>
              <a:rPr lang="en-US" sz="2800" b="1" dirty="0">
                <a:latin typeface="Garamond" panose="02020404030301010803" pitchFamily="18" charset="0"/>
              </a:rPr>
              <a:t>were equally indigenous</a:t>
            </a:r>
            <a:r>
              <a:rPr lang="en-US" sz="2800" dirty="0">
                <a:latin typeface="Garamond" panose="02020404030301010803" pitchFamily="18" charset="0"/>
              </a:rPr>
              <a:t>. </a:t>
            </a:r>
          </a:p>
          <a:p>
            <a:pPr marL="0" indent="0" algn="just">
              <a:buNone/>
            </a:pPr>
            <a:endParaRPr lang="en-US" sz="2800" dirty="0">
              <a:latin typeface="Garamond" panose="02020404030301010803" pitchFamily="18" charset="0"/>
            </a:endParaRPr>
          </a:p>
          <a:p>
            <a:pPr algn="just"/>
            <a:r>
              <a:rPr lang="en-US" sz="2800" dirty="0">
                <a:latin typeface="Garamond" panose="02020404030301010803" pitchFamily="18" charset="0"/>
              </a:rPr>
              <a:t>Claims by NGOs and various pressure groups (FPK, WIMSA, IWGIA </a:t>
            </a:r>
            <a:r>
              <a:rPr lang="en-US" sz="2800" dirty="0" err="1">
                <a:latin typeface="Garamond" panose="02020404030301010803" pitchFamily="18" charset="0"/>
              </a:rPr>
              <a:t>etc</a:t>
            </a:r>
            <a:r>
              <a:rPr lang="en-US" sz="2800" dirty="0">
                <a:latin typeface="Garamond" panose="02020404030301010803" pitchFamily="18" charset="0"/>
              </a:rPr>
              <a:t>) that argued for recognition of the San as the ‘indigenous people’ who had rights to practice their traditional way of life in the land of their ancestors were not accepted by the Botswana government </a:t>
            </a:r>
            <a:r>
              <a:rPr lang="en-US" sz="2800" dirty="0">
                <a:solidFill>
                  <a:srgbClr val="FF0000"/>
                </a:solidFill>
                <a:latin typeface="Garamond" panose="02020404030301010803" pitchFamily="18" charset="0"/>
              </a:rPr>
              <a:t>(RETENG REPORT, 2007).</a:t>
            </a:r>
          </a:p>
        </p:txBody>
      </p:sp>
    </p:spTree>
    <p:extLst>
      <p:ext uri="{BB962C8B-B14F-4D97-AF65-F5344CB8AC3E}">
        <p14:creationId xmlns:p14="http://schemas.microsoft.com/office/powerpoint/2010/main" val="1560489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70FD0-C271-ACEC-389B-139852D3CC19}"/>
              </a:ext>
            </a:extLst>
          </p:cNvPr>
          <p:cNvSpPr>
            <a:spLocks noGrp="1"/>
          </p:cNvSpPr>
          <p:nvPr>
            <p:ph type="title"/>
          </p:nvPr>
        </p:nvSpPr>
        <p:spPr>
          <a:xfrm>
            <a:off x="1150938" y="609600"/>
            <a:ext cx="7793037" cy="1066800"/>
          </a:xfrm>
        </p:spPr>
        <p:txBody>
          <a:bodyPr/>
          <a:lstStyle/>
          <a:p>
            <a:r>
              <a:rPr kumimoji="0" lang="en-GB" sz="3400" b="1" i="0" u="none" strike="noStrike" kern="0" cap="none" spc="0" normalizeH="0" baseline="0" noProof="0" dirty="0">
                <a:ln>
                  <a:noFill/>
                </a:ln>
                <a:solidFill>
                  <a:srgbClr val="333399"/>
                </a:solidFill>
                <a:effectLst/>
                <a:uLnTx/>
                <a:uFillTx/>
                <a:latin typeface="Garamond" panose="02020404030301010803" pitchFamily="18" charset="0"/>
                <a:ea typeface="MS Mincho" panose="02020609040205080304" pitchFamily="49" charset="-128"/>
                <a:cs typeface="+mj-cs"/>
              </a:rPr>
              <a:t>Indigenousness</a:t>
            </a:r>
            <a:endParaRPr lang="en-GB" dirty="0"/>
          </a:p>
        </p:txBody>
      </p:sp>
      <p:sp>
        <p:nvSpPr>
          <p:cNvPr id="3" name="Content Placeholder 2">
            <a:extLst>
              <a:ext uri="{FF2B5EF4-FFF2-40B4-BE49-F238E27FC236}">
                <a16:creationId xmlns:a16="http://schemas.microsoft.com/office/drawing/2014/main" id="{794E4C34-6055-C488-D893-92F82BA38A31}"/>
              </a:ext>
            </a:extLst>
          </p:cNvPr>
          <p:cNvSpPr>
            <a:spLocks noGrp="1"/>
          </p:cNvSpPr>
          <p:nvPr>
            <p:ph idx="1"/>
          </p:nvPr>
        </p:nvSpPr>
        <p:spPr>
          <a:xfrm>
            <a:off x="480246" y="1828800"/>
            <a:ext cx="8497888" cy="4114800"/>
          </a:xfrm>
        </p:spPr>
        <p:txBody>
          <a:bodyPr/>
          <a:lstStyle/>
          <a:p>
            <a:pPr marL="0" indent="0" algn="just">
              <a:buNone/>
            </a:pPr>
            <a:endParaRPr lang="en-US" sz="2800" dirty="0">
              <a:latin typeface="Garamond" panose="02020404030301010803" pitchFamily="18" charset="0"/>
            </a:endParaRPr>
          </a:p>
          <a:p>
            <a:pPr algn="just"/>
            <a:r>
              <a:rPr lang="en-US" sz="2800" dirty="0">
                <a:latin typeface="Garamond" panose="02020404030301010803" pitchFamily="18" charset="0"/>
              </a:rPr>
              <a:t>That meant that San peoples needed to be integrated into mainstream society (Bennett, 2002) </a:t>
            </a:r>
          </a:p>
          <a:p>
            <a:pPr algn="just"/>
            <a:r>
              <a:rPr lang="en-US" sz="2800" dirty="0">
                <a:solidFill>
                  <a:srgbClr val="FF0000"/>
                </a:solidFill>
                <a:latin typeface="Garamond" panose="02020404030301010803" pitchFamily="18" charset="0"/>
              </a:rPr>
              <a:t>Their livelihoods needed be brought up to the standard of other ‘indigenous’ groups of people (Nyati-</a:t>
            </a:r>
            <a:r>
              <a:rPr lang="en-US" sz="2800" dirty="0" err="1">
                <a:solidFill>
                  <a:srgbClr val="FF0000"/>
                </a:solidFill>
                <a:latin typeface="Garamond" panose="02020404030301010803" pitchFamily="18" charset="0"/>
              </a:rPr>
              <a:t>Ramahobo</a:t>
            </a:r>
            <a:r>
              <a:rPr lang="en-US" sz="2800" dirty="0">
                <a:solidFill>
                  <a:srgbClr val="FF0000"/>
                </a:solidFill>
                <a:latin typeface="Garamond" panose="02020404030301010803" pitchFamily="18" charset="0"/>
              </a:rPr>
              <a:t>, 1999) </a:t>
            </a:r>
          </a:p>
          <a:p>
            <a:pPr algn="just"/>
            <a:r>
              <a:rPr lang="en-US" sz="2800" dirty="0">
                <a:solidFill>
                  <a:srgbClr val="FF0000"/>
                </a:solidFill>
                <a:latin typeface="Garamond" panose="02020404030301010803" pitchFamily="18" charset="0"/>
              </a:rPr>
              <a:t>And that could be achieved through the RADP (</a:t>
            </a:r>
            <a:r>
              <a:rPr lang="en-US" sz="2800" dirty="0" err="1">
                <a:solidFill>
                  <a:srgbClr val="FF0000"/>
                </a:solidFill>
                <a:latin typeface="Garamond" panose="02020404030301010803" pitchFamily="18" charset="0"/>
              </a:rPr>
              <a:t>Saugestad</a:t>
            </a:r>
            <a:r>
              <a:rPr lang="en-US" sz="2800" dirty="0">
                <a:solidFill>
                  <a:srgbClr val="FF0000"/>
                </a:solidFill>
                <a:latin typeface="Garamond" panose="02020404030301010803" pitchFamily="18" charset="0"/>
              </a:rPr>
              <a:t>, 2001; Cassidy et al. (2001); </a:t>
            </a:r>
            <a:r>
              <a:rPr lang="en-US" sz="2800" dirty="0" err="1">
                <a:solidFill>
                  <a:srgbClr val="FF0000"/>
                </a:solidFill>
                <a:latin typeface="Garamond" panose="02020404030301010803" pitchFamily="18" charset="0"/>
              </a:rPr>
              <a:t>Mazonde</a:t>
            </a:r>
            <a:r>
              <a:rPr lang="en-US" sz="2800" dirty="0">
                <a:solidFill>
                  <a:srgbClr val="FF0000"/>
                </a:solidFill>
                <a:latin typeface="Garamond" panose="02020404030301010803" pitchFamily="18" charset="0"/>
              </a:rPr>
              <a:t>, 2002). </a:t>
            </a:r>
            <a:endParaRPr lang="en-GB" sz="2800" dirty="0">
              <a:solidFill>
                <a:srgbClr val="FF0000"/>
              </a:solidFill>
              <a:latin typeface="Garamond" panose="02020404030301010803" pitchFamily="18" charset="0"/>
            </a:endParaRPr>
          </a:p>
        </p:txBody>
      </p:sp>
    </p:spTree>
    <p:extLst>
      <p:ext uri="{BB962C8B-B14F-4D97-AF65-F5344CB8AC3E}">
        <p14:creationId xmlns:p14="http://schemas.microsoft.com/office/powerpoint/2010/main" val="3581331938"/>
      </p:ext>
    </p:extLst>
  </p:cSld>
  <p:clrMapOvr>
    <a:masterClrMapping/>
  </p:clrMapOvr>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Template>
  <TotalTime>5117</TotalTime>
  <Words>2197</Words>
  <Application>Microsoft Office PowerPoint</Application>
  <PresentationFormat>On-screen Show (4:3)</PresentationFormat>
  <Paragraphs>114</Paragraphs>
  <Slides>27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Calibri</vt:lpstr>
      <vt:lpstr>Courier New</vt:lpstr>
      <vt:lpstr>Garamond</vt:lpstr>
      <vt:lpstr>Tahoma</vt:lpstr>
      <vt:lpstr>Times New Roman</vt:lpstr>
      <vt:lpstr>Wingdings</vt:lpstr>
      <vt:lpstr>Blends</vt:lpstr>
      <vt:lpstr>                  Induced Cultural Shift: The Case of the Gǀui and the Gǁana. </vt:lpstr>
      <vt:lpstr>Background</vt:lpstr>
      <vt:lpstr>Background</vt:lpstr>
      <vt:lpstr>Background</vt:lpstr>
      <vt:lpstr>              Background</vt:lpstr>
      <vt:lpstr>              Background</vt:lpstr>
      <vt:lpstr>Indigenousness, nation-building and democracy</vt:lpstr>
      <vt:lpstr>Indigenousness</vt:lpstr>
      <vt:lpstr>Indigenousness</vt:lpstr>
      <vt:lpstr>Nation building and Democracy</vt:lpstr>
      <vt:lpstr>Nation building and Democracy</vt:lpstr>
      <vt:lpstr>Nation building and Democracy</vt:lpstr>
      <vt:lpstr>Development: Amenities</vt:lpstr>
      <vt:lpstr>Development:  Arrangement of residential plots  (Cf. Ikeya, 2001)</vt:lpstr>
      <vt:lpstr>               Observed cultural shift</vt:lpstr>
      <vt:lpstr>               Observed cultural shift</vt:lpstr>
      <vt:lpstr>               Observed cultural shift</vt:lpstr>
      <vt:lpstr>               Observed Cultural Shift: Resilience </vt:lpstr>
      <vt:lpstr>               Observed Cultural Shift: Resilience </vt:lpstr>
      <vt:lpstr>               Observed Cultural Shift: Resilience </vt:lpstr>
      <vt:lpstr>               Observed Cultural Shift: Ecology</vt:lpstr>
      <vt:lpstr>               Observed Cultural Shift:  Ecology</vt:lpstr>
      <vt:lpstr>RADP an instrument of assimilation</vt:lpstr>
      <vt:lpstr>RADP an instrument of assimilation</vt:lpstr>
      <vt:lpstr>                           Conclusion</vt:lpstr>
      <vt:lpstr>                           Conclusion</vt:lpstr>
      <vt:lpstr>The End</vt:lpstr>
    </vt:vector>
  </TitlesOfParts>
  <Company>UB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Literacy in African Languages: The absence of Khoesan languages in Botswana education system: consequences</dc:title>
  <dc:creator>monaka</dc:creator>
  <cp:lastModifiedBy>CHEBANNE,  A. (Prof)</cp:lastModifiedBy>
  <cp:revision>389</cp:revision>
  <dcterms:created xsi:type="dcterms:W3CDTF">2006-06-13T08:58:37Z</dcterms:created>
  <dcterms:modified xsi:type="dcterms:W3CDTF">2022-07-15T08:39:40Z</dcterms:modified>
</cp:coreProperties>
</file>