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96" r:id="rId7"/>
    <p:sldId id="298" r:id="rId8"/>
    <p:sldId id="262" r:id="rId9"/>
    <p:sldId id="263" r:id="rId10"/>
    <p:sldId id="264" r:id="rId11"/>
    <p:sldId id="279" r:id="rId12"/>
    <p:sldId id="266" r:id="rId13"/>
    <p:sldId id="275" r:id="rId14"/>
    <p:sldId id="267" r:id="rId15"/>
    <p:sldId id="293" r:id="rId16"/>
    <p:sldId id="285" r:id="rId17"/>
    <p:sldId id="294" r:id="rId18"/>
    <p:sldId id="287" r:id="rId19"/>
    <p:sldId id="295" r:id="rId20"/>
    <p:sldId id="288" r:id="rId21"/>
    <p:sldId id="303" r:id="rId22"/>
    <p:sldId id="290" r:id="rId23"/>
    <p:sldId id="306" r:id="rId24"/>
    <p:sldId id="269" r:id="rId25"/>
    <p:sldId id="270" r:id="rId26"/>
    <p:sldId id="277" r:id="rId27"/>
    <p:sldId id="278" r:id="rId28"/>
    <p:sldId id="304" r:id="rId29"/>
    <p:sldId id="305" r:id="rId30"/>
    <p:sldId id="299" r:id="rId31"/>
    <p:sldId id="301" r:id="rId32"/>
    <p:sldId id="283"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47" autoAdjust="0"/>
    <p:restoredTop sz="76884" autoAdjust="0"/>
  </p:normalViewPr>
  <p:slideViewPr>
    <p:cSldViewPr snapToGrid="0">
      <p:cViewPr varScale="1">
        <p:scale>
          <a:sx n="66" d="100"/>
          <a:sy n="66" d="100"/>
        </p:scale>
        <p:origin x="5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4T07:19:49.027"/>
    </inkml:context>
    <inkml:brush xml:id="br0">
      <inkml:brushProperty name="width" value="0.3" units="cm"/>
      <inkml:brushProperty name="height" value="0.6" units="cm"/>
      <inkml:brushProperty name="color" value="#00CC00"/>
      <inkml:brushProperty name="tip" value="rectangle"/>
      <inkml:brushProperty name="rasterOp" value="maskPen"/>
      <inkml:brushProperty name="ignorePressure" value="1"/>
    </inkml:brush>
  </inkml:definitions>
  <inkml:trace contextRef="#ctx0" brushRef="#br0">1 13,'87'2,"94"-4,-135-9,-36 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4T07:19:51.347"/>
    </inkml:context>
    <inkml:brush xml:id="br0">
      <inkml:brushProperty name="width" value="0.3" units="cm"/>
      <inkml:brushProperty name="height" value="0.6" units="cm"/>
      <inkml:brushProperty name="color" value="#00CC00"/>
      <inkml:brushProperty name="tip" value="rectangle"/>
      <inkml:brushProperty name="rasterOp" value="maskPen"/>
      <inkml:brushProperty name="ignorePressure" value="1"/>
    </inkml:brush>
  </inkml:definitions>
  <inkml:trace contextRef="#ctx0" brushRef="#br0">1 29,'48'-2,"56"-10,-57 5,65 0,-84 7,-16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4T07:19:54.392"/>
    </inkml:context>
    <inkml:brush xml:id="br0">
      <inkml:brushProperty name="width" value="0.3" units="cm"/>
      <inkml:brushProperty name="height" value="0.6" units="cm"/>
      <inkml:brushProperty name="color" value="#00CC00"/>
      <inkml:brushProperty name="tip" value="rectangle"/>
      <inkml:brushProperty name="rasterOp" value="maskPen"/>
      <inkml:brushProperty name="ignorePressure" value="1"/>
    </inkml:brush>
  </inkml:definitions>
  <inkml:trace contextRef="#ctx0" brushRef="#br0">0 20,'131'-14,"-10"15,65-2,-174-2,-3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4T07:19:56.874"/>
    </inkml:context>
    <inkml:brush xml:id="br0">
      <inkml:brushProperty name="width" value="0.3" units="cm"/>
      <inkml:brushProperty name="height" value="0.6" units="cm"/>
      <inkml:brushProperty name="color" value="#00CC00"/>
      <inkml:brushProperty name="tip" value="rectangle"/>
      <inkml:brushProperty name="rasterOp" value="maskPen"/>
      <inkml:brushProperty name="ignorePressure" value="1"/>
    </inkml:brush>
  </inkml:definitions>
  <inkml:trace contextRef="#ctx0" brushRef="#br0">1 30,'170'-11,"67"-4,-135 12,-90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E8D96-D6E7-4F9D-B0D8-2717B42449F6}"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B6E7B-12E0-4638-98F6-1C82540CEDE0}" type="slidenum">
              <a:rPr lang="en-US" smtClean="0"/>
              <a:t>‹#›</a:t>
            </a:fld>
            <a:endParaRPr lang="en-US"/>
          </a:p>
        </p:txBody>
      </p:sp>
    </p:spTree>
    <p:extLst>
      <p:ext uri="{BB962C8B-B14F-4D97-AF65-F5344CB8AC3E}">
        <p14:creationId xmlns:p14="http://schemas.microsoft.com/office/powerpoint/2010/main" val="156521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a:t>
            </a:fld>
            <a:endParaRPr lang="en-US"/>
          </a:p>
        </p:txBody>
      </p:sp>
    </p:spTree>
    <p:extLst>
      <p:ext uri="{BB962C8B-B14F-4D97-AF65-F5344CB8AC3E}">
        <p14:creationId xmlns:p14="http://schemas.microsoft.com/office/powerpoint/2010/main" val="380797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First, plural words are usually promiscuous. This means that they can occur with different root classes in the noun phrase. In this example from Kam, the plural marker can occur after a noun. If an adjective follows the noun, it can occur after the adjective. And if a numeral follows the noun, it can occur after the numeral. It’s not ‘bound’ to the noun, so to say.</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15</a:t>
            </a:fld>
            <a:endParaRPr lang="en-US"/>
          </a:p>
        </p:txBody>
      </p:sp>
    </p:spTree>
    <p:extLst>
      <p:ext uri="{BB962C8B-B14F-4D97-AF65-F5344CB8AC3E}">
        <p14:creationId xmlns:p14="http://schemas.microsoft.com/office/powerpoint/2010/main" val="227446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This map shows that the overwhelming majority of plural words are promiscuous, indicated by the orange dots.</a:t>
            </a:r>
          </a:p>
          <a:p>
            <a:endParaRPr lang="iu-Latn-CA" dirty="0"/>
          </a:p>
          <a:p>
            <a:r>
              <a:rPr lang="iu-Latn-CA" dirty="0"/>
              <a:t>There are some exceptions, making up 14% of the data. In Guruntum-Mbaaru, for instance, the author says that the plural word always occurs immediately before the noun.</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16</a:t>
            </a:fld>
            <a:endParaRPr lang="en-US"/>
          </a:p>
        </p:txBody>
      </p:sp>
    </p:spTree>
    <p:extLst>
      <p:ext uri="{BB962C8B-B14F-4D97-AF65-F5344CB8AC3E}">
        <p14:creationId xmlns:p14="http://schemas.microsoft.com/office/powerpoint/2010/main" val="408275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If this criterion is taken as central to identifying plural words, we may have to revise its occurrence in the Ethiopian Sphere.</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17</a:t>
            </a:fld>
            <a:endParaRPr lang="en-US"/>
          </a:p>
        </p:txBody>
      </p:sp>
    </p:spTree>
    <p:extLst>
      <p:ext uri="{BB962C8B-B14F-4D97-AF65-F5344CB8AC3E}">
        <p14:creationId xmlns:p14="http://schemas.microsoft.com/office/powerpoint/2010/main" val="6363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In some languages, it’s difficult to judge what non-promiscuity means. This goes for languages where the plural marker has a radically different position from all other nominal modifiers. In Hozo, for instance, a Blue Nile Mao language, the plural marker follows the noun but adjectives and demonstratives precede the noun. </a:t>
            </a:r>
          </a:p>
          <a:p>
            <a:endParaRPr lang="iu-Latn-CA" dirty="0"/>
          </a:p>
          <a:p>
            <a:r>
              <a:rPr lang="iu-Latn-CA" dirty="0"/>
              <a:t>Sure, the plural word is not promiscuous, but perhaps this is only because nothing else can follow the noun. There is no way to test whether it would move if we put a root after the noun.</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18</a:t>
            </a:fld>
            <a:endParaRPr lang="en-US"/>
          </a:p>
        </p:txBody>
      </p:sp>
    </p:spTree>
    <p:extLst>
      <p:ext uri="{BB962C8B-B14F-4D97-AF65-F5344CB8AC3E}">
        <p14:creationId xmlns:p14="http://schemas.microsoft.com/office/powerpoint/2010/main" val="371377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The second property of plural words that sometime comes up in definitions is that they usually only occur once in the noun phrase. This property is intended to distinguish agreement affixes from clitics. For instance, the situation in Anufo, where the plural marker occurs once, contrasts with the situation in Kunama, where the adjective agrees with the noun in number using an identical plural suffix.</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19</a:t>
            </a:fld>
            <a:endParaRPr lang="en-US"/>
          </a:p>
        </p:txBody>
      </p:sp>
    </p:spTree>
    <p:extLst>
      <p:ext uri="{BB962C8B-B14F-4D97-AF65-F5344CB8AC3E}">
        <p14:creationId xmlns:p14="http://schemas.microsoft.com/office/powerpoint/2010/main" val="354759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Most plural words occur only once in the noun phrase, shown with orange dots on the map. </a:t>
            </a:r>
          </a:p>
          <a:p>
            <a:endParaRPr lang="iu-Latn-CA" dirty="0"/>
          </a:p>
          <a:p>
            <a:pPr marL="171450" indent="-171450">
              <a:buFont typeface="Arial" panose="020B0604020202020204" pitchFamily="34" charset="0"/>
              <a:buChar char="•"/>
            </a:pPr>
            <a:r>
              <a:rPr lang="iu-Latn-CA" dirty="0"/>
              <a:t>There are also exceptions, like Southern Kisi, where the plural clitic recurs in, on or as the proximal demonstrative.</a:t>
            </a:r>
          </a:p>
          <a:p>
            <a:pPr marL="171450" indent="-171450">
              <a:buFont typeface="Arial" panose="020B0604020202020204" pitchFamily="34" charset="0"/>
              <a:buChar char="•"/>
            </a:pPr>
            <a:r>
              <a:rPr lang="iu-Latn-CA" dirty="0"/>
              <a:t>Or like in Mofu-Gudur, where the plural word is optionally repeated in long noun phrases.</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20</a:t>
            </a:fld>
            <a:endParaRPr lang="en-US"/>
          </a:p>
        </p:txBody>
      </p:sp>
    </p:spTree>
    <p:extLst>
      <p:ext uri="{BB962C8B-B14F-4D97-AF65-F5344CB8AC3E}">
        <p14:creationId xmlns:p14="http://schemas.microsoft.com/office/powerpoint/2010/main" val="180192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The final criterion authors tend to use is that plural words should not interact segmentally with their host.</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21</a:t>
            </a:fld>
            <a:endParaRPr lang="en-US"/>
          </a:p>
        </p:txBody>
      </p:sp>
    </p:spTree>
    <p:extLst>
      <p:ext uri="{BB962C8B-B14F-4D97-AF65-F5344CB8AC3E}">
        <p14:creationId xmlns:p14="http://schemas.microsoft.com/office/powerpoint/2010/main" val="99891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This is the case in most languages in the sample. </a:t>
            </a:r>
          </a:p>
          <a:p>
            <a:endParaRPr lang="iu-Latn-CA" dirty="0"/>
          </a:p>
          <a:p>
            <a:r>
              <a:rPr lang="iu-Latn-CA" dirty="0"/>
              <a:t>* There are some exceptions, however, such as Mundang, where the final consonant of a noun can be lenited before the plural clitic rā.</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22</a:t>
            </a:fld>
            <a:endParaRPr lang="en-US" dirty="0"/>
          </a:p>
        </p:txBody>
      </p:sp>
    </p:spTree>
    <p:extLst>
      <p:ext uri="{BB962C8B-B14F-4D97-AF65-F5344CB8AC3E}">
        <p14:creationId xmlns:p14="http://schemas.microsoft.com/office/powerpoint/2010/main" val="1872770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There are other criteria that authors tend to use to distinguish words from clitics and affixes. Separate occurrence, for instance. But this was almost never investigated in the languages in the sample. </a:t>
            </a:r>
          </a:p>
          <a:p>
            <a:endParaRPr lang="iu-Latn-CA" dirty="0"/>
          </a:p>
          <a:p>
            <a:r>
              <a:rPr lang="iu-Latn-CA" dirty="0"/>
              <a:t>The same goes for prosodic strength: some authors use accentual arguments to distinguish between words and affixes. But this criterion almost never discussed in the languages in the sample.</a:t>
            </a:r>
          </a:p>
          <a:p>
            <a:endParaRPr lang="iu-Latn-CA" dirty="0"/>
          </a:p>
          <a:p>
            <a:r>
              <a:rPr lang="iu-Latn-CA" dirty="0"/>
              <a:t>Finally, I did not look at tonal interaction between markers and their host because this was difficult to straightforwardly apply across the languages in the sample.</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23</a:t>
            </a:fld>
            <a:endParaRPr lang="en-US"/>
          </a:p>
        </p:txBody>
      </p:sp>
    </p:spTree>
    <p:extLst>
      <p:ext uri="{BB962C8B-B14F-4D97-AF65-F5344CB8AC3E}">
        <p14:creationId xmlns:p14="http://schemas.microsoft.com/office/powerpoint/2010/main" val="265924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The next set of properties concerns the position a plural word may take in a noun phrase.</a:t>
            </a:r>
          </a:p>
          <a:p>
            <a:endParaRPr lang="iu-Latn-CA" dirty="0"/>
          </a:p>
          <a:p>
            <a:r>
              <a:rPr lang="iu-Latn-CA" dirty="0"/>
              <a:t>First, overwhelmingly, plural words in the sample occur after the noun. In this regard, they behave very much like affixes. I won’t say much more about that now.</a:t>
            </a:r>
          </a:p>
          <a:p>
            <a:endParaRPr lang="iu-Latn-CA" dirty="0"/>
          </a:p>
          <a:p>
            <a:r>
              <a:rPr lang="iu-Latn-CA" dirty="0"/>
              <a:t>What is more intersting, I think, is that, if plural words are promiscuous, languages show some variation regarding the hosts that can take a plural word.</a:t>
            </a:r>
          </a:p>
          <a:p>
            <a:endParaRPr lang="iu-Latn-CA" dirty="0"/>
          </a:p>
          <a:p>
            <a:r>
              <a:rPr lang="iu-Latn-CA" dirty="0"/>
              <a:t>In most languages, adjectives can host a plural word. 14% of promiscuous plural words cannot occur next to adjectives.</a:t>
            </a:r>
          </a:p>
          <a:p>
            <a:endParaRPr lang="iu-Latn-CA" dirty="0"/>
          </a:p>
          <a:p>
            <a:r>
              <a:rPr lang="iu-Latn-CA" dirty="0"/>
              <a:t>The opposite is true for numerals: 86% of languages do not allow adjacent numeral-plural word combinations.</a:t>
            </a:r>
          </a:p>
          <a:p>
            <a:endParaRPr lang="iu-Latn-CA" dirty="0"/>
          </a:p>
          <a:p>
            <a:r>
              <a:rPr lang="iu-Latn-CA" dirty="0"/>
              <a:t>Whether demonstratives can host plural words is a matter of much more variation. </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24</a:t>
            </a:fld>
            <a:endParaRPr lang="en-US"/>
          </a:p>
        </p:txBody>
      </p:sp>
    </p:spTree>
    <p:extLst>
      <p:ext uri="{BB962C8B-B14F-4D97-AF65-F5344CB8AC3E}">
        <p14:creationId xmlns:p14="http://schemas.microsoft.com/office/powerpoint/2010/main" val="375510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affix is a grammatical marker that always occurs with the same root class and that is ‘phonologically welded’ together with its host.</a:t>
            </a:r>
          </a:p>
          <a:p>
            <a:endParaRPr lang="en-US" dirty="0"/>
          </a:p>
          <a:p>
            <a:r>
              <a:rPr lang="en-US" dirty="0"/>
              <a:t>A clitic is a grammatical marker that jumps across root classes and that is ‘phonologically welded’ with its host.</a:t>
            </a:r>
          </a:p>
          <a:p>
            <a:endParaRPr lang="en-US" dirty="0"/>
          </a:p>
          <a:p>
            <a:r>
              <a:rPr lang="en-US" dirty="0"/>
              <a:t>Some authors see this ‘jumping across root classes’ as the main ingredient of a ‘word’ and see clitics as a type of word.</a:t>
            </a:r>
          </a:p>
          <a:p>
            <a:endParaRPr lang="en-US" dirty="0"/>
          </a:p>
          <a:p>
            <a:r>
              <a:rPr lang="en-US" dirty="0"/>
              <a:t>But all authors appear to think a lack of phonological interaction with the host is also a central property of ‘words’.</a:t>
            </a:r>
          </a:p>
          <a:p>
            <a:endParaRPr lang="en-US" dirty="0"/>
          </a:p>
          <a:p>
            <a:r>
              <a:rPr lang="en-US" dirty="0"/>
              <a:t>This leaves us with three clearly distinct concepts that are all lumped together as ‘word’ in the typological literature.</a:t>
            </a:r>
          </a:p>
        </p:txBody>
      </p:sp>
      <p:sp>
        <p:nvSpPr>
          <p:cNvPr id="4" name="Slide Number Placeholder 3"/>
          <p:cNvSpPr>
            <a:spLocks noGrp="1"/>
          </p:cNvSpPr>
          <p:nvPr>
            <p:ph type="sldNum" sz="quarter" idx="5"/>
          </p:nvPr>
        </p:nvSpPr>
        <p:spPr/>
        <p:txBody>
          <a:bodyPr/>
          <a:lstStyle/>
          <a:p>
            <a:fld id="{63BB6E7B-12E0-4638-98F6-1C82540CEDE0}" type="slidenum">
              <a:rPr lang="en-US" smtClean="0"/>
              <a:t>6</a:t>
            </a:fld>
            <a:endParaRPr lang="en-US"/>
          </a:p>
        </p:txBody>
      </p:sp>
    </p:spTree>
    <p:extLst>
      <p:ext uri="{BB962C8B-B14F-4D97-AF65-F5344CB8AC3E}">
        <p14:creationId xmlns:p14="http://schemas.microsoft.com/office/powerpoint/2010/main" val="202743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26</a:t>
            </a:fld>
            <a:endParaRPr lang="en-US"/>
          </a:p>
        </p:txBody>
      </p:sp>
    </p:spTree>
    <p:extLst>
      <p:ext uri="{BB962C8B-B14F-4D97-AF65-F5344CB8AC3E}">
        <p14:creationId xmlns:p14="http://schemas.microsoft.com/office/powerpoint/2010/main" val="47018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set of features covers whether plural words also express other categories and etymology.</a:t>
            </a:r>
          </a:p>
          <a:p>
            <a:endParaRPr lang="en-US" dirty="0"/>
          </a:p>
          <a:p>
            <a:pPr marL="171450" indent="-171450">
              <a:buFont typeface="Arial" panose="020B0604020202020204" pitchFamily="34" charset="0"/>
              <a:buChar char="•"/>
            </a:pPr>
            <a:r>
              <a:rPr lang="en-US" dirty="0"/>
              <a:t>First, I checked which other meanings plural words express. And it turns out that most plural markers are dedicated to marking plural, nothing else. *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are a few exceptions in the data. Most of these exceptions express definiteness, and </a:t>
            </a:r>
            <a:r>
              <a:rPr lang="en-US" dirty="0" err="1"/>
              <a:t>Kresh-Woro</a:t>
            </a:r>
            <a:r>
              <a:rPr lang="en-US" dirty="0"/>
              <a:t> in the frame is an example. This is not that surprising since there’s a well known association between definiteness and number marking in the typological literature.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Other exceptions include case marking, in </a:t>
            </a:r>
            <a:r>
              <a:rPr lang="en-US" dirty="0" err="1"/>
              <a:t>Runga</a:t>
            </a:r>
            <a:r>
              <a:rPr lang="en-US" dirty="0"/>
              <a:t>, a </a:t>
            </a:r>
            <a:r>
              <a:rPr lang="en-US" dirty="0" err="1"/>
              <a:t>Maban</a:t>
            </a:r>
            <a:r>
              <a:rPr lang="en-US" dirty="0"/>
              <a:t> language, and gender in Southern Kisi.</a:t>
            </a:r>
          </a:p>
        </p:txBody>
      </p:sp>
      <p:sp>
        <p:nvSpPr>
          <p:cNvPr id="4" name="Slide Number Placeholder 3"/>
          <p:cNvSpPr>
            <a:spLocks noGrp="1"/>
          </p:cNvSpPr>
          <p:nvPr>
            <p:ph type="sldNum" sz="quarter" idx="5"/>
          </p:nvPr>
        </p:nvSpPr>
        <p:spPr/>
        <p:txBody>
          <a:bodyPr/>
          <a:lstStyle/>
          <a:p>
            <a:fld id="{63BB6E7B-12E0-4638-98F6-1C82540CEDE0}" type="slidenum">
              <a:rPr lang="en-US" smtClean="0"/>
              <a:t>28</a:t>
            </a:fld>
            <a:endParaRPr lang="en-US"/>
          </a:p>
        </p:txBody>
      </p:sp>
    </p:spTree>
    <p:extLst>
      <p:ext uri="{BB962C8B-B14F-4D97-AF65-F5344CB8AC3E}">
        <p14:creationId xmlns:p14="http://schemas.microsoft.com/office/powerpoint/2010/main" val="1262919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Finally, I checked where plural words may come from. For most languages, it was difficult to get diachronic data. But for some, it was very clear that the plural marker was directly derived from a pronoun, usually the 3PL pronoun.</a:t>
            </a:r>
          </a:p>
          <a:p>
            <a:endParaRPr lang="iu-Latn-CA" dirty="0"/>
          </a:p>
          <a:p>
            <a:r>
              <a:rPr lang="iu-Latn-CA" dirty="0"/>
              <a:t>This example from Ewe shows both the plural marker </a:t>
            </a:r>
            <a:r>
              <a:rPr lang="iu-Latn-CA" i="1" dirty="0"/>
              <a:t>wó</a:t>
            </a:r>
            <a:r>
              <a:rPr lang="iu-Latn-CA" i="0" dirty="0"/>
              <a:t> and the pronoun </a:t>
            </a:r>
            <a:r>
              <a:rPr lang="iu-Latn-CA" i="1" dirty="0"/>
              <a:t>wó</a:t>
            </a:r>
            <a:r>
              <a:rPr lang="iu-Latn-CA" i="0" dirty="0"/>
              <a:t> occurring in the same clause.</a:t>
            </a:r>
            <a:endParaRPr lang="iu-Latn-CA" dirty="0"/>
          </a:p>
          <a:p>
            <a:endParaRPr lang="iu-Latn-CA" dirty="0"/>
          </a:p>
          <a:p>
            <a:r>
              <a:rPr lang="iu-Latn-CA" dirty="0"/>
              <a:t>Other sources found in the data are nouns and verbs.</a:t>
            </a:r>
          </a:p>
          <a:p>
            <a:endParaRPr lang="iu-Latn-CA" dirty="0"/>
          </a:p>
          <a:p>
            <a:r>
              <a:rPr lang="iu-Latn-CA" dirty="0"/>
              <a:t>That we find more pronouns than anything else may simply be because pronouns are probably more stable than other sources of plural markers such as nouns and verbs, which may disappear after the plural marker has grammaticalized. They are also some of the first forms that people collect in a language, even at a very early stage. So there’s simply more data on them.</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29</a:t>
            </a:fld>
            <a:endParaRPr lang="en-US"/>
          </a:p>
        </p:txBody>
      </p:sp>
    </p:spTree>
    <p:extLst>
      <p:ext uri="{BB962C8B-B14F-4D97-AF65-F5344CB8AC3E}">
        <p14:creationId xmlns:p14="http://schemas.microsoft.com/office/powerpoint/2010/main" val="899425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summarize, the typical plural word …</a:t>
            </a:r>
          </a:p>
          <a:p>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30</a:t>
            </a:fld>
            <a:endParaRPr lang="en-US"/>
          </a:p>
        </p:txBody>
      </p:sp>
    </p:spTree>
    <p:extLst>
      <p:ext uri="{BB962C8B-B14F-4D97-AF65-F5344CB8AC3E}">
        <p14:creationId xmlns:p14="http://schemas.microsoft.com/office/powerpoint/2010/main" val="1706116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three features are relevant to former definitions of plural words. They allowed us to look at how the dataset changes if we use different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showed that none of the definitions completely overlaps and that there are subtle differences in which languages will count as plural words. But the overall picture remains the same, and none of the features divide the areas into clear sub-areas.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however, that I only looked at markers that are already considered to be plural words. Chances are that, if we code the same features for a sample of markers traditionally identified as affixes, we will find that the distribution of each of these features is not limited to the area we already know.</a:t>
            </a:r>
          </a:p>
        </p:txBody>
      </p:sp>
      <p:sp>
        <p:nvSpPr>
          <p:cNvPr id="4" name="Slide Number Placeholder 3"/>
          <p:cNvSpPr>
            <a:spLocks noGrp="1"/>
          </p:cNvSpPr>
          <p:nvPr>
            <p:ph type="sldNum" sz="quarter" idx="5"/>
          </p:nvPr>
        </p:nvSpPr>
        <p:spPr/>
        <p:txBody>
          <a:bodyPr/>
          <a:lstStyle/>
          <a:p>
            <a:fld id="{63BB6E7B-12E0-4638-98F6-1C82540CEDE0}" type="slidenum">
              <a:rPr lang="en-US" smtClean="0"/>
              <a:t>31</a:t>
            </a:fld>
            <a:endParaRPr lang="en-US"/>
          </a:p>
        </p:txBody>
      </p:sp>
    </p:spTree>
    <p:extLst>
      <p:ext uri="{BB962C8B-B14F-4D97-AF65-F5344CB8AC3E}">
        <p14:creationId xmlns:p14="http://schemas.microsoft.com/office/powerpoint/2010/main" val="176639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make an important note on the difficulty to apply these criteria, both within languages and across languages.</a:t>
            </a:r>
          </a:p>
          <a:p>
            <a:endParaRPr lang="en-US" dirty="0"/>
          </a:p>
          <a:p>
            <a:r>
              <a:rPr lang="en-US" dirty="0"/>
              <a:t>* The promiscuity criterion is difficult to interpret in languages where the plural marker is on the opposite side of the noun from all the other modifiers. If we cannot put anything before the noun but the plural marker, there’s no way to get positive evidence of its promiscuity. Its non-promiscuity could be interpreted as a triviality caused by the position of the modifiers. So it’s difficult to see how these marker should be coded, and whether there are good reasons to consider them to be affixes or clitics. </a:t>
            </a:r>
          </a:p>
          <a:p>
            <a:endParaRPr lang="en-US" dirty="0"/>
          </a:p>
          <a:p>
            <a:r>
              <a:rPr lang="en-US" dirty="0"/>
              <a:t>* Other criteria are even difficult to apply within languages. For Eton, for instance, Mark identifies a plural word that may be a plural word or may be a proclitic. But the form of the marker makes it impossible to test which it is. </a:t>
            </a:r>
          </a:p>
          <a:p>
            <a:endParaRPr lang="en-US" dirty="0"/>
          </a:p>
          <a:p>
            <a:r>
              <a:rPr lang="en-US" dirty="0"/>
              <a:t>We could wonder whether in these cases, we really have to make a choice between whether something is a clitic or an affix, or whether we should simply accept that the distinction is not relevant for some markers. And perhaps those markers can be interpreted as simultaneously affixes and clitics. Or as a separate form type.</a:t>
            </a:r>
          </a:p>
        </p:txBody>
      </p:sp>
      <p:sp>
        <p:nvSpPr>
          <p:cNvPr id="4" name="Slide Number Placeholder 3"/>
          <p:cNvSpPr>
            <a:spLocks noGrp="1"/>
          </p:cNvSpPr>
          <p:nvPr>
            <p:ph type="sldNum" sz="quarter" idx="5"/>
          </p:nvPr>
        </p:nvSpPr>
        <p:spPr/>
        <p:txBody>
          <a:bodyPr/>
          <a:lstStyle/>
          <a:p>
            <a:fld id="{63BB6E7B-12E0-4638-98F6-1C82540CEDE0}" type="slidenum">
              <a:rPr lang="en-US" smtClean="0"/>
              <a:t>32</a:t>
            </a:fld>
            <a:endParaRPr lang="en-US"/>
          </a:p>
        </p:txBody>
      </p:sp>
    </p:spTree>
    <p:extLst>
      <p:ext uri="{BB962C8B-B14F-4D97-AF65-F5344CB8AC3E}">
        <p14:creationId xmlns:p14="http://schemas.microsoft.com/office/powerpoint/2010/main" val="468625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I’ve given an overview of the properties of plural words. But before we code the same parameters for a sample of markers identified as affixes, we don’t really know what is so special about plural words.</a:t>
            </a:r>
          </a:p>
          <a:p>
            <a:endParaRPr lang="en-US" dirty="0"/>
          </a:p>
          <a:p>
            <a:r>
              <a:rPr lang="en-US" dirty="0"/>
              <a:t>* It’s clear that the design space for plural markers is rather large, and that simple wordhood judgments and orthography capture very little of this variation. But we can </a:t>
            </a:r>
            <a:r>
              <a:rPr lang="en-US" dirty="0" err="1"/>
              <a:t>unbin</a:t>
            </a:r>
            <a:r>
              <a:rPr lang="en-US" dirty="0"/>
              <a:t> the ‘word’ category into some finer grained parameters that are probably more useful to compare markers and capture areal variation.</a:t>
            </a:r>
          </a:p>
          <a:p>
            <a:endParaRPr lang="en-US" dirty="0"/>
          </a:p>
          <a:p>
            <a:r>
              <a:rPr lang="en-US" dirty="0"/>
              <a:t>* Finally, one of the reasons why orthography has been used for wordhood judgements is its convenience: we want data and they give us data. But I think we should be wary of the uncertainty of what orthography represents, and that we should acknowledge this uncertainty. I think the finer-grained parameters make it easier to handle this uncertainty because it allows us to salvage all the bits of information that we </a:t>
            </a:r>
            <a:r>
              <a:rPr lang="en-US" i="1" dirty="0"/>
              <a:t>can</a:t>
            </a:r>
            <a:r>
              <a:rPr lang="en-US" i="0" dirty="0"/>
              <a:t> get from a grammar without having to do a lot of guessing.</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33</a:t>
            </a:fld>
            <a:endParaRPr lang="en-US"/>
          </a:p>
        </p:txBody>
      </p:sp>
    </p:spTree>
    <p:extLst>
      <p:ext uri="{BB962C8B-B14F-4D97-AF65-F5344CB8AC3E}">
        <p14:creationId xmlns:p14="http://schemas.microsoft.com/office/powerpoint/2010/main" val="60936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the picture, some authors see clitics as a type of affix because they’re welded.</a:t>
            </a:r>
          </a:p>
          <a:p>
            <a:endParaRPr lang="en-US" dirty="0"/>
          </a:p>
          <a:p>
            <a:r>
              <a:rPr lang="en-US" dirty="0"/>
              <a:t>But it’s quite rare that typologists explicitly recognize that a phonologically free marker can also be very similar to an affix if it always occurs with the same word class.</a:t>
            </a:r>
          </a:p>
          <a:p>
            <a:endParaRPr lang="en-US" dirty="0"/>
          </a:p>
          <a:p>
            <a:r>
              <a:rPr lang="en-US" dirty="0"/>
              <a:t>Still, as we will see, there are quite a few grammars where welding isn’t used as a criterion to judge whether something is an affix or a separate word. As typologists, we should be aware of this, and of the impact this can have on our conclusions.</a:t>
            </a:r>
          </a:p>
        </p:txBody>
      </p:sp>
      <p:sp>
        <p:nvSpPr>
          <p:cNvPr id="4" name="Slide Number Placeholder 3"/>
          <p:cNvSpPr>
            <a:spLocks noGrp="1"/>
          </p:cNvSpPr>
          <p:nvPr>
            <p:ph type="sldNum" sz="quarter" idx="5"/>
          </p:nvPr>
        </p:nvSpPr>
        <p:spPr/>
        <p:txBody>
          <a:bodyPr/>
          <a:lstStyle/>
          <a:p>
            <a:fld id="{63BB6E7B-12E0-4638-98F6-1C82540CEDE0}" type="slidenum">
              <a:rPr lang="en-US" smtClean="0"/>
              <a:t>7</a:t>
            </a:fld>
            <a:endParaRPr lang="en-US"/>
          </a:p>
        </p:txBody>
      </p:sp>
    </p:spTree>
    <p:extLst>
      <p:ext uri="{BB962C8B-B14F-4D97-AF65-F5344CB8AC3E}">
        <p14:creationId xmlns:p14="http://schemas.microsoft.com/office/powerpoint/2010/main" val="13688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sampled my data from two databases: </a:t>
            </a:r>
          </a:p>
          <a:p>
            <a:endParaRPr lang="en-US" dirty="0"/>
          </a:p>
          <a:p>
            <a:r>
              <a:rPr lang="en-US" dirty="0"/>
              <a:t>1. WALS, the World Atlas of Language Structures online, edited by Matt Dryer and Martin Haspelmath, and</a:t>
            </a:r>
          </a:p>
          <a:p>
            <a:endParaRPr lang="en-US" dirty="0"/>
          </a:p>
          <a:p>
            <a:r>
              <a:rPr lang="en-US" dirty="0"/>
              <a:t>2. Grambank, a database in preparation at the MPI in Leipzig, currently led by Hedvig Skirgård</a:t>
            </a:r>
          </a:p>
        </p:txBody>
      </p:sp>
      <p:sp>
        <p:nvSpPr>
          <p:cNvPr id="4" name="Slide Number Placeholder 3"/>
          <p:cNvSpPr>
            <a:spLocks noGrp="1"/>
          </p:cNvSpPr>
          <p:nvPr>
            <p:ph type="sldNum" sz="quarter" idx="5"/>
          </p:nvPr>
        </p:nvSpPr>
        <p:spPr/>
        <p:txBody>
          <a:bodyPr/>
          <a:lstStyle/>
          <a:p>
            <a:fld id="{63BB6E7B-12E0-4638-98F6-1C82540CEDE0}" type="slidenum">
              <a:rPr lang="en-US" smtClean="0"/>
              <a:t>9</a:t>
            </a:fld>
            <a:endParaRPr lang="en-US"/>
          </a:p>
        </p:txBody>
      </p:sp>
    </p:spTree>
    <p:extLst>
      <p:ext uri="{BB962C8B-B14F-4D97-AF65-F5344CB8AC3E}">
        <p14:creationId xmlns:p14="http://schemas.microsoft.com/office/powerpoint/2010/main" val="72335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WALS does not give an explicit definition of ‘plural word’, other than ‘an independent word with the meaning of a plural suffix’. It also calls plural clitics ‘a type of plural word. This is the distribution of plural words and plural clitics from WALS. The dots in blue are languages with plural clitics and the dots in orange are languages with plural words.</a:t>
            </a:r>
          </a:p>
          <a:p>
            <a:endParaRPr lang="en-US" dirty="0"/>
          </a:p>
          <a:p>
            <a:r>
              <a:rPr lang="en-US" dirty="0"/>
              <a:t>The ‘plural words’ are usually coded as such because they were written as separate words in a grammar.</a:t>
            </a:r>
          </a:p>
          <a:p>
            <a:endParaRPr lang="en-US" dirty="0"/>
          </a:p>
          <a:p>
            <a:r>
              <a:rPr lang="en-US" dirty="0"/>
              <a:t>WALS only includes those languages where plural words are the main plural markers. So languages where there are both plural affixes and plural words will often not be included as having plural words in WALS.</a:t>
            </a:r>
          </a:p>
        </p:txBody>
      </p:sp>
      <p:sp>
        <p:nvSpPr>
          <p:cNvPr id="4" name="Slide Number Placeholder 3"/>
          <p:cNvSpPr>
            <a:spLocks noGrp="1"/>
          </p:cNvSpPr>
          <p:nvPr>
            <p:ph type="sldNum" sz="quarter" idx="5"/>
          </p:nvPr>
        </p:nvSpPr>
        <p:spPr/>
        <p:txBody>
          <a:bodyPr/>
          <a:lstStyle/>
          <a:p>
            <a:fld id="{63BB6E7B-12E0-4638-98F6-1C82540CEDE0}" type="slidenum">
              <a:rPr lang="en-US" smtClean="0"/>
              <a:t>10</a:t>
            </a:fld>
            <a:endParaRPr lang="en-US"/>
          </a:p>
        </p:txBody>
      </p:sp>
    </p:spTree>
    <p:extLst>
      <p:ext uri="{BB962C8B-B14F-4D97-AF65-F5344CB8AC3E}">
        <p14:creationId xmlns:p14="http://schemas.microsoft.com/office/powerpoint/2010/main" val="377611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Grambank defines plural words as phonologically free plural marker, that is, markers that don’t interact phonologically with neighboring items. Grambank excludes clitics, because those tend to interact with neighboring items. In practice, Grambank also often relies on orthography.</a:t>
            </a:r>
          </a:p>
          <a:p>
            <a:endParaRPr lang="en-US" dirty="0"/>
          </a:p>
          <a:p>
            <a:r>
              <a:rPr lang="en-US" dirty="0"/>
              <a:t>Grambank includes indicates which languages have both plural words and affixes. On the map, the orange dots represent languages that only have plural words. The blue dots represent languages that have both plural words and plural morphology.</a:t>
            </a:r>
          </a:p>
          <a:p>
            <a:endParaRPr lang="en-US" dirty="0"/>
          </a:p>
          <a:p>
            <a:r>
              <a:rPr lang="en-US" dirty="0"/>
              <a:t>Note that different coding procedures result in a different analysis of the spread of plural words.</a:t>
            </a:r>
          </a:p>
        </p:txBody>
      </p:sp>
      <p:sp>
        <p:nvSpPr>
          <p:cNvPr id="4" name="Slide Number Placeholder 3"/>
          <p:cNvSpPr>
            <a:spLocks noGrp="1"/>
          </p:cNvSpPr>
          <p:nvPr>
            <p:ph type="sldNum" sz="quarter" idx="5"/>
          </p:nvPr>
        </p:nvSpPr>
        <p:spPr/>
        <p:txBody>
          <a:bodyPr/>
          <a:lstStyle/>
          <a:p>
            <a:fld id="{63BB6E7B-12E0-4638-98F6-1C82540CEDE0}" type="slidenum">
              <a:rPr lang="en-US" smtClean="0"/>
              <a:t>11</a:t>
            </a:fld>
            <a:endParaRPr lang="en-US"/>
          </a:p>
        </p:txBody>
      </p:sp>
    </p:spTree>
    <p:extLst>
      <p:ext uri="{BB962C8B-B14F-4D97-AF65-F5344CB8AC3E}">
        <p14:creationId xmlns:p14="http://schemas.microsoft.com/office/powerpoint/2010/main" val="75646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combined the data from WALS and from Grambank. In total, after some cleaning, this gives us 80 languages with plural words. Plural words occur in a genealogically diverse set of languages. On the map, I color-coded each language for family to highlight their genealogical diversity. There are Mande, Songhay, Kwa and Benue-Congo languages in the Western Sudan. There are Chadic languages, Adamawa languages, Central Sudanic languages and Ubangi languages in the Central Sudan. And there are isolates and small families in the Central Sudan and in the Ethiopian Sphere.</a:t>
            </a:r>
          </a:p>
        </p:txBody>
      </p:sp>
      <p:sp>
        <p:nvSpPr>
          <p:cNvPr id="4" name="Slide Number Placeholder 3"/>
          <p:cNvSpPr>
            <a:spLocks noGrp="1"/>
          </p:cNvSpPr>
          <p:nvPr>
            <p:ph type="sldNum" sz="quarter" idx="5"/>
          </p:nvPr>
        </p:nvSpPr>
        <p:spPr/>
        <p:txBody>
          <a:bodyPr/>
          <a:lstStyle/>
          <a:p>
            <a:fld id="{63BB6E7B-12E0-4638-98F6-1C82540CEDE0}" type="slidenum">
              <a:rPr lang="en-US" smtClean="0"/>
              <a:t>12</a:t>
            </a:fld>
            <a:endParaRPr lang="en-US"/>
          </a:p>
        </p:txBody>
      </p:sp>
    </p:spTree>
    <p:extLst>
      <p:ext uri="{BB962C8B-B14F-4D97-AF65-F5344CB8AC3E}">
        <p14:creationId xmlns:p14="http://schemas.microsoft.com/office/powerpoint/2010/main" val="233462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took an areally and genealogically balanced sample of these languages. The sample contains 41 languages. All families are represented except for 1 isolate. Tried to represent at least two subgroups from each family.</a:t>
            </a:r>
          </a:p>
          <a:p>
            <a:endParaRPr lang="en-US" dirty="0"/>
          </a:p>
          <a:p>
            <a:r>
              <a:rPr lang="en-US" dirty="0"/>
              <a:t>Based on some preliminary reading, I made a questionnaire of 17 questions. I then filled in the questionnaire for these 41 languages on the basis of the grammars I could find..</a:t>
            </a:r>
          </a:p>
        </p:txBody>
      </p:sp>
      <p:sp>
        <p:nvSpPr>
          <p:cNvPr id="4" name="Slide Number Placeholder 3"/>
          <p:cNvSpPr>
            <a:spLocks noGrp="1"/>
          </p:cNvSpPr>
          <p:nvPr>
            <p:ph type="sldNum" sz="quarter" idx="5"/>
          </p:nvPr>
        </p:nvSpPr>
        <p:spPr/>
        <p:txBody>
          <a:bodyPr/>
          <a:lstStyle/>
          <a:p>
            <a:fld id="{63BB6E7B-12E0-4638-98F6-1C82540CEDE0}" type="slidenum">
              <a:rPr lang="en-US" smtClean="0"/>
              <a:t>13</a:t>
            </a:fld>
            <a:endParaRPr lang="en-US"/>
          </a:p>
        </p:txBody>
      </p:sp>
    </p:spTree>
    <p:extLst>
      <p:ext uri="{BB962C8B-B14F-4D97-AF65-F5344CB8AC3E}">
        <p14:creationId xmlns:p14="http://schemas.microsoft.com/office/powerpoint/2010/main" val="374225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u-Latn-CA" dirty="0"/>
              <a:t>I will present the main results of this questionnaire as 12 parameters divided into four sets. </a:t>
            </a:r>
          </a:p>
          <a:p>
            <a:endParaRPr lang="iu-Latn-CA" dirty="0"/>
          </a:p>
          <a:p>
            <a:r>
              <a:rPr lang="iu-Latn-CA" dirty="0"/>
              <a:t>The first set contains properties relevant to the different definitions of ‘plural word’.</a:t>
            </a:r>
          </a:p>
          <a:p>
            <a:endParaRPr lang="iu-Latn-CA" dirty="0"/>
          </a:p>
          <a:p>
            <a:r>
              <a:rPr lang="iu-Latn-CA" dirty="0"/>
              <a:t>The second set contains word order properties.</a:t>
            </a:r>
          </a:p>
          <a:p>
            <a:endParaRPr lang="iu-Latn-CA" dirty="0"/>
          </a:p>
          <a:p>
            <a:r>
              <a:rPr lang="iu-Latn-CA" dirty="0"/>
              <a:t>The third set contains restrictions on when plural words occur.</a:t>
            </a:r>
          </a:p>
          <a:p>
            <a:endParaRPr lang="iu-Latn-CA" dirty="0"/>
          </a:p>
          <a:p>
            <a:r>
              <a:rPr lang="iu-Latn-CA" dirty="0"/>
              <a:t>And the fourth set contains two parameters dealing with the relationship between plural words and other grammatical categories.</a:t>
            </a:r>
            <a:endParaRPr lang="en-US" dirty="0"/>
          </a:p>
        </p:txBody>
      </p:sp>
      <p:sp>
        <p:nvSpPr>
          <p:cNvPr id="4" name="Slide Number Placeholder 3"/>
          <p:cNvSpPr>
            <a:spLocks noGrp="1"/>
          </p:cNvSpPr>
          <p:nvPr>
            <p:ph type="sldNum" sz="quarter" idx="5"/>
          </p:nvPr>
        </p:nvSpPr>
        <p:spPr/>
        <p:txBody>
          <a:bodyPr/>
          <a:lstStyle/>
          <a:p>
            <a:fld id="{63BB6E7B-12E0-4638-98F6-1C82540CEDE0}" type="slidenum">
              <a:rPr lang="en-US" smtClean="0"/>
              <a:t>14</a:t>
            </a:fld>
            <a:endParaRPr lang="en-US"/>
          </a:p>
        </p:txBody>
      </p:sp>
    </p:spTree>
    <p:extLst>
      <p:ext uri="{BB962C8B-B14F-4D97-AF65-F5344CB8AC3E}">
        <p14:creationId xmlns:p14="http://schemas.microsoft.com/office/powerpoint/2010/main" val="159536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6049-1092-41AE-8A1E-316AAB523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940F01-1066-4CD1-973D-55226E0D4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86874-76E6-44CF-961E-2AACBEF8450B}"/>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5" name="Footer Placeholder 4">
            <a:extLst>
              <a:ext uri="{FF2B5EF4-FFF2-40B4-BE49-F238E27FC236}">
                <a16:creationId xmlns:a16="http://schemas.microsoft.com/office/drawing/2014/main" id="{9804C2C0-53E1-4298-A88E-9ABB61AA2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9E3D5-314B-47A8-BC22-33EBCFFB5277}"/>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43493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689A-7AEB-427E-9894-EF36B2E960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55F89-B151-41DB-9FFD-DE66C37067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38C79-B028-4C25-9C75-0DF3B0A0822A}"/>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5" name="Footer Placeholder 4">
            <a:extLst>
              <a:ext uri="{FF2B5EF4-FFF2-40B4-BE49-F238E27FC236}">
                <a16:creationId xmlns:a16="http://schemas.microsoft.com/office/drawing/2014/main" id="{542600A5-7338-4226-B063-9D80398C9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1D3EC-7036-4C34-8142-0A0AEF53A648}"/>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201971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1885F4-7149-4FE4-BB08-66900DC2BD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9E5C7E-B02E-4BF1-AB4C-D6E3439BD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F192D-9D45-4715-A0B2-7E9AD54EE5F6}"/>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5" name="Footer Placeholder 4">
            <a:extLst>
              <a:ext uri="{FF2B5EF4-FFF2-40B4-BE49-F238E27FC236}">
                <a16:creationId xmlns:a16="http://schemas.microsoft.com/office/drawing/2014/main" id="{ED93C7A8-282A-4869-B9AD-02C0E0E1B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8E7C6-E06E-46C6-A6A3-E4996FDF0127}"/>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324915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2128-C802-455F-B3C8-D37B9891B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3B592-2511-469C-96D4-5530C5C59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2112B-AF92-41A1-ACA9-FF425B9FAD73}"/>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5" name="Footer Placeholder 4">
            <a:extLst>
              <a:ext uri="{FF2B5EF4-FFF2-40B4-BE49-F238E27FC236}">
                <a16:creationId xmlns:a16="http://schemas.microsoft.com/office/drawing/2014/main" id="{BDE49170-641E-4373-B0F8-CE1CEEFEF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8C6C1-3CB0-42F0-9015-C6BF258037BB}"/>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257627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E89D-4BE5-4DD5-8E49-97935A05A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F7D5BD-02D4-4EA4-B726-D8D142024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B7195-0F2A-4CC2-8B5D-BEF661B66306}"/>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5" name="Footer Placeholder 4">
            <a:extLst>
              <a:ext uri="{FF2B5EF4-FFF2-40B4-BE49-F238E27FC236}">
                <a16:creationId xmlns:a16="http://schemas.microsoft.com/office/drawing/2014/main" id="{01E02A6C-4F2F-4E5F-996F-B50850EF4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BE77D-AA5D-4039-893D-8C42BFFB8B20}"/>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209234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3784-7506-4807-864F-22F57FBC1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36BAE-F7DA-4CCF-A868-C5DE7061A9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3AFFB6-0E3F-4B4A-B18D-8D9B82BF4B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8AC47-C6C4-41F7-A9C3-DCA1B5B9EF13}"/>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6" name="Footer Placeholder 5">
            <a:extLst>
              <a:ext uri="{FF2B5EF4-FFF2-40B4-BE49-F238E27FC236}">
                <a16:creationId xmlns:a16="http://schemas.microsoft.com/office/drawing/2014/main" id="{8B18273B-6F27-4701-BDD1-29639764E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E906F-77E0-4BC9-A059-F38B23AA630F}"/>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120622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157F-D6D1-4C84-B5E0-CA96976C8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ED5401-041E-4CF2-890D-34295D600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5E3AF-E5E1-4F69-A157-CB188E3F5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86AEE0-E3AD-47CF-8398-17B2E190C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C38E6-9B90-4C18-BD23-2F54C1953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95ECC-01C0-42F2-9F23-CAD631A1D3F0}"/>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8" name="Footer Placeholder 7">
            <a:extLst>
              <a:ext uri="{FF2B5EF4-FFF2-40B4-BE49-F238E27FC236}">
                <a16:creationId xmlns:a16="http://schemas.microsoft.com/office/drawing/2014/main" id="{84F390D4-01E7-49F6-8F6E-024A74FF4B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39D496-8510-4FEC-B98F-EFFD30175263}"/>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57214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0FE4-6B02-4DD0-9BD5-8CCC795FB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92021-7393-4191-B052-4353AA58EA99}"/>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4" name="Footer Placeholder 3">
            <a:extLst>
              <a:ext uri="{FF2B5EF4-FFF2-40B4-BE49-F238E27FC236}">
                <a16:creationId xmlns:a16="http://schemas.microsoft.com/office/drawing/2014/main" id="{C396DECF-5C3C-464B-829D-784EBABFE4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DCF515-CAB9-4CF9-8D48-0816E8D123C9}"/>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106626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A0C65-4141-403B-9D55-F18FEBE549BE}"/>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3" name="Footer Placeholder 2">
            <a:extLst>
              <a:ext uri="{FF2B5EF4-FFF2-40B4-BE49-F238E27FC236}">
                <a16:creationId xmlns:a16="http://schemas.microsoft.com/office/drawing/2014/main" id="{A7E7F6D2-6EAA-48E2-88E7-280570A840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290F1-73E0-4CC7-A8F0-D82CE54B2A0A}"/>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170202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1D24-8E77-4DC6-AC39-548EEE575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FCFDF5-A8EE-42F7-B21D-337533C7A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245A2-5E95-42ED-BC7E-094132B1B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94D97-64FB-46C1-BB1A-218B8CB42C72}"/>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6" name="Footer Placeholder 5">
            <a:extLst>
              <a:ext uri="{FF2B5EF4-FFF2-40B4-BE49-F238E27FC236}">
                <a16:creationId xmlns:a16="http://schemas.microsoft.com/office/drawing/2014/main" id="{9C526885-4DEF-4EAA-AE26-750BB1323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97039-8938-4D5E-B8C1-BFFDE3D21517}"/>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79705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AD63-AE48-41BE-B9C4-76EFFCAE9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BFEAF-C755-4973-9C6C-4C4EFB635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D474C-1913-463A-93B1-2325D6BE3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6DF0-2628-417B-AF19-60AED97EBFCE}"/>
              </a:ext>
            </a:extLst>
          </p:cNvPr>
          <p:cNvSpPr>
            <a:spLocks noGrp="1"/>
          </p:cNvSpPr>
          <p:nvPr>
            <p:ph type="dt" sz="half" idx="10"/>
          </p:nvPr>
        </p:nvSpPr>
        <p:spPr/>
        <p:txBody>
          <a:bodyPr/>
          <a:lstStyle/>
          <a:p>
            <a:fld id="{2B6C12C2-984A-4E30-ABEF-6C9412CEA8A0}" type="datetimeFigureOut">
              <a:rPr lang="en-US" smtClean="0"/>
              <a:t>11/4/2021</a:t>
            </a:fld>
            <a:endParaRPr lang="en-US"/>
          </a:p>
        </p:txBody>
      </p:sp>
      <p:sp>
        <p:nvSpPr>
          <p:cNvPr id="6" name="Footer Placeholder 5">
            <a:extLst>
              <a:ext uri="{FF2B5EF4-FFF2-40B4-BE49-F238E27FC236}">
                <a16:creationId xmlns:a16="http://schemas.microsoft.com/office/drawing/2014/main" id="{BED0F3EC-D5EF-478E-9129-A7A92BCBC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19802-C887-4327-8B79-1CB815A74D67}"/>
              </a:ext>
            </a:extLst>
          </p:cNvPr>
          <p:cNvSpPr>
            <a:spLocks noGrp="1"/>
          </p:cNvSpPr>
          <p:nvPr>
            <p:ph type="sldNum" sz="quarter" idx="12"/>
          </p:nvPr>
        </p:nvSpPr>
        <p:spPr/>
        <p:txBody>
          <a:bodyPr/>
          <a:lstStyle/>
          <a:p>
            <a:fld id="{236CEE2B-3D8E-4C55-8FF0-4CFFF9CFF6BB}" type="slidenum">
              <a:rPr lang="en-US" smtClean="0"/>
              <a:t>‹#›</a:t>
            </a:fld>
            <a:endParaRPr lang="en-US"/>
          </a:p>
        </p:txBody>
      </p:sp>
    </p:spTree>
    <p:extLst>
      <p:ext uri="{BB962C8B-B14F-4D97-AF65-F5344CB8AC3E}">
        <p14:creationId xmlns:p14="http://schemas.microsoft.com/office/powerpoint/2010/main" val="363085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454F5-2AB7-4A53-8C00-876055628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4C7CA-C691-46F7-9823-B9CEADB2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C71EB-ECCB-452A-9639-C68A5338B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C12C2-984A-4E30-ABEF-6C9412CEA8A0}" type="datetimeFigureOut">
              <a:rPr lang="en-US" smtClean="0"/>
              <a:t>11/4/2021</a:t>
            </a:fld>
            <a:endParaRPr lang="en-US"/>
          </a:p>
        </p:txBody>
      </p:sp>
      <p:sp>
        <p:nvSpPr>
          <p:cNvPr id="5" name="Footer Placeholder 4">
            <a:extLst>
              <a:ext uri="{FF2B5EF4-FFF2-40B4-BE49-F238E27FC236}">
                <a16:creationId xmlns:a16="http://schemas.microsoft.com/office/drawing/2014/main" id="{8B8342FC-FF66-4635-9075-14A55E12C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A3599-2A44-413F-B346-1AA1629C8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CEE2B-3D8E-4C55-8FF0-4CFFF9CFF6BB}" type="slidenum">
              <a:rPr lang="en-US" smtClean="0"/>
              <a:t>‹#›</a:t>
            </a:fld>
            <a:endParaRPr lang="en-US"/>
          </a:p>
        </p:txBody>
      </p:sp>
    </p:spTree>
    <p:extLst>
      <p:ext uri="{BB962C8B-B14F-4D97-AF65-F5344CB8AC3E}">
        <p14:creationId xmlns:p14="http://schemas.microsoft.com/office/powerpoint/2010/main" val="132839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jakob.lesage@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customXml" Target="../ink/ink2.xml"/><Relationship Id="rId12"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69F22C-A454-4CEF-9E15-FBB3F13D3B1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6375" b="90000" l="10000" r="90000">
                        <a14:foregroundMark x1="21875" y1="10125" x2="33500" y2="13250"/>
                        <a14:foregroundMark x1="33500" y1="13250" x2="43500" y2="9500"/>
                        <a14:foregroundMark x1="43500" y1="9500" x2="40625" y2="4750"/>
                        <a14:foregroundMark x1="40625" y1="4750" x2="23500" y2="6375"/>
                        <a14:foregroundMark x1="23500" y1="6375" x2="22500" y2="9625"/>
                        <a14:foregroundMark x1="18125" y1="38000" x2="19000" y2="44000"/>
                        <a14:foregroundMark x1="19000" y1="44000" x2="16750" y2="37500"/>
                        <a14:foregroundMark x1="16750" y1="37500" x2="16750" y2="37500"/>
                        <a14:foregroundMark x1="40375" y1="43750" x2="39750" y2="49375"/>
                        <a14:foregroundMark x1="39750" y1="49375" x2="44125" y2="50625"/>
                        <a14:foregroundMark x1="44125" y1="50625" x2="43375" y2="45375"/>
                        <a14:foregroundMark x1="43375" y1="45375" x2="39875" y2="43625"/>
                        <a14:foregroundMark x1="38500" y1="49375" x2="38500" y2="49375"/>
                        <a14:foregroundMark x1="37875" y1="51125" x2="37875" y2="51125"/>
                        <a14:foregroundMark x1="76500" y1="57625" x2="76500" y2="57625"/>
                      </a14:backgroundRemoval>
                    </a14:imgEffect>
                  </a14:imgLayer>
                </a14:imgProps>
              </a:ext>
              <a:ext uri="{28A0092B-C50C-407E-A947-70E740481C1C}">
                <a14:useLocalDpi xmlns:a14="http://schemas.microsoft.com/office/drawing/2010/main" val="0"/>
              </a:ext>
            </a:extLst>
          </a:blip>
          <a:srcRect/>
          <a:stretch>
            <a:fillRect/>
          </a:stretch>
        </p:blipFill>
        <p:spPr bwMode="auto">
          <a:xfrm>
            <a:off x="1637190" y="701335"/>
            <a:ext cx="10400930" cy="10400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9C7E1C-F73E-4F44-937B-6A01E6BBA656}"/>
              </a:ext>
            </a:extLst>
          </p:cNvPr>
          <p:cNvSpPr/>
          <p:nvPr/>
        </p:nvSpPr>
        <p:spPr>
          <a:xfrm>
            <a:off x="0" y="0"/>
            <a:ext cx="12192000" cy="6858000"/>
          </a:xfrm>
          <a:prstGeom prst="rect">
            <a:avLst/>
          </a:prstGeom>
          <a:solidFill>
            <a:schemeClr val="bg1">
              <a:alpha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FDAF3F6-325F-482D-A8C6-0FA7F55D2702}"/>
              </a:ext>
            </a:extLst>
          </p:cNvPr>
          <p:cNvSpPr txBox="1">
            <a:spLocks/>
          </p:cNvSpPr>
          <p:nvPr/>
        </p:nvSpPr>
        <p:spPr>
          <a:xfrm>
            <a:off x="0" y="1317310"/>
            <a:ext cx="12192000" cy="17543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Times New Roman" panose="02020603050405020304" pitchFamily="18" charset="0"/>
                <a:cs typeface="Times New Roman" panose="02020603050405020304" pitchFamily="18" charset="0"/>
              </a:rPr>
              <a:t>Plural words in the Macro-Sudan Belt</a:t>
            </a:r>
          </a:p>
        </p:txBody>
      </p:sp>
      <p:sp>
        <p:nvSpPr>
          <p:cNvPr id="6" name="TextBox 5">
            <a:extLst>
              <a:ext uri="{FF2B5EF4-FFF2-40B4-BE49-F238E27FC236}">
                <a16:creationId xmlns:a16="http://schemas.microsoft.com/office/drawing/2014/main" id="{048BD3A9-6554-4D6D-BD00-89F2A3BAA2E8}"/>
              </a:ext>
            </a:extLst>
          </p:cNvPr>
          <p:cNvSpPr txBox="1"/>
          <p:nvPr/>
        </p:nvSpPr>
        <p:spPr>
          <a:xfrm>
            <a:off x="1996754" y="3772971"/>
            <a:ext cx="8198492" cy="1138773"/>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Jakob Lesage</a:t>
            </a:r>
          </a:p>
          <a:p>
            <a:pPr algn="ctr"/>
            <a:r>
              <a:rPr lang="en-US"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jakob.lesage@gmail.com</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Humboldt Universität Berlin</a:t>
            </a:r>
          </a:p>
        </p:txBody>
      </p:sp>
      <p:sp>
        <p:nvSpPr>
          <p:cNvPr id="7" name="TextBox 6">
            <a:extLst>
              <a:ext uri="{FF2B5EF4-FFF2-40B4-BE49-F238E27FC236}">
                <a16:creationId xmlns:a16="http://schemas.microsoft.com/office/drawing/2014/main" id="{72231C8E-C4F6-4E55-AB63-5B69013D7749}"/>
              </a:ext>
            </a:extLst>
          </p:cNvPr>
          <p:cNvSpPr txBox="1"/>
          <p:nvPr/>
        </p:nvSpPr>
        <p:spPr>
          <a:xfrm>
            <a:off x="-121809" y="5561575"/>
            <a:ext cx="12192000" cy="923330"/>
          </a:xfrm>
          <a:prstGeom prst="rect">
            <a:avLst/>
          </a:prstGeom>
          <a:noFill/>
        </p:spPr>
        <p:txBody>
          <a:bodyPr wrap="square">
            <a:spAutoFit/>
          </a:bodyPr>
          <a:lstStyle/>
          <a:p>
            <a:pPr algn="r"/>
            <a:r>
              <a:rPr lang="en-GB" dirty="0">
                <a:latin typeface="Times New Roman" panose="02020603050405020304" pitchFamily="18" charset="0"/>
                <a:cs typeface="Times New Roman" panose="02020603050405020304" pitchFamily="18" charset="0"/>
              </a:rPr>
              <a:t>Westermann Workshop Berlin</a:t>
            </a:r>
          </a:p>
          <a:p>
            <a:pPr algn="r"/>
            <a:r>
              <a:rPr lang="en-GB" dirty="0">
                <a:latin typeface="Times New Roman" panose="02020603050405020304" pitchFamily="18" charset="0"/>
                <a:cs typeface="Times New Roman" panose="02020603050405020304" pitchFamily="18" charset="0"/>
              </a:rPr>
              <a:t>HU Berlin</a:t>
            </a:r>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04/11/2021</a:t>
            </a:r>
            <a:endParaRPr lang="en-US" dirty="0"/>
          </a:p>
        </p:txBody>
      </p:sp>
    </p:spTree>
    <p:extLst>
      <p:ext uri="{BB962C8B-B14F-4D97-AF65-F5344CB8AC3E}">
        <p14:creationId xmlns:p14="http://schemas.microsoft.com/office/powerpoint/2010/main" val="402210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C30E-927F-49EF-A850-36A5F3EB4297}"/>
              </a:ext>
            </a:extLst>
          </p:cNvPr>
          <p:cNvSpPr>
            <a:spLocks noGrp="1"/>
          </p:cNvSpPr>
          <p:nvPr>
            <p:ph type="title"/>
          </p:nvPr>
        </p:nvSpPr>
        <p:spPr/>
        <p:txBody>
          <a:bodyPr/>
          <a:lstStyle/>
          <a:p>
            <a:r>
              <a:rPr lang="en-US" dirty="0"/>
              <a:t>Plural words in WALS</a:t>
            </a:r>
          </a:p>
        </p:txBody>
      </p:sp>
      <p:pic>
        <p:nvPicPr>
          <p:cNvPr id="6" name="Picture 5">
            <a:extLst>
              <a:ext uri="{FF2B5EF4-FFF2-40B4-BE49-F238E27FC236}">
                <a16:creationId xmlns:a16="http://schemas.microsoft.com/office/drawing/2014/main" id="{69D4DE45-FF9C-4B52-BD1C-F9F949111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8413" y="1680290"/>
            <a:ext cx="7755174" cy="4238004"/>
          </a:xfrm>
          <a:prstGeom prst="rect">
            <a:avLst/>
          </a:prstGeom>
          <a:noFill/>
          <a:ln>
            <a:noFill/>
          </a:ln>
        </p:spPr>
      </p:pic>
      <p:sp>
        <p:nvSpPr>
          <p:cNvPr id="4" name="TextBox 3">
            <a:extLst>
              <a:ext uri="{FF2B5EF4-FFF2-40B4-BE49-F238E27FC236}">
                <a16:creationId xmlns:a16="http://schemas.microsoft.com/office/drawing/2014/main" id="{009A4656-5946-452B-98F3-56F5208997EE}"/>
              </a:ext>
            </a:extLst>
          </p:cNvPr>
          <p:cNvSpPr txBox="1"/>
          <p:nvPr/>
        </p:nvSpPr>
        <p:spPr>
          <a:xfrm>
            <a:off x="2775268" y="2230120"/>
            <a:ext cx="2600960" cy="369332"/>
          </a:xfrm>
          <a:prstGeom prst="rect">
            <a:avLst/>
          </a:prstGeom>
          <a:solidFill>
            <a:schemeClr val="accent6">
              <a:lumMod val="40000"/>
              <a:lumOff val="60000"/>
            </a:schemeClr>
          </a:solidFill>
          <a:ln w="19050">
            <a:solidFill>
              <a:schemeClr val="accent6">
                <a:lumMod val="75000"/>
              </a:schemeClr>
            </a:solidFill>
          </a:ln>
        </p:spPr>
        <p:txBody>
          <a:bodyPr wrap="square" rtlCol="0">
            <a:spAutoFit/>
          </a:bodyPr>
          <a:lstStyle/>
          <a:p>
            <a:pPr algn="ctr"/>
            <a:r>
              <a:rPr lang="en-US" dirty="0">
                <a:solidFill>
                  <a:schemeClr val="accent6">
                    <a:lumMod val="75000"/>
                  </a:schemeClr>
                </a:solidFill>
              </a:rPr>
              <a:t>No explicit definition</a:t>
            </a:r>
          </a:p>
        </p:txBody>
      </p:sp>
      <p:sp>
        <p:nvSpPr>
          <p:cNvPr id="5" name="TextBox 4">
            <a:extLst>
              <a:ext uri="{FF2B5EF4-FFF2-40B4-BE49-F238E27FC236}">
                <a16:creationId xmlns:a16="http://schemas.microsoft.com/office/drawing/2014/main" id="{58ED2D5B-6454-4D06-8DB7-B1AF6CC16665}"/>
              </a:ext>
            </a:extLst>
          </p:cNvPr>
          <p:cNvSpPr txBox="1"/>
          <p:nvPr/>
        </p:nvSpPr>
        <p:spPr>
          <a:xfrm>
            <a:off x="6065777" y="2230120"/>
            <a:ext cx="3218261" cy="369332"/>
          </a:xfrm>
          <a:prstGeom prst="rect">
            <a:avLst/>
          </a:prstGeom>
          <a:solidFill>
            <a:schemeClr val="accent6">
              <a:lumMod val="40000"/>
              <a:lumOff val="60000"/>
            </a:schemeClr>
          </a:solidFill>
          <a:ln w="19050">
            <a:solidFill>
              <a:schemeClr val="accent6">
                <a:lumMod val="75000"/>
              </a:schemeClr>
            </a:solidFill>
          </a:ln>
        </p:spPr>
        <p:txBody>
          <a:bodyPr wrap="square" rtlCol="0">
            <a:spAutoFit/>
          </a:bodyPr>
          <a:lstStyle/>
          <a:p>
            <a:pPr algn="ctr"/>
            <a:r>
              <a:rPr lang="en-US" dirty="0">
                <a:solidFill>
                  <a:schemeClr val="accent6">
                    <a:lumMod val="75000"/>
                  </a:schemeClr>
                </a:solidFill>
              </a:rPr>
              <a:t>Clitics as ‘a type of plural word’</a:t>
            </a:r>
          </a:p>
        </p:txBody>
      </p:sp>
      <p:sp>
        <p:nvSpPr>
          <p:cNvPr id="7" name="TextBox 6">
            <a:extLst>
              <a:ext uri="{FF2B5EF4-FFF2-40B4-BE49-F238E27FC236}">
                <a16:creationId xmlns:a16="http://schemas.microsoft.com/office/drawing/2014/main" id="{06467B54-3584-48FC-90D6-88E5C99ADCFC}"/>
              </a:ext>
            </a:extLst>
          </p:cNvPr>
          <p:cNvSpPr txBox="1"/>
          <p:nvPr/>
        </p:nvSpPr>
        <p:spPr>
          <a:xfrm>
            <a:off x="669607" y="6308209"/>
            <a:ext cx="10852786" cy="307777"/>
          </a:xfrm>
          <a:prstGeom prst="rect">
            <a:avLst/>
          </a:prstGeom>
          <a:noFill/>
        </p:spPr>
        <p:txBody>
          <a:bodyPr wrap="square" rtlCol="0">
            <a:spAutoFit/>
          </a:bodyPr>
          <a:lstStyle/>
          <a:p>
            <a:r>
              <a:rPr lang="en-US" sz="1400" dirty="0"/>
              <a:t>Dryer 2013 </a:t>
            </a:r>
          </a:p>
        </p:txBody>
      </p:sp>
      <p:sp>
        <p:nvSpPr>
          <p:cNvPr id="8" name="TextBox 7">
            <a:extLst>
              <a:ext uri="{FF2B5EF4-FFF2-40B4-BE49-F238E27FC236}">
                <a16:creationId xmlns:a16="http://schemas.microsoft.com/office/drawing/2014/main" id="{CA7EE486-7CA4-47A9-AC32-59CD7D030834}"/>
              </a:ext>
            </a:extLst>
          </p:cNvPr>
          <p:cNvSpPr txBox="1"/>
          <p:nvPr/>
        </p:nvSpPr>
        <p:spPr>
          <a:xfrm>
            <a:off x="2775268" y="4258549"/>
            <a:ext cx="2600960" cy="923330"/>
          </a:xfrm>
          <a:prstGeom prst="rect">
            <a:avLst/>
          </a:prstGeom>
          <a:solidFill>
            <a:schemeClr val="accent6">
              <a:lumMod val="40000"/>
              <a:lumOff val="60000"/>
            </a:schemeClr>
          </a:solidFill>
          <a:ln w="19050">
            <a:solidFill>
              <a:schemeClr val="accent6">
                <a:lumMod val="75000"/>
              </a:schemeClr>
            </a:solidFill>
          </a:ln>
        </p:spPr>
        <p:txBody>
          <a:bodyPr wrap="square" rtlCol="0">
            <a:spAutoFit/>
          </a:bodyPr>
          <a:lstStyle>
            <a:defPPr>
              <a:defRPr lang="en-US"/>
            </a:defPPr>
            <a:lvl1pPr algn="ctr">
              <a:defRPr>
                <a:solidFill>
                  <a:schemeClr val="accent6">
                    <a:lumMod val="75000"/>
                  </a:schemeClr>
                </a:solidFill>
              </a:defRPr>
            </a:lvl1pPr>
          </a:lstStyle>
          <a:p>
            <a:r>
              <a:rPr lang="en-US" dirty="0"/>
              <a:t>Only includes languages where plural words are the main plural markers</a:t>
            </a:r>
          </a:p>
        </p:txBody>
      </p:sp>
    </p:spTree>
    <p:extLst>
      <p:ext uri="{BB962C8B-B14F-4D97-AF65-F5344CB8AC3E}">
        <p14:creationId xmlns:p14="http://schemas.microsoft.com/office/powerpoint/2010/main" val="3318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33AF0E-CF77-46BC-AD03-CEA30B5F6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8412" y="1680290"/>
            <a:ext cx="7755175" cy="4238004"/>
          </a:xfrm>
          <a:prstGeom prst="rect">
            <a:avLst/>
          </a:prstGeom>
          <a:noFill/>
          <a:ln>
            <a:noFill/>
          </a:ln>
        </p:spPr>
      </p:pic>
      <p:sp>
        <p:nvSpPr>
          <p:cNvPr id="2" name="Title 1">
            <a:extLst>
              <a:ext uri="{FF2B5EF4-FFF2-40B4-BE49-F238E27FC236}">
                <a16:creationId xmlns:a16="http://schemas.microsoft.com/office/drawing/2014/main" id="{28B1C30E-927F-49EF-A850-36A5F3EB4297}"/>
              </a:ext>
            </a:extLst>
          </p:cNvPr>
          <p:cNvSpPr>
            <a:spLocks noGrp="1"/>
          </p:cNvSpPr>
          <p:nvPr>
            <p:ph type="title"/>
          </p:nvPr>
        </p:nvSpPr>
        <p:spPr/>
        <p:txBody>
          <a:bodyPr/>
          <a:lstStyle/>
          <a:p>
            <a:r>
              <a:rPr lang="en-US" dirty="0"/>
              <a:t>Plural words in Grambank</a:t>
            </a:r>
          </a:p>
        </p:txBody>
      </p:sp>
      <p:sp>
        <p:nvSpPr>
          <p:cNvPr id="4" name="TextBox 3">
            <a:extLst>
              <a:ext uri="{FF2B5EF4-FFF2-40B4-BE49-F238E27FC236}">
                <a16:creationId xmlns:a16="http://schemas.microsoft.com/office/drawing/2014/main" id="{009A4656-5946-452B-98F3-56F5208997EE}"/>
              </a:ext>
            </a:extLst>
          </p:cNvPr>
          <p:cNvSpPr txBox="1"/>
          <p:nvPr/>
        </p:nvSpPr>
        <p:spPr>
          <a:xfrm>
            <a:off x="2775268" y="2230120"/>
            <a:ext cx="2844482" cy="369332"/>
          </a:xfrm>
          <a:prstGeom prst="rect">
            <a:avLst/>
          </a:prstGeom>
          <a:solidFill>
            <a:srgbClr val="C00000">
              <a:alpha val="26000"/>
            </a:srgbClr>
          </a:solidFill>
          <a:ln w="19050">
            <a:solidFill>
              <a:srgbClr val="C00000"/>
            </a:solidFill>
          </a:ln>
        </p:spPr>
        <p:txBody>
          <a:bodyPr wrap="square" rtlCol="0">
            <a:spAutoFit/>
          </a:bodyPr>
          <a:lstStyle/>
          <a:p>
            <a:pPr algn="ctr"/>
            <a:r>
              <a:rPr lang="en-US" dirty="0">
                <a:solidFill>
                  <a:schemeClr val="bg1"/>
                </a:solidFill>
              </a:rPr>
              <a:t>Phonologically free marker</a:t>
            </a:r>
          </a:p>
        </p:txBody>
      </p:sp>
      <p:sp>
        <p:nvSpPr>
          <p:cNvPr id="5" name="TextBox 4">
            <a:extLst>
              <a:ext uri="{FF2B5EF4-FFF2-40B4-BE49-F238E27FC236}">
                <a16:creationId xmlns:a16="http://schemas.microsoft.com/office/drawing/2014/main" id="{58ED2D5B-6454-4D06-8DB7-B1AF6CC16665}"/>
              </a:ext>
            </a:extLst>
          </p:cNvPr>
          <p:cNvSpPr txBox="1"/>
          <p:nvPr/>
        </p:nvSpPr>
        <p:spPr>
          <a:xfrm>
            <a:off x="6501434" y="2230120"/>
            <a:ext cx="1721188" cy="369332"/>
          </a:xfrm>
          <a:prstGeom prst="rect">
            <a:avLst/>
          </a:prstGeom>
          <a:solidFill>
            <a:srgbClr val="C00000">
              <a:alpha val="26000"/>
            </a:srgbClr>
          </a:solidFill>
          <a:ln w="19050">
            <a:solidFill>
              <a:srgbClr val="C00000"/>
            </a:solidFill>
          </a:ln>
        </p:spPr>
        <p:txBody>
          <a:bodyPr wrap="square" rtlCol="0">
            <a:spAutoFit/>
          </a:bodyPr>
          <a:lstStyle/>
          <a:p>
            <a:pPr algn="ctr"/>
            <a:r>
              <a:rPr lang="en-US" dirty="0">
                <a:solidFill>
                  <a:schemeClr val="bg1"/>
                </a:solidFill>
              </a:rPr>
              <a:t>Excludes clitics</a:t>
            </a:r>
          </a:p>
        </p:txBody>
      </p:sp>
      <p:sp>
        <p:nvSpPr>
          <p:cNvPr id="8" name="TextBox 7">
            <a:extLst>
              <a:ext uri="{FF2B5EF4-FFF2-40B4-BE49-F238E27FC236}">
                <a16:creationId xmlns:a16="http://schemas.microsoft.com/office/drawing/2014/main" id="{FB69143A-9AE7-42A3-BB9A-3D360FEEEEF8}"/>
              </a:ext>
            </a:extLst>
          </p:cNvPr>
          <p:cNvSpPr txBox="1"/>
          <p:nvPr/>
        </p:nvSpPr>
        <p:spPr>
          <a:xfrm>
            <a:off x="2775268" y="4191756"/>
            <a:ext cx="2361192" cy="923330"/>
          </a:xfrm>
          <a:prstGeom prst="rect">
            <a:avLst/>
          </a:prstGeom>
          <a:solidFill>
            <a:srgbClr val="C00000">
              <a:alpha val="26000"/>
            </a:srgbClr>
          </a:solidFill>
          <a:ln w="19050">
            <a:solidFill>
              <a:srgbClr val="C00000"/>
            </a:solidFill>
          </a:ln>
        </p:spPr>
        <p:txBody>
          <a:bodyPr wrap="square" rtlCol="0">
            <a:spAutoFit/>
          </a:bodyPr>
          <a:lstStyle/>
          <a:p>
            <a:pPr algn="ctr"/>
            <a:r>
              <a:rPr lang="en-US" dirty="0">
                <a:solidFill>
                  <a:schemeClr val="bg1"/>
                </a:solidFill>
              </a:rPr>
              <a:t>Includes languages with both plural words and affixes</a:t>
            </a:r>
          </a:p>
        </p:txBody>
      </p:sp>
      <p:sp>
        <p:nvSpPr>
          <p:cNvPr id="9" name="TextBox 8">
            <a:extLst>
              <a:ext uri="{FF2B5EF4-FFF2-40B4-BE49-F238E27FC236}">
                <a16:creationId xmlns:a16="http://schemas.microsoft.com/office/drawing/2014/main" id="{DA85C41A-8919-4BB5-B645-8CD438B50477}"/>
              </a:ext>
            </a:extLst>
          </p:cNvPr>
          <p:cNvSpPr txBox="1"/>
          <p:nvPr/>
        </p:nvSpPr>
        <p:spPr>
          <a:xfrm>
            <a:off x="669607" y="6308209"/>
            <a:ext cx="10852786" cy="307777"/>
          </a:xfrm>
          <a:prstGeom prst="rect">
            <a:avLst/>
          </a:prstGeom>
          <a:noFill/>
        </p:spPr>
        <p:txBody>
          <a:bodyPr wrap="square" rtlCol="0">
            <a:spAutoFit/>
          </a:bodyPr>
          <a:lstStyle/>
          <a:p>
            <a:r>
              <a:rPr lang="en-US" sz="1400" dirty="0"/>
              <a:t>Skirgård in prep.</a:t>
            </a:r>
          </a:p>
        </p:txBody>
      </p:sp>
    </p:spTree>
    <p:extLst>
      <p:ext uri="{BB962C8B-B14F-4D97-AF65-F5344CB8AC3E}">
        <p14:creationId xmlns:p14="http://schemas.microsoft.com/office/powerpoint/2010/main" val="299311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74C0C9-E98F-44EA-99C0-2C2509C92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8412" y="1680290"/>
            <a:ext cx="7741123" cy="4238004"/>
          </a:xfrm>
          <a:prstGeom prst="rect">
            <a:avLst/>
          </a:prstGeom>
          <a:noFill/>
          <a:ln>
            <a:noFill/>
          </a:ln>
        </p:spPr>
      </p:pic>
      <p:sp>
        <p:nvSpPr>
          <p:cNvPr id="2" name="Title 1">
            <a:extLst>
              <a:ext uri="{FF2B5EF4-FFF2-40B4-BE49-F238E27FC236}">
                <a16:creationId xmlns:a16="http://schemas.microsoft.com/office/drawing/2014/main" id="{D034A122-131D-4CE0-AD2C-B04A2335330E}"/>
              </a:ext>
            </a:extLst>
          </p:cNvPr>
          <p:cNvSpPr>
            <a:spLocks noGrp="1"/>
          </p:cNvSpPr>
          <p:nvPr>
            <p:ph type="title"/>
          </p:nvPr>
        </p:nvSpPr>
        <p:spPr/>
        <p:txBody>
          <a:bodyPr/>
          <a:lstStyle/>
          <a:p>
            <a:r>
              <a:rPr lang="en-US" dirty="0"/>
              <a:t>Combined data</a:t>
            </a:r>
          </a:p>
        </p:txBody>
      </p:sp>
    </p:spTree>
    <p:extLst>
      <p:ext uri="{BB962C8B-B14F-4D97-AF65-F5344CB8AC3E}">
        <p14:creationId xmlns:p14="http://schemas.microsoft.com/office/powerpoint/2010/main" val="387827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BFC6-D05F-4D99-B9F8-5403219775A0}"/>
              </a:ext>
            </a:extLst>
          </p:cNvPr>
          <p:cNvSpPr>
            <a:spLocks noGrp="1"/>
          </p:cNvSpPr>
          <p:nvPr>
            <p:ph type="title"/>
          </p:nvPr>
        </p:nvSpPr>
        <p:spPr/>
        <p:txBody>
          <a:bodyPr/>
          <a:lstStyle/>
          <a:p>
            <a:r>
              <a:rPr lang="en-US" dirty="0"/>
              <a:t>Sample</a:t>
            </a:r>
          </a:p>
        </p:txBody>
      </p:sp>
      <p:pic>
        <p:nvPicPr>
          <p:cNvPr id="5" name="Content Placeholder 4" descr="Map&#10;&#10;Description automatically generated">
            <a:extLst>
              <a:ext uri="{FF2B5EF4-FFF2-40B4-BE49-F238E27FC236}">
                <a16:creationId xmlns:a16="http://schemas.microsoft.com/office/drawing/2014/main" id="{26C3C5A2-6787-4AEF-ABBA-09E3226441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2465" y="1680290"/>
            <a:ext cx="7747491" cy="4238004"/>
          </a:xfrm>
        </p:spPr>
      </p:pic>
    </p:spTree>
    <p:extLst>
      <p:ext uri="{BB962C8B-B14F-4D97-AF65-F5344CB8AC3E}">
        <p14:creationId xmlns:p14="http://schemas.microsoft.com/office/powerpoint/2010/main" val="285495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182F-DA3C-467A-8213-9F2F0CB0EA9C}"/>
              </a:ext>
            </a:extLst>
          </p:cNvPr>
          <p:cNvSpPr>
            <a:spLocks noGrp="1"/>
          </p:cNvSpPr>
          <p:nvPr>
            <p:ph type="title"/>
          </p:nvPr>
        </p:nvSpPr>
        <p:spPr/>
        <p:txBody>
          <a:bodyPr/>
          <a:lstStyle/>
          <a:p>
            <a:r>
              <a:rPr lang="en-US" dirty="0"/>
              <a:t>Properties of plural words</a:t>
            </a:r>
          </a:p>
        </p:txBody>
      </p:sp>
      <p:sp>
        <p:nvSpPr>
          <p:cNvPr id="3" name="Content Placeholder 2">
            <a:extLst>
              <a:ext uri="{FF2B5EF4-FFF2-40B4-BE49-F238E27FC236}">
                <a16:creationId xmlns:a16="http://schemas.microsoft.com/office/drawing/2014/main" id="{CBEFA72C-A52A-4542-B7BD-1BA273F2354F}"/>
              </a:ext>
            </a:extLst>
          </p:cNvPr>
          <p:cNvSpPr>
            <a:spLocks noGrp="1"/>
          </p:cNvSpPr>
          <p:nvPr>
            <p:ph idx="1"/>
          </p:nvPr>
        </p:nvSpPr>
        <p:spPr>
          <a:xfrm>
            <a:off x="1915160" y="2504440"/>
            <a:ext cx="7818120" cy="2218055"/>
          </a:xfrm>
        </p:spPr>
        <p:txBody>
          <a:bodyPr/>
          <a:lstStyle/>
          <a:p>
            <a:pPr marL="514350" indent="-514350">
              <a:buFont typeface="+mj-lt"/>
              <a:buAutoNum type="arabicPeriod"/>
            </a:pPr>
            <a:r>
              <a:rPr lang="en-US" dirty="0"/>
              <a:t>Properties from </a:t>
            </a:r>
            <a:r>
              <a:rPr lang="en-US" b="1" dirty="0">
                <a:solidFill>
                  <a:schemeClr val="accent6">
                    <a:lumMod val="60000"/>
                    <a:lumOff val="40000"/>
                  </a:schemeClr>
                </a:solidFill>
              </a:rPr>
              <a:t>definitions</a:t>
            </a:r>
          </a:p>
          <a:p>
            <a:pPr marL="514350" indent="-514350">
              <a:buFont typeface="+mj-lt"/>
              <a:buAutoNum type="arabicPeriod"/>
            </a:pPr>
            <a:r>
              <a:rPr lang="en-US" dirty="0"/>
              <a:t>Word </a:t>
            </a:r>
            <a:r>
              <a:rPr lang="en-US" b="1" dirty="0">
                <a:solidFill>
                  <a:schemeClr val="accent6">
                    <a:lumMod val="60000"/>
                    <a:lumOff val="40000"/>
                  </a:schemeClr>
                </a:solidFill>
              </a:rPr>
              <a:t>order </a:t>
            </a:r>
            <a:r>
              <a:rPr lang="en-US" dirty="0"/>
              <a:t>properties</a:t>
            </a:r>
            <a:endParaRPr lang="en-US" b="1" dirty="0">
              <a:solidFill>
                <a:schemeClr val="accent6">
                  <a:lumMod val="60000"/>
                  <a:lumOff val="40000"/>
                </a:schemeClr>
              </a:solidFill>
            </a:endParaRPr>
          </a:p>
          <a:p>
            <a:pPr marL="514350" indent="-514350">
              <a:buFont typeface="+mj-lt"/>
              <a:buAutoNum type="arabicPeriod"/>
            </a:pPr>
            <a:r>
              <a:rPr lang="en-US" dirty="0"/>
              <a:t>Occurrence restrictions/</a:t>
            </a:r>
            <a:r>
              <a:rPr lang="en-US" b="1" dirty="0">
                <a:solidFill>
                  <a:schemeClr val="accent6">
                    <a:lumMod val="60000"/>
                    <a:lumOff val="40000"/>
                  </a:schemeClr>
                </a:solidFill>
              </a:rPr>
              <a:t>selectivity</a:t>
            </a:r>
          </a:p>
          <a:p>
            <a:pPr marL="514350" indent="-514350">
              <a:buFont typeface="+mj-lt"/>
              <a:buAutoNum type="arabicPeriod"/>
            </a:pPr>
            <a:r>
              <a:rPr lang="en-US" dirty="0"/>
              <a:t>Relationship with </a:t>
            </a:r>
            <a:r>
              <a:rPr lang="en-US" b="1" dirty="0">
                <a:solidFill>
                  <a:schemeClr val="accent6">
                    <a:lumMod val="60000"/>
                    <a:lumOff val="40000"/>
                  </a:schemeClr>
                </a:solidFill>
              </a:rPr>
              <a:t>other grammatical categories</a:t>
            </a:r>
          </a:p>
        </p:txBody>
      </p:sp>
      <p:sp>
        <p:nvSpPr>
          <p:cNvPr id="4" name="Rectangle 3">
            <a:extLst>
              <a:ext uri="{FF2B5EF4-FFF2-40B4-BE49-F238E27FC236}">
                <a16:creationId xmlns:a16="http://schemas.microsoft.com/office/drawing/2014/main" id="{FC5D5BCD-ABA9-4DB6-8840-968707E843E8}"/>
              </a:ext>
            </a:extLst>
          </p:cNvPr>
          <p:cNvSpPr/>
          <p:nvPr/>
        </p:nvSpPr>
        <p:spPr>
          <a:xfrm>
            <a:off x="1696720" y="2296160"/>
            <a:ext cx="8290560" cy="24263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69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1134885" y="1779193"/>
            <a:ext cx="10515600" cy="954107"/>
          </a:xfrm>
          <a:prstGeom prst="rect">
            <a:avLst/>
          </a:prstGeom>
          <a:noFill/>
          <a:ln w="28575">
            <a:solidFill>
              <a:srgbClr val="C00000"/>
            </a:solidFill>
          </a:ln>
        </p:spPr>
        <p:txBody>
          <a:bodyPr wrap="square" rtlCol="0">
            <a:spAutoFit/>
          </a:bodyPr>
          <a:lstStyle/>
          <a:p>
            <a:r>
              <a:rPr lang="en-US" sz="2800" dirty="0"/>
              <a:t>1a. Plural words are usually promiscuous (= they can occur with different root classes in the noun phrase).</a:t>
            </a:r>
            <a:endParaRPr lang="en-US" sz="2800" b="1" dirty="0">
              <a:solidFill>
                <a:srgbClr val="C00000"/>
              </a:solidFill>
            </a:endParaRPr>
          </a:p>
        </p:txBody>
      </p:sp>
      <p:sp>
        <p:nvSpPr>
          <p:cNvPr id="8" name="Content Placeholder 2">
            <a:extLst>
              <a:ext uri="{FF2B5EF4-FFF2-40B4-BE49-F238E27FC236}">
                <a16:creationId xmlns:a16="http://schemas.microsoft.com/office/drawing/2014/main" id="{F0A0F3CC-2024-46E0-8380-202B2A261208}"/>
              </a:ext>
            </a:extLst>
          </p:cNvPr>
          <p:cNvSpPr>
            <a:spLocks noGrp="1"/>
          </p:cNvSpPr>
          <p:nvPr>
            <p:ph idx="1"/>
          </p:nvPr>
        </p:nvSpPr>
        <p:spPr>
          <a:xfrm>
            <a:off x="4130040" y="3243243"/>
            <a:ext cx="3611880" cy="3249632"/>
          </a:xfrm>
        </p:spPr>
        <p:txBody>
          <a:bodyPr>
            <a:normAutofit fontScale="85000" lnSpcReduction="20000"/>
          </a:bodyPr>
          <a:lstStyle/>
          <a:p>
            <a:pPr marL="0" indent="0">
              <a:buNone/>
            </a:pPr>
            <a:r>
              <a:rPr lang="iu-Latn-CA" dirty="0"/>
              <a:t>Kam</a:t>
            </a:r>
          </a:p>
          <a:p>
            <a:pPr marL="0" indent="0">
              <a:buNone/>
            </a:pPr>
            <a:endParaRPr lang="iu-Latn-CA" b="1" dirty="0">
              <a:solidFill>
                <a:schemeClr val="accent6">
                  <a:lumMod val="60000"/>
                  <a:lumOff val="40000"/>
                </a:schemeClr>
              </a:solidFill>
            </a:endParaRPr>
          </a:p>
          <a:p>
            <a:pPr marL="457200" lvl="1" indent="0">
              <a:buNone/>
            </a:pPr>
            <a:r>
              <a:rPr lang="iu-Latn-CA" dirty="0"/>
              <a:t>àwàn 	</a:t>
            </a:r>
            <a:r>
              <a:rPr lang="iu-Latn-CA" b="1" dirty="0">
                <a:solidFill>
                  <a:schemeClr val="accent6">
                    <a:lumMod val="60000"/>
                    <a:lumOff val="40000"/>
                  </a:schemeClr>
                </a:solidFill>
              </a:rPr>
              <a:t>yō</a:t>
            </a:r>
          </a:p>
          <a:p>
            <a:pPr marL="457200" lvl="1" indent="0">
              <a:buNone/>
            </a:pPr>
            <a:r>
              <a:rPr lang="iu-Latn-CA" dirty="0"/>
              <a:t>king		</a:t>
            </a:r>
            <a:r>
              <a:rPr lang="iu-Latn-CA" b="1" dirty="0">
                <a:solidFill>
                  <a:schemeClr val="accent6">
                    <a:lumMod val="60000"/>
                    <a:lumOff val="40000"/>
                  </a:schemeClr>
                </a:solidFill>
              </a:rPr>
              <a:t>PL</a:t>
            </a:r>
          </a:p>
          <a:p>
            <a:pPr marL="457200" lvl="1" indent="0">
              <a:buNone/>
            </a:pPr>
            <a:endParaRPr lang="iu-Latn-CA" dirty="0"/>
          </a:p>
          <a:p>
            <a:pPr marL="457200" lvl="1" indent="0">
              <a:buNone/>
            </a:pPr>
            <a:r>
              <a:rPr lang="iu-Latn-CA" dirty="0"/>
              <a:t>àwàn 	ə́bɔ̄rī 	</a:t>
            </a:r>
            <a:r>
              <a:rPr lang="iu-Latn-CA" b="1" dirty="0">
                <a:solidFill>
                  <a:schemeClr val="accent6">
                    <a:lumMod val="60000"/>
                    <a:lumOff val="40000"/>
                  </a:schemeClr>
                </a:solidFill>
              </a:rPr>
              <a:t>yō</a:t>
            </a:r>
          </a:p>
          <a:p>
            <a:pPr marL="457200" lvl="1" indent="0">
              <a:buNone/>
            </a:pPr>
            <a:r>
              <a:rPr lang="iu-Latn-CA" dirty="0"/>
              <a:t>king		big	</a:t>
            </a:r>
            <a:r>
              <a:rPr lang="iu-Latn-CA" b="1" dirty="0">
                <a:solidFill>
                  <a:schemeClr val="accent6">
                    <a:lumMod val="60000"/>
                    <a:lumOff val="40000"/>
                  </a:schemeClr>
                </a:solidFill>
              </a:rPr>
              <a:t>PL</a:t>
            </a:r>
          </a:p>
          <a:p>
            <a:pPr marL="457200" lvl="1" indent="0">
              <a:buNone/>
            </a:pPr>
            <a:endParaRPr lang="iu-Latn-CA" dirty="0"/>
          </a:p>
          <a:p>
            <a:pPr marL="457200" lvl="1" indent="0">
              <a:buNone/>
            </a:pPr>
            <a:r>
              <a:rPr lang="iu-Latn-CA" dirty="0"/>
              <a:t>àwàn	càr 	</a:t>
            </a:r>
            <a:r>
              <a:rPr lang="iu-Latn-CA" b="1" dirty="0">
                <a:solidFill>
                  <a:schemeClr val="accent6">
                    <a:lumMod val="60000"/>
                    <a:lumOff val="40000"/>
                  </a:schemeClr>
                </a:solidFill>
              </a:rPr>
              <a:t>yō</a:t>
            </a:r>
          </a:p>
          <a:p>
            <a:pPr marL="457200" lvl="1" indent="0">
              <a:buNone/>
            </a:pPr>
            <a:r>
              <a:rPr lang="iu-Latn-CA" dirty="0"/>
              <a:t>king		three	</a:t>
            </a:r>
            <a:r>
              <a:rPr lang="iu-Latn-CA" b="1" dirty="0">
                <a:solidFill>
                  <a:schemeClr val="accent6">
                    <a:lumMod val="60000"/>
                    <a:lumOff val="40000"/>
                  </a:schemeClr>
                </a:solidFill>
              </a:rPr>
              <a:t>PL</a:t>
            </a:r>
          </a:p>
          <a:p>
            <a:pPr marL="0" indent="0">
              <a:buNone/>
            </a:pPr>
            <a:endParaRPr lang="en-US" b="1" dirty="0"/>
          </a:p>
        </p:txBody>
      </p:sp>
      <p:sp>
        <p:nvSpPr>
          <p:cNvPr id="6" name="Rectangle 5">
            <a:extLst>
              <a:ext uri="{FF2B5EF4-FFF2-40B4-BE49-F238E27FC236}">
                <a16:creationId xmlns:a16="http://schemas.microsoft.com/office/drawing/2014/main" id="{AED470D5-529E-4FB0-A806-294BD2E4F76F}"/>
              </a:ext>
            </a:extLst>
          </p:cNvPr>
          <p:cNvSpPr/>
          <p:nvPr/>
        </p:nvSpPr>
        <p:spPr>
          <a:xfrm>
            <a:off x="4130040" y="3140075"/>
            <a:ext cx="4079240" cy="3352800"/>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751E17-61FD-45C7-B949-7FF946A009F9}"/>
              </a:ext>
            </a:extLst>
          </p:cNvPr>
          <p:cNvSpPr txBox="1"/>
          <p:nvPr/>
        </p:nvSpPr>
        <p:spPr>
          <a:xfrm>
            <a:off x="669607" y="6308209"/>
            <a:ext cx="10852786" cy="307777"/>
          </a:xfrm>
          <a:prstGeom prst="rect">
            <a:avLst/>
          </a:prstGeom>
          <a:noFill/>
        </p:spPr>
        <p:txBody>
          <a:bodyPr wrap="square" rtlCol="0">
            <a:spAutoFit/>
          </a:bodyPr>
          <a:lstStyle/>
          <a:p>
            <a:r>
              <a:rPr lang="en-US" sz="1400" dirty="0"/>
              <a:t>Lesage 2020</a:t>
            </a:r>
          </a:p>
        </p:txBody>
      </p:sp>
    </p:spTree>
    <p:extLst>
      <p:ext uri="{BB962C8B-B14F-4D97-AF65-F5344CB8AC3E}">
        <p14:creationId xmlns:p14="http://schemas.microsoft.com/office/powerpoint/2010/main" val="143717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0948734-6C62-4B6D-82EB-E476948F9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81958"/>
            <a:ext cx="7949621" cy="4348572"/>
          </a:xfrm>
          <a:prstGeom prst="rect">
            <a:avLst/>
          </a:prstGeom>
        </p:spPr>
      </p:pic>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9049525" y="1779193"/>
            <a:ext cx="2600960" cy="1477328"/>
          </a:xfrm>
          <a:prstGeom prst="rect">
            <a:avLst/>
          </a:prstGeom>
          <a:noFill/>
          <a:ln w="19050">
            <a:solidFill>
              <a:srgbClr val="C00000"/>
            </a:solidFill>
          </a:ln>
        </p:spPr>
        <p:txBody>
          <a:bodyPr wrap="square" rtlCol="0">
            <a:spAutoFit/>
          </a:bodyPr>
          <a:lstStyle/>
          <a:p>
            <a:r>
              <a:rPr lang="en-US" dirty="0"/>
              <a:t>1a. Plural words are usually promiscuous (= they can occur with different root classes in the noun phrase).</a:t>
            </a:r>
            <a:endParaRPr lang="en-US" b="1" dirty="0">
              <a:solidFill>
                <a:srgbClr val="C00000"/>
              </a:solidFill>
            </a:endParaRPr>
          </a:p>
        </p:txBody>
      </p:sp>
      <p:sp>
        <p:nvSpPr>
          <p:cNvPr id="7" name="TextBox 6">
            <a:extLst>
              <a:ext uri="{FF2B5EF4-FFF2-40B4-BE49-F238E27FC236}">
                <a16:creationId xmlns:a16="http://schemas.microsoft.com/office/drawing/2014/main" id="{EA3CB459-D21B-428F-A5AE-E60E573DAB94}"/>
              </a:ext>
            </a:extLst>
          </p:cNvPr>
          <p:cNvSpPr txBox="1"/>
          <p:nvPr/>
        </p:nvSpPr>
        <p:spPr>
          <a:xfrm>
            <a:off x="2618078" y="4683760"/>
            <a:ext cx="3884321" cy="830997"/>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600" dirty="0">
                <a:solidFill>
                  <a:schemeClr val="bg1"/>
                </a:solidFill>
              </a:rPr>
              <a:t>Exceptions (14%)</a:t>
            </a:r>
          </a:p>
          <a:p>
            <a:r>
              <a:rPr lang="en-US" sz="1600" dirty="0">
                <a:solidFill>
                  <a:schemeClr val="bg1"/>
                </a:solidFill>
              </a:rPr>
              <a:t>e.g. </a:t>
            </a:r>
            <a:r>
              <a:rPr lang="en-US" sz="1600" dirty="0" err="1">
                <a:solidFill>
                  <a:schemeClr val="bg1"/>
                </a:solidFill>
              </a:rPr>
              <a:t>Guruntum-Mbaaru</a:t>
            </a:r>
            <a:r>
              <a:rPr lang="en-US" sz="1600" dirty="0">
                <a:solidFill>
                  <a:schemeClr val="bg1"/>
                </a:solidFill>
              </a:rPr>
              <a:t> (Chadic)</a:t>
            </a:r>
          </a:p>
          <a:p>
            <a:r>
              <a:rPr lang="en-US" sz="1600" dirty="0">
                <a:solidFill>
                  <a:schemeClr val="bg1"/>
                </a:solidFill>
              </a:rPr>
              <a:t>“</a:t>
            </a:r>
            <a:r>
              <a:rPr lang="en-US" sz="1600" i="1" dirty="0">
                <a:solidFill>
                  <a:schemeClr val="bg1"/>
                </a:solidFill>
              </a:rPr>
              <a:t>zi </a:t>
            </a:r>
            <a:r>
              <a:rPr lang="en-US" sz="1600" dirty="0">
                <a:solidFill>
                  <a:schemeClr val="bg1"/>
                </a:solidFill>
              </a:rPr>
              <a:t>… occurs immediately before the noun”</a:t>
            </a:r>
            <a:endParaRPr lang="en-US" sz="1400" dirty="0">
              <a:solidFill>
                <a:schemeClr val="bg1"/>
              </a:solidFill>
            </a:endParaRPr>
          </a:p>
        </p:txBody>
      </p:sp>
      <p:cxnSp>
        <p:nvCxnSpPr>
          <p:cNvPr id="9" name="Straight Connector 8">
            <a:extLst>
              <a:ext uri="{FF2B5EF4-FFF2-40B4-BE49-F238E27FC236}">
                <a16:creationId xmlns:a16="http://schemas.microsoft.com/office/drawing/2014/main" id="{5336CD2B-1B34-4B16-8467-B11E6FA24F7C}"/>
              </a:ext>
            </a:extLst>
          </p:cNvPr>
          <p:cNvCxnSpPr>
            <a:cxnSpLocks/>
            <a:stCxn id="7" idx="0"/>
          </p:cNvCxnSpPr>
          <p:nvPr/>
        </p:nvCxnSpPr>
        <p:spPr>
          <a:xfrm flipV="1">
            <a:off x="4560239" y="3858324"/>
            <a:ext cx="156727" cy="825436"/>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1DDAD030-7872-471C-8C5C-5E056302CE08}"/>
              </a:ext>
            </a:extLst>
          </p:cNvPr>
          <p:cNvSpPr txBox="1"/>
          <p:nvPr/>
        </p:nvSpPr>
        <p:spPr>
          <a:xfrm>
            <a:off x="669607" y="6308209"/>
            <a:ext cx="10852786" cy="307777"/>
          </a:xfrm>
          <a:prstGeom prst="rect">
            <a:avLst/>
          </a:prstGeom>
          <a:noFill/>
        </p:spPr>
        <p:txBody>
          <a:bodyPr wrap="square" rtlCol="0">
            <a:spAutoFit/>
          </a:bodyPr>
          <a:lstStyle/>
          <a:p>
            <a:r>
              <a:rPr lang="en-US" sz="1400" dirty="0"/>
              <a:t>Haruna 2003</a:t>
            </a:r>
          </a:p>
        </p:txBody>
      </p:sp>
    </p:spTree>
    <p:extLst>
      <p:ext uri="{BB962C8B-B14F-4D97-AF65-F5344CB8AC3E}">
        <p14:creationId xmlns:p14="http://schemas.microsoft.com/office/powerpoint/2010/main" val="6541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20948734-6C62-4B6D-82EB-E476948F9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81958"/>
            <a:ext cx="7949621" cy="4348572"/>
          </a:xfrm>
          <a:prstGeom prst="rect">
            <a:avLst/>
          </a:prstGeom>
        </p:spPr>
      </p:pic>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9049525" y="1779193"/>
            <a:ext cx="2600960" cy="646331"/>
          </a:xfrm>
          <a:prstGeom prst="rect">
            <a:avLst/>
          </a:prstGeom>
          <a:noFill/>
          <a:ln w="19050">
            <a:solidFill>
              <a:srgbClr val="C00000"/>
            </a:solidFill>
          </a:ln>
        </p:spPr>
        <p:txBody>
          <a:bodyPr wrap="square" rtlCol="0">
            <a:spAutoFit/>
          </a:bodyPr>
          <a:lstStyle/>
          <a:p>
            <a:r>
              <a:rPr lang="en-US" dirty="0"/>
              <a:t>1a. Plural words are usually promiscuous.</a:t>
            </a:r>
            <a:endParaRPr lang="en-US" b="1" dirty="0">
              <a:solidFill>
                <a:srgbClr val="C00000"/>
              </a:solidFill>
            </a:endParaRPr>
          </a:p>
        </p:txBody>
      </p:sp>
      <p:sp>
        <p:nvSpPr>
          <p:cNvPr id="8" name="TextBox 7">
            <a:extLst>
              <a:ext uri="{FF2B5EF4-FFF2-40B4-BE49-F238E27FC236}">
                <a16:creationId xmlns:a16="http://schemas.microsoft.com/office/drawing/2014/main" id="{E5F31742-F423-450E-AA92-5146A3915B75}"/>
              </a:ext>
            </a:extLst>
          </p:cNvPr>
          <p:cNvSpPr txBox="1"/>
          <p:nvPr/>
        </p:nvSpPr>
        <p:spPr>
          <a:xfrm>
            <a:off x="9049525" y="4794088"/>
            <a:ext cx="2600960" cy="584775"/>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600" dirty="0">
                <a:solidFill>
                  <a:schemeClr val="bg1"/>
                </a:solidFill>
              </a:rPr>
              <a:t>Note potential problems in the Ethiopian sphere.</a:t>
            </a:r>
            <a:endParaRPr lang="en-US" sz="1400" dirty="0">
              <a:solidFill>
                <a:schemeClr val="bg1"/>
              </a:solidFill>
            </a:endParaRPr>
          </a:p>
        </p:txBody>
      </p:sp>
      <p:cxnSp>
        <p:nvCxnSpPr>
          <p:cNvPr id="10" name="Straight Connector 9">
            <a:extLst>
              <a:ext uri="{FF2B5EF4-FFF2-40B4-BE49-F238E27FC236}">
                <a16:creationId xmlns:a16="http://schemas.microsoft.com/office/drawing/2014/main" id="{44FDB957-D3A4-452E-A016-8864A93960BC}"/>
              </a:ext>
            </a:extLst>
          </p:cNvPr>
          <p:cNvCxnSpPr>
            <a:cxnSpLocks/>
          </p:cNvCxnSpPr>
          <p:nvPr/>
        </p:nvCxnSpPr>
        <p:spPr>
          <a:xfrm>
            <a:off x="7025268" y="4148254"/>
            <a:ext cx="2024257" cy="898022"/>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09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7" name="TextBox 6">
            <a:extLst>
              <a:ext uri="{FF2B5EF4-FFF2-40B4-BE49-F238E27FC236}">
                <a16:creationId xmlns:a16="http://schemas.microsoft.com/office/drawing/2014/main" id="{EA3CB459-D21B-428F-A5AE-E60E573DAB94}"/>
              </a:ext>
            </a:extLst>
          </p:cNvPr>
          <p:cNvSpPr txBox="1"/>
          <p:nvPr/>
        </p:nvSpPr>
        <p:spPr>
          <a:xfrm>
            <a:off x="1134885" y="2986345"/>
            <a:ext cx="10515600" cy="707886"/>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pPr algn="ctr"/>
            <a:r>
              <a:rPr lang="en-US" sz="2000" dirty="0">
                <a:solidFill>
                  <a:schemeClr val="bg1"/>
                </a:solidFill>
              </a:rPr>
              <a:t>It’s difficult to judge languages where PL has a radically different position from all other modifiers (e.g. ADJ-N-PL).</a:t>
            </a:r>
          </a:p>
        </p:txBody>
      </p:sp>
      <p:sp>
        <p:nvSpPr>
          <p:cNvPr id="11" name="TextBox 10">
            <a:extLst>
              <a:ext uri="{FF2B5EF4-FFF2-40B4-BE49-F238E27FC236}">
                <a16:creationId xmlns:a16="http://schemas.microsoft.com/office/drawing/2014/main" id="{0E76AD22-3EA3-46F9-A6C0-A8841465B395}"/>
              </a:ext>
            </a:extLst>
          </p:cNvPr>
          <p:cNvSpPr txBox="1"/>
          <p:nvPr/>
        </p:nvSpPr>
        <p:spPr>
          <a:xfrm>
            <a:off x="1134885" y="1779193"/>
            <a:ext cx="10515600" cy="954107"/>
          </a:xfrm>
          <a:prstGeom prst="rect">
            <a:avLst/>
          </a:prstGeom>
          <a:noFill/>
          <a:ln w="19050">
            <a:solidFill>
              <a:srgbClr val="C00000"/>
            </a:solidFill>
          </a:ln>
        </p:spPr>
        <p:txBody>
          <a:bodyPr wrap="square" rtlCol="0">
            <a:spAutoFit/>
          </a:bodyPr>
          <a:lstStyle/>
          <a:p>
            <a:r>
              <a:rPr lang="en-US" sz="2800" dirty="0"/>
              <a:t>1a. Plural words are usually promiscuous (= they can move to different root classes in the noun phrase).</a:t>
            </a:r>
            <a:endParaRPr lang="en-US" sz="2800" b="1" dirty="0">
              <a:solidFill>
                <a:srgbClr val="C00000"/>
              </a:solidFill>
            </a:endParaRPr>
          </a:p>
        </p:txBody>
      </p:sp>
      <p:sp>
        <p:nvSpPr>
          <p:cNvPr id="12" name="Content Placeholder 2">
            <a:extLst>
              <a:ext uri="{FF2B5EF4-FFF2-40B4-BE49-F238E27FC236}">
                <a16:creationId xmlns:a16="http://schemas.microsoft.com/office/drawing/2014/main" id="{1C0E8FCB-038E-4278-89BC-F871236A550F}"/>
              </a:ext>
            </a:extLst>
          </p:cNvPr>
          <p:cNvSpPr>
            <a:spLocks noGrp="1"/>
          </p:cNvSpPr>
          <p:nvPr>
            <p:ph idx="1"/>
          </p:nvPr>
        </p:nvSpPr>
        <p:spPr>
          <a:xfrm>
            <a:off x="4363720" y="3947276"/>
            <a:ext cx="3611880" cy="2666884"/>
          </a:xfrm>
        </p:spPr>
        <p:txBody>
          <a:bodyPr>
            <a:normAutofit fontScale="70000" lnSpcReduction="20000"/>
          </a:bodyPr>
          <a:lstStyle/>
          <a:p>
            <a:pPr marL="0" indent="0">
              <a:buNone/>
            </a:pPr>
            <a:r>
              <a:rPr lang="iu-Latn-CA" sz="2500" dirty="0"/>
              <a:t>Hozo (Blue Nile Mao)</a:t>
            </a:r>
          </a:p>
          <a:p>
            <a:pPr marL="0" indent="0">
              <a:buNone/>
            </a:pPr>
            <a:endParaRPr lang="iu-Latn-CA" sz="2000" dirty="0"/>
          </a:p>
          <a:p>
            <a:pPr marL="0" indent="0">
              <a:buNone/>
            </a:pPr>
            <a:r>
              <a:rPr lang="iu-Latn-CA" sz="2300" dirty="0">
                <a:solidFill>
                  <a:schemeClr val="accent6">
                    <a:lumMod val="60000"/>
                    <a:lumOff val="40000"/>
                  </a:schemeClr>
                </a:solidFill>
              </a:rPr>
              <a:t>pərsha</a:t>
            </a:r>
            <a:r>
              <a:rPr lang="iu-Latn-CA" sz="2300" dirty="0"/>
              <a:t>	</a:t>
            </a:r>
            <a:r>
              <a:rPr lang="iu-Latn-CA" sz="2300" b="1" dirty="0">
                <a:solidFill>
                  <a:schemeClr val="accent6">
                    <a:lumMod val="60000"/>
                    <a:lumOff val="40000"/>
                  </a:schemeClr>
                </a:solidFill>
              </a:rPr>
              <a:t>t’oobi</a:t>
            </a:r>
            <a:br>
              <a:rPr lang="iu-Latn-CA" sz="2300" dirty="0"/>
            </a:br>
            <a:r>
              <a:rPr lang="iu-Latn-CA" sz="2300" dirty="0">
                <a:solidFill>
                  <a:schemeClr val="accent6">
                    <a:lumMod val="60000"/>
                    <a:lumOff val="40000"/>
                  </a:schemeClr>
                </a:solidFill>
              </a:rPr>
              <a:t>horse</a:t>
            </a:r>
            <a:r>
              <a:rPr lang="iu-Latn-CA" sz="2300" dirty="0"/>
              <a:t>	</a:t>
            </a:r>
            <a:r>
              <a:rPr lang="iu-Latn-CA" sz="2300" b="1" dirty="0">
                <a:solidFill>
                  <a:schemeClr val="accent6">
                    <a:lumMod val="60000"/>
                    <a:lumOff val="40000"/>
                  </a:schemeClr>
                </a:solidFill>
              </a:rPr>
              <a:t>PL</a:t>
            </a:r>
          </a:p>
          <a:p>
            <a:pPr marL="0" indent="0">
              <a:buNone/>
            </a:pPr>
            <a:endParaRPr lang="iu-Latn-CA" sz="2300" dirty="0"/>
          </a:p>
          <a:p>
            <a:pPr marL="0" indent="0">
              <a:buNone/>
            </a:pPr>
            <a:r>
              <a:rPr lang="iu-Latn-CA" sz="2300" dirty="0"/>
              <a:t>mət’i 	</a:t>
            </a:r>
            <a:r>
              <a:rPr lang="iu-Latn-CA" sz="2300" dirty="0">
                <a:solidFill>
                  <a:schemeClr val="accent6">
                    <a:lumMod val="60000"/>
                    <a:lumOff val="40000"/>
                  </a:schemeClr>
                </a:solidFill>
              </a:rPr>
              <a:t>pərsha</a:t>
            </a:r>
            <a:r>
              <a:rPr lang="iu-Latn-CA" sz="2300" dirty="0"/>
              <a:t> 	</a:t>
            </a:r>
            <a:r>
              <a:rPr lang="iu-Latn-CA" sz="2300" b="1" dirty="0">
                <a:solidFill>
                  <a:schemeClr val="accent6">
                    <a:lumMod val="60000"/>
                    <a:lumOff val="40000"/>
                  </a:schemeClr>
                </a:solidFill>
              </a:rPr>
              <a:t>t’oobi</a:t>
            </a:r>
            <a:br>
              <a:rPr lang="iu-Latn-CA" sz="2300" dirty="0"/>
            </a:br>
            <a:r>
              <a:rPr lang="iu-Latn-CA" sz="2300" dirty="0"/>
              <a:t>handsome	</a:t>
            </a:r>
            <a:r>
              <a:rPr lang="iu-Latn-CA" sz="2300" dirty="0">
                <a:solidFill>
                  <a:schemeClr val="accent6">
                    <a:lumMod val="60000"/>
                    <a:lumOff val="40000"/>
                  </a:schemeClr>
                </a:solidFill>
              </a:rPr>
              <a:t>horse</a:t>
            </a:r>
            <a:r>
              <a:rPr lang="iu-Latn-CA" sz="2300" dirty="0"/>
              <a:t>	</a:t>
            </a:r>
            <a:r>
              <a:rPr lang="iu-Latn-CA" sz="2300" b="1" dirty="0">
                <a:solidFill>
                  <a:schemeClr val="accent6">
                    <a:lumMod val="60000"/>
                    <a:lumOff val="40000"/>
                  </a:schemeClr>
                </a:solidFill>
              </a:rPr>
              <a:t>PL</a:t>
            </a:r>
          </a:p>
          <a:p>
            <a:pPr marL="0" indent="0">
              <a:buNone/>
            </a:pPr>
            <a:endParaRPr lang="iu-Latn-CA" sz="2300" dirty="0"/>
          </a:p>
          <a:p>
            <a:pPr marL="0" indent="0">
              <a:buNone/>
            </a:pPr>
            <a:r>
              <a:rPr lang="iu-Latn-CA" sz="2300" dirty="0"/>
              <a:t>zə 	</a:t>
            </a:r>
            <a:r>
              <a:rPr lang="iu-Latn-CA" sz="2300" dirty="0">
                <a:solidFill>
                  <a:schemeClr val="accent6">
                    <a:lumMod val="60000"/>
                    <a:lumOff val="40000"/>
                  </a:schemeClr>
                </a:solidFill>
              </a:rPr>
              <a:t>pərsha</a:t>
            </a:r>
            <a:r>
              <a:rPr lang="iu-Latn-CA" sz="2300" dirty="0"/>
              <a:t> 	</a:t>
            </a:r>
            <a:r>
              <a:rPr lang="iu-Latn-CA" sz="2300" b="1" dirty="0">
                <a:solidFill>
                  <a:schemeClr val="accent6">
                    <a:lumMod val="60000"/>
                    <a:lumOff val="40000"/>
                  </a:schemeClr>
                </a:solidFill>
              </a:rPr>
              <a:t>t’oobi</a:t>
            </a:r>
            <a:br>
              <a:rPr lang="iu-Latn-CA" sz="2300" dirty="0"/>
            </a:br>
            <a:r>
              <a:rPr lang="iu-Latn-CA" sz="2300" dirty="0"/>
              <a:t>PROX.PL	</a:t>
            </a:r>
            <a:r>
              <a:rPr lang="iu-Latn-CA" sz="2300" dirty="0">
                <a:solidFill>
                  <a:schemeClr val="accent6">
                    <a:lumMod val="60000"/>
                    <a:lumOff val="40000"/>
                  </a:schemeClr>
                </a:solidFill>
              </a:rPr>
              <a:t>horse</a:t>
            </a:r>
            <a:r>
              <a:rPr lang="iu-Latn-CA" sz="2300" dirty="0"/>
              <a:t>	</a:t>
            </a:r>
            <a:r>
              <a:rPr lang="iu-Latn-CA" sz="2300" b="1" dirty="0">
                <a:solidFill>
                  <a:schemeClr val="accent6">
                    <a:lumMod val="60000"/>
                    <a:lumOff val="40000"/>
                  </a:schemeClr>
                </a:solidFill>
              </a:rPr>
              <a:t>PL</a:t>
            </a:r>
          </a:p>
          <a:p>
            <a:pPr marL="0" indent="0">
              <a:buNone/>
            </a:pPr>
            <a:endParaRPr lang="iu-Latn-CA" sz="2000" dirty="0"/>
          </a:p>
          <a:p>
            <a:pPr marL="0" indent="0">
              <a:buNone/>
            </a:pPr>
            <a:endParaRPr lang="en-US" sz="2000" dirty="0"/>
          </a:p>
        </p:txBody>
      </p:sp>
      <p:sp>
        <p:nvSpPr>
          <p:cNvPr id="13" name="Rectangle 12">
            <a:extLst>
              <a:ext uri="{FF2B5EF4-FFF2-40B4-BE49-F238E27FC236}">
                <a16:creationId xmlns:a16="http://schemas.microsoft.com/office/drawing/2014/main" id="{662E3401-265C-4FFC-BEBD-613EE0D3A956}"/>
              </a:ext>
            </a:extLst>
          </p:cNvPr>
          <p:cNvSpPr/>
          <p:nvPr/>
        </p:nvSpPr>
        <p:spPr>
          <a:xfrm>
            <a:off x="4130040" y="3850640"/>
            <a:ext cx="4079240" cy="284244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37A365-0525-4466-AF56-F9826A0C8FD9}"/>
              </a:ext>
            </a:extLst>
          </p:cNvPr>
          <p:cNvSpPr txBox="1"/>
          <p:nvPr/>
        </p:nvSpPr>
        <p:spPr>
          <a:xfrm>
            <a:off x="669607" y="6308209"/>
            <a:ext cx="10852786" cy="307777"/>
          </a:xfrm>
          <a:prstGeom prst="rect">
            <a:avLst/>
          </a:prstGeom>
          <a:noFill/>
        </p:spPr>
        <p:txBody>
          <a:bodyPr wrap="square" rtlCol="0">
            <a:spAutoFit/>
          </a:bodyPr>
          <a:lstStyle/>
          <a:p>
            <a:r>
              <a:rPr lang="en-US" sz="1400" dirty="0" err="1"/>
              <a:t>Kassa</a:t>
            </a:r>
            <a:r>
              <a:rPr lang="en-US" sz="1400" dirty="0"/>
              <a:t> 2014</a:t>
            </a:r>
          </a:p>
        </p:txBody>
      </p:sp>
    </p:spTree>
    <p:extLst>
      <p:ext uri="{BB962C8B-B14F-4D97-AF65-F5344CB8AC3E}">
        <p14:creationId xmlns:p14="http://schemas.microsoft.com/office/powerpoint/2010/main" val="191428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1134885" y="1779193"/>
            <a:ext cx="10515600" cy="954107"/>
          </a:xfrm>
          <a:prstGeom prst="rect">
            <a:avLst/>
          </a:prstGeom>
          <a:noFill/>
          <a:ln w="19050">
            <a:solidFill>
              <a:srgbClr val="C00000"/>
            </a:solidFill>
          </a:ln>
        </p:spPr>
        <p:txBody>
          <a:bodyPr wrap="square" rtlCol="0">
            <a:spAutoFit/>
          </a:bodyPr>
          <a:lstStyle/>
          <a:p>
            <a:r>
              <a:rPr lang="en-US" sz="2800" dirty="0"/>
              <a:t>1a. Plural words are usually promiscuous (= they can move to different root classes in the noun phrase).</a:t>
            </a:r>
            <a:endParaRPr lang="en-US" sz="2800" b="1" dirty="0">
              <a:solidFill>
                <a:srgbClr val="C00000"/>
              </a:solidFill>
            </a:endParaRPr>
          </a:p>
        </p:txBody>
      </p:sp>
      <p:sp>
        <p:nvSpPr>
          <p:cNvPr id="5" name="TextBox 4">
            <a:extLst>
              <a:ext uri="{FF2B5EF4-FFF2-40B4-BE49-F238E27FC236}">
                <a16:creationId xmlns:a16="http://schemas.microsoft.com/office/drawing/2014/main" id="{77E663EF-C1FB-407D-AE04-FAA8E7D35559}"/>
              </a:ext>
            </a:extLst>
          </p:cNvPr>
          <p:cNvSpPr txBox="1"/>
          <p:nvPr/>
        </p:nvSpPr>
        <p:spPr>
          <a:xfrm>
            <a:off x="1134885" y="3317706"/>
            <a:ext cx="10515600" cy="523220"/>
          </a:xfrm>
          <a:prstGeom prst="rect">
            <a:avLst/>
          </a:prstGeom>
          <a:noFill/>
          <a:ln w="19050">
            <a:solidFill>
              <a:srgbClr val="C00000"/>
            </a:solidFill>
          </a:ln>
        </p:spPr>
        <p:txBody>
          <a:bodyPr wrap="square" rtlCol="0">
            <a:spAutoFit/>
          </a:bodyPr>
          <a:lstStyle/>
          <a:p>
            <a:r>
              <a:rPr lang="en-US" sz="2800" dirty="0"/>
              <a:t>1b. Plural words usually occur only once in the NP.</a:t>
            </a:r>
            <a:endParaRPr lang="en-US" sz="2800" b="1" dirty="0">
              <a:solidFill>
                <a:srgbClr val="C00000"/>
              </a:solidFill>
            </a:endParaRPr>
          </a:p>
        </p:txBody>
      </p:sp>
      <p:sp>
        <p:nvSpPr>
          <p:cNvPr id="6" name="Content Placeholder 2">
            <a:extLst>
              <a:ext uri="{FF2B5EF4-FFF2-40B4-BE49-F238E27FC236}">
                <a16:creationId xmlns:a16="http://schemas.microsoft.com/office/drawing/2014/main" id="{8382D13F-F21A-4EE2-948E-1B74A647B254}"/>
              </a:ext>
            </a:extLst>
          </p:cNvPr>
          <p:cNvSpPr>
            <a:spLocks noGrp="1"/>
          </p:cNvSpPr>
          <p:nvPr>
            <p:ph idx="1"/>
          </p:nvPr>
        </p:nvSpPr>
        <p:spPr>
          <a:xfrm>
            <a:off x="7239000" y="4386508"/>
            <a:ext cx="3611880" cy="1831412"/>
          </a:xfrm>
        </p:spPr>
        <p:txBody>
          <a:bodyPr>
            <a:normAutofit fontScale="92500" lnSpcReduction="20000"/>
          </a:bodyPr>
          <a:lstStyle/>
          <a:p>
            <a:pPr marL="0" indent="0">
              <a:buNone/>
            </a:pPr>
            <a:r>
              <a:rPr lang="iu-Latn-CA" sz="2500" dirty="0"/>
              <a:t>vs. e.g. Kunama (isolate)</a:t>
            </a:r>
          </a:p>
          <a:p>
            <a:pPr marL="0" indent="0">
              <a:buNone/>
            </a:pPr>
            <a:endParaRPr lang="iu-Latn-CA" sz="2500" b="1" dirty="0">
              <a:solidFill>
                <a:schemeClr val="accent6">
                  <a:lumMod val="60000"/>
                  <a:lumOff val="40000"/>
                </a:schemeClr>
              </a:solidFill>
            </a:endParaRPr>
          </a:p>
          <a:p>
            <a:pPr marL="0" indent="0">
              <a:buNone/>
            </a:pPr>
            <a:r>
              <a:rPr lang="iu-Latn-CA" sz="2000" dirty="0"/>
              <a:t>ail</a:t>
            </a:r>
            <a:r>
              <a:rPr lang="iu-Latn-CA" sz="2000" b="1" dirty="0">
                <a:solidFill>
                  <a:schemeClr val="accent6">
                    <a:lumMod val="60000"/>
                    <a:lumOff val="40000"/>
                  </a:schemeClr>
                </a:solidFill>
              </a:rPr>
              <a:t>-e </a:t>
            </a:r>
            <a:r>
              <a:rPr lang="iu-Latn-CA" sz="2000" dirty="0"/>
              <a:t>	ʊmm</a:t>
            </a:r>
            <a:r>
              <a:rPr lang="iu-Latn-CA" sz="2000" b="1" dirty="0">
                <a:solidFill>
                  <a:schemeClr val="accent6">
                    <a:lumMod val="60000"/>
                    <a:lumOff val="40000"/>
                  </a:schemeClr>
                </a:solidFill>
              </a:rPr>
              <a:t>-e</a:t>
            </a:r>
            <a:br>
              <a:rPr lang="iu-Latn-CA" sz="2000" dirty="0"/>
            </a:br>
            <a:r>
              <a:rPr lang="iu-Latn-CA" sz="2000" dirty="0"/>
              <a:t>cow</a:t>
            </a:r>
            <a:r>
              <a:rPr lang="iu-Latn-CA" sz="2000" b="1" dirty="0">
                <a:solidFill>
                  <a:schemeClr val="accent6">
                    <a:lumMod val="60000"/>
                    <a:lumOff val="40000"/>
                  </a:schemeClr>
                </a:solidFill>
              </a:rPr>
              <a:t>-PL</a:t>
            </a:r>
            <a:r>
              <a:rPr lang="iu-Latn-CA" sz="2000" dirty="0"/>
              <a:t>	black</a:t>
            </a:r>
            <a:r>
              <a:rPr lang="iu-Latn-CA" sz="2000" b="1" dirty="0">
                <a:solidFill>
                  <a:schemeClr val="accent6">
                    <a:lumMod val="60000"/>
                    <a:lumOff val="40000"/>
                  </a:schemeClr>
                </a:solidFill>
              </a:rPr>
              <a:t>-PL</a:t>
            </a:r>
          </a:p>
          <a:p>
            <a:pPr marL="0" indent="0">
              <a:buNone/>
            </a:pPr>
            <a:r>
              <a:rPr lang="iu-Latn-CA" sz="2000" dirty="0"/>
              <a:t>‘black cow’</a:t>
            </a:r>
            <a:br>
              <a:rPr lang="iu-Latn-CA" sz="2000" b="1" dirty="0">
                <a:solidFill>
                  <a:schemeClr val="accent6">
                    <a:lumMod val="60000"/>
                    <a:lumOff val="40000"/>
                  </a:schemeClr>
                </a:solidFill>
              </a:rPr>
            </a:br>
            <a:endParaRPr lang="iu-Latn-CA" sz="1800" b="1" dirty="0">
              <a:solidFill>
                <a:schemeClr val="accent6">
                  <a:lumMod val="60000"/>
                  <a:lumOff val="40000"/>
                </a:schemeClr>
              </a:solidFill>
            </a:endParaRPr>
          </a:p>
          <a:p>
            <a:pPr marL="0" indent="0">
              <a:buNone/>
            </a:pPr>
            <a:endParaRPr lang="iu-Latn-CA" sz="2000" dirty="0"/>
          </a:p>
          <a:p>
            <a:pPr marL="0" indent="0">
              <a:buNone/>
            </a:pPr>
            <a:endParaRPr lang="en-US" sz="2000" dirty="0"/>
          </a:p>
        </p:txBody>
      </p:sp>
      <p:sp>
        <p:nvSpPr>
          <p:cNvPr id="7" name="Rectangle 6">
            <a:extLst>
              <a:ext uri="{FF2B5EF4-FFF2-40B4-BE49-F238E27FC236}">
                <a16:creationId xmlns:a16="http://schemas.microsoft.com/office/drawing/2014/main" id="{ECA17C32-0449-4B33-B825-DAB9190B1B69}"/>
              </a:ext>
            </a:extLst>
          </p:cNvPr>
          <p:cNvSpPr/>
          <p:nvPr/>
        </p:nvSpPr>
        <p:spPr>
          <a:xfrm>
            <a:off x="7005320" y="4289872"/>
            <a:ext cx="4079240" cy="192804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01FAF6D-460E-4F14-890F-4166CEC9BD2C}"/>
              </a:ext>
            </a:extLst>
          </p:cNvPr>
          <p:cNvSpPr txBox="1">
            <a:spLocks/>
          </p:cNvSpPr>
          <p:nvPr/>
        </p:nvSpPr>
        <p:spPr>
          <a:xfrm>
            <a:off x="1813560" y="4386508"/>
            <a:ext cx="3611880" cy="18314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u-Latn-CA" sz="2500" dirty="0"/>
              <a:t>e.g. Anufo (Kwa)</a:t>
            </a:r>
          </a:p>
          <a:p>
            <a:pPr marL="0" indent="0">
              <a:buFont typeface="Arial" panose="020B0604020202020204" pitchFamily="34" charset="0"/>
              <a:buNone/>
            </a:pPr>
            <a:endParaRPr lang="iu-Latn-CA" sz="2500" b="1" dirty="0">
              <a:solidFill>
                <a:schemeClr val="accent6">
                  <a:lumMod val="60000"/>
                  <a:lumOff val="40000"/>
                </a:schemeClr>
              </a:solidFill>
            </a:endParaRPr>
          </a:p>
          <a:p>
            <a:pPr marL="0" indent="0">
              <a:buFont typeface="Arial" panose="020B0604020202020204" pitchFamily="34" charset="0"/>
              <a:buNone/>
            </a:pPr>
            <a:r>
              <a:rPr lang="iu-Latn-CA" sz="2000" dirty="0"/>
              <a:t>nyìni 	níɛ 	kankàn</a:t>
            </a:r>
            <a:r>
              <a:rPr lang="iu-Latn-CA" sz="2000" dirty="0">
                <a:solidFill>
                  <a:schemeClr val="accent6">
                    <a:lumMod val="60000"/>
                    <a:lumOff val="40000"/>
                  </a:schemeClr>
                </a:solidFill>
              </a:rPr>
              <a:t>=m</a:t>
            </a:r>
            <a:br>
              <a:rPr lang="iu-Latn-CA" sz="2000" dirty="0"/>
            </a:br>
            <a:r>
              <a:rPr lang="iu-Latn-CA" sz="2000" dirty="0"/>
              <a:t>that	animal	small</a:t>
            </a:r>
            <a:r>
              <a:rPr lang="iu-Latn-CA" sz="2000" dirty="0">
                <a:solidFill>
                  <a:schemeClr val="accent6">
                    <a:lumMod val="60000"/>
                    <a:lumOff val="40000"/>
                  </a:schemeClr>
                </a:solidFill>
              </a:rPr>
              <a:t>=PL</a:t>
            </a:r>
            <a:br>
              <a:rPr lang="iu-Latn-CA" sz="2000" dirty="0"/>
            </a:br>
            <a:r>
              <a:rPr lang="iu-Latn-CA" sz="2000" dirty="0"/>
              <a:t>‘these small animals’</a:t>
            </a:r>
            <a:endParaRPr lang="iu-Latn-CA" sz="1800" b="1" dirty="0">
              <a:solidFill>
                <a:schemeClr val="accent6">
                  <a:lumMod val="60000"/>
                  <a:lumOff val="40000"/>
                </a:schemeClr>
              </a:solidFill>
            </a:endParaRPr>
          </a:p>
          <a:p>
            <a:pPr marL="0" indent="0">
              <a:buFont typeface="Arial" panose="020B0604020202020204" pitchFamily="34" charset="0"/>
              <a:buNone/>
            </a:pPr>
            <a:endParaRPr lang="iu-Latn-CA" sz="2000" dirty="0"/>
          </a:p>
          <a:p>
            <a:pPr marL="0" indent="0">
              <a:buFont typeface="Arial" panose="020B0604020202020204" pitchFamily="34" charset="0"/>
              <a:buNone/>
            </a:pPr>
            <a:endParaRPr lang="en-US" sz="2000" dirty="0"/>
          </a:p>
        </p:txBody>
      </p:sp>
      <p:sp>
        <p:nvSpPr>
          <p:cNvPr id="9" name="Rectangle 8">
            <a:extLst>
              <a:ext uri="{FF2B5EF4-FFF2-40B4-BE49-F238E27FC236}">
                <a16:creationId xmlns:a16="http://schemas.microsoft.com/office/drawing/2014/main" id="{5D9804D8-5E92-49B7-AAF4-46035CBBA3F3}"/>
              </a:ext>
            </a:extLst>
          </p:cNvPr>
          <p:cNvSpPr/>
          <p:nvPr/>
        </p:nvSpPr>
        <p:spPr>
          <a:xfrm>
            <a:off x="1579880" y="4289872"/>
            <a:ext cx="4079240" cy="192804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80318F-1632-4838-AE9D-E511B60D82D0}"/>
              </a:ext>
            </a:extLst>
          </p:cNvPr>
          <p:cNvSpPr txBox="1"/>
          <p:nvPr/>
        </p:nvSpPr>
        <p:spPr>
          <a:xfrm>
            <a:off x="669607" y="6308209"/>
            <a:ext cx="10852786" cy="307777"/>
          </a:xfrm>
          <a:prstGeom prst="rect">
            <a:avLst/>
          </a:prstGeom>
          <a:noFill/>
        </p:spPr>
        <p:txBody>
          <a:bodyPr wrap="square" rtlCol="0">
            <a:spAutoFit/>
          </a:bodyPr>
          <a:lstStyle/>
          <a:p>
            <a:r>
              <a:rPr lang="en-US" sz="1400" dirty="0" err="1"/>
              <a:t>Smye</a:t>
            </a:r>
            <a:r>
              <a:rPr lang="en-US" sz="1400" dirty="0"/>
              <a:t> 2004; Tucker and Bryan 1966</a:t>
            </a:r>
          </a:p>
        </p:txBody>
      </p:sp>
    </p:spTree>
    <p:extLst>
      <p:ext uri="{BB962C8B-B14F-4D97-AF65-F5344CB8AC3E}">
        <p14:creationId xmlns:p14="http://schemas.microsoft.com/office/powerpoint/2010/main" val="237537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9DCC-DA77-4768-BE97-0E0727CB8AB0}"/>
              </a:ext>
            </a:extLst>
          </p:cNvPr>
          <p:cNvSpPr>
            <a:spLocks noGrp="1"/>
          </p:cNvSpPr>
          <p:nvPr>
            <p:ph type="title"/>
          </p:nvPr>
        </p:nvSpPr>
        <p:spPr>
          <a:xfrm>
            <a:off x="838200" y="365125"/>
            <a:ext cx="9705975" cy="1325563"/>
          </a:xfrm>
        </p:spPr>
        <p:txBody>
          <a:bodyPr/>
          <a:lstStyle/>
          <a:p>
            <a:r>
              <a:rPr lang="en-US" dirty="0"/>
              <a:t>Plural marking in the world’s languages</a:t>
            </a:r>
          </a:p>
        </p:txBody>
      </p:sp>
      <p:sp>
        <p:nvSpPr>
          <p:cNvPr id="4" name="Content Placeholder 2">
            <a:extLst>
              <a:ext uri="{FF2B5EF4-FFF2-40B4-BE49-F238E27FC236}">
                <a16:creationId xmlns:a16="http://schemas.microsoft.com/office/drawing/2014/main" id="{FCE042C4-B62F-4FD9-BFA7-A55A3EF8E7BD}"/>
              </a:ext>
            </a:extLst>
          </p:cNvPr>
          <p:cNvSpPr>
            <a:spLocks noGrp="1"/>
          </p:cNvSpPr>
          <p:nvPr>
            <p:ph idx="1"/>
          </p:nvPr>
        </p:nvSpPr>
        <p:spPr>
          <a:xfrm>
            <a:off x="838199" y="2177098"/>
            <a:ext cx="9896476" cy="1631950"/>
          </a:xfrm>
        </p:spPr>
        <p:txBody>
          <a:bodyPr>
            <a:normAutofit fontScale="92500"/>
          </a:bodyPr>
          <a:lstStyle/>
          <a:p>
            <a:pPr marL="0" indent="0">
              <a:buNone/>
            </a:pPr>
            <a:r>
              <a:rPr lang="en-US" b="1" dirty="0"/>
              <a:t>Majority of languages </a:t>
            </a:r>
            <a:r>
              <a:rPr lang="en-US" dirty="0"/>
              <a:t>grammatically encode nominal plural (70%-90%)</a:t>
            </a:r>
          </a:p>
          <a:p>
            <a:pPr marL="0" indent="0">
              <a:buNone/>
            </a:pPr>
            <a:endParaRPr lang="en-US" dirty="0"/>
          </a:p>
          <a:p>
            <a:pPr marL="0" indent="0" algn="ctr">
              <a:buNone/>
            </a:pPr>
            <a:r>
              <a:rPr lang="en-US" dirty="0"/>
              <a:t>Dryer 2013: two main strategies</a:t>
            </a:r>
          </a:p>
        </p:txBody>
      </p:sp>
      <p:sp>
        <p:nvSpPr>
          <p:cNvPr id="5" name="TextBox 4">
            <a:extLst>
              <a:ext uri="{FF2B5EF4-FFF2-40B4-BE49-F238E27FC236}">
                <a16:creationId xmlns:a16="http://schemas.microsoft.com/office/drawing/2014/main" id="{808279CE-7AD0-4048-95E4-96DD55952D92}"/>
              </a:ext>
            </a:extLst>
          </p:cNvPr>
          <p:cNvSpPr txBox="1"/>
          <p:nvPr/>
        </p:nvSpPr>
        <p:spPr>
          <a:xfrm>
            <a:off x="714375" y="5989320"/>
            <a:ext cx="10852786" cy="369332"/>
          </a:xfrm>
          <a:prstGeom prst="rect">
            <a:avLst/>
          </a:prstGeom>
          <a:noFill/>
        </p:spPr>
        <p:txBody>
          <a:bodyPr wrap="square" rtlCol="0">
            <a:spAutoFit/>
          </a:bodyPr>
          <a:lstStyle/>
          <a:p>
            <a:r>
              <a:rPr lang="en-US" dirty="0"/>
              <a:t>Barreteau 1988; Dryer 2013; Skirgård et al. in prep.</a:t>
            </a:r>
          </a:p>
        </p:txBody>
      </p:sp>
      <p:sp>
        <p:nvSpPr>
          <p:cNvPr id="6" name="TextBox 5">
            <a:extLst>
              <a:ext uri="{FF2B5EF4-FFF2-40B4-BE49-F238E27FC236}">
                <a16:creationId xmlns:a16="http://schemas.microsoft.com/office/drawing/2014/main" id="{68D77568-4F10-44DC-A16D-595C3A647F1E}"/>
              </a:ext>
            </a:extLst>
          </p:cNvPr>
          <p:cNvSpPr txBox="1"/>
          <p:nvPr/>
        </p:nvSpPr>
        <p:spPr>
          <a:xfrm>
            <a:off x="1771650" y="4105275"/>
            <a:ext cx="2628900" cy="1015663"/>
          </a:xfrm>
          <a:prstGeom prst="rect">
            <a:avLst/>
          </a:prstGeom>
          <a:noFill/>
        </p:spPr>
        <p:txBody>
          <a:bodyPr wrap="square" rtlCol="0">
            <a:spAutoFit/>
          </a:bodyPr>
          <a:lstStyle/>
          <a:p>
            <a:pPr algn="ctr"/>
            <a:r>
              <a:rPr lang="en-US" sz="2000" b="1" dirty="0"/>
              <a:t>Mark the </a:t>
            </a:r>
            <a:r>
              <a:rPr lang="en-US" sz="2000" b="1" dirty="0">
                <a:solidFill>
                  <a:schemeClr val="accent6">
                    <a:lumMod val="60000"/>
                    <a:lumOff val="40000"/>
                  </a:schemeClr>
                </a:solidFill>
              </a:rPr>
              <a:t>noun</a:t>
            </a:r>
          </a:p>
          <a:p>
            <a:pPr algn="ctr"/>
            <a:endParaRPr lang="en-US" sz="2000" b="1" dirty="0">
              <a:solidFill>
                <a:schemeClr val="accent6">
                  <a:lumMod val="60000"/>
                  <a:lumOff val="40000"/>
                </a:schemeClr>
              </a:solidFill>
            </a:endParaRPr>
          </a:p>
          <a:p>
            <a:pPr algn="ctr"/>
            <a:r>
              <a:rPr lang="en-US" sz="2000" dirty="0"/>
              <a:t>one dog → many dog</a:t>
            </a:r>
            <a:r>
              <a:rPr lang="en-US" sz="2000" b="1" dirty="0">
                <a:solidFill>
                  <a:schemeClr val="accent6">
                    <a:lumMod val="60000"/>
                    <a:lumOff val="40000"/>
                  </a:schemeClr>
                </a:solidFill>
              </a:rPr>
              <a:t>s</a:t>
            </a:r>
          </a:p>
        </p:txBody>
      </p:sp>
      <p:sp>
        <p:nvSpPr>
          <p:cNvPr id="7" name="TextBox 6">
            <a:extLst>
              <a:ext uri="{FF2B5EF4-FFF2-40B4-BE49-F238E27FC236}">
                <a16:creationId xmlns:a16="http://schemas.microsoft.com/office/drawing/2014/main" id="{35D36640-177C-41F5-9D8D-5590854F8491}"/>
              </a:ext>
            </a:extLst>
          </p:cNvPr>
          <p:cNvSpPr txBox="1"/>
          <p:nvPr/>
        </p:nvSpPr>
        <p:spPr>
          <a:xfrm>
            <a:off x="7172327" y="3772684"/>
            <a:ext cx="2926713" cy="1938992"/>
          </a:xfrm>
          <a:prstGeom prst="rect">
            <a:avLst/>
          </a:prstGeom>
          <a:noFill/>
        </p:spPr>
        <p:txBody>
          <a:bodyPr wrap="square" rtlCol="0">
            <a:spAutoFit/>
          </a:bodyPr>
          <a:lstStyle/>
          <a:p>
            <a:pPr algn="ctr"/>
            <a:r>
              <a:rPr lang="en-US" sz="2000" b="1" dirty="0"/>
              <a:t>Mark the </a:t>
            </a:r>
            <a:r>
              <a:rPr lang="en-US" sz="2000" b="1" dirty="0">
                <a:solidFill>
                  <a:srgbClr val="C00000"/>
                </a:solidFill>
              </a:rPr>
              <a:t>noun phrase</a:t>
            </a:r>
          </a:p>
          <a:p>
            <a:pPr algn="ctr"/>
            <a:endParaRPr lang="en-US" sz="2000" b="1" dirty="0">
              <a:solidFill>
                <a:srgbClr val="C00000"/>
              </a:solidFill>
            </a:endParaRPr>
          </a:p>
          <a:p>
            <a:r>
              <a:rPr lang="en-US" sz="2000" dirty="0"/>
              <a:t>bay 	</a:t>
            </a:r>
            <a:r>
              <a:rPr lang="en-US" sz="2000" dirty="0">
                <a:solidFill>
                  <a:srgbClr val="C00000"/>
                </a:solidFill>
              </a:rPr>
              <a:t>hay</a:t>
            </a:r>
            <a:r>
              <a:rPr lang="en-US" sz="2000" dirty="0"/>
              <a:t> 	</a:t>
            </a:r>
            <a:r>
              <a:rPr lang="en-US" sz="2000" dirty="0" err="1"/>
              <a:t>máakar</a:t>
            </a:r>
            <a:br>
              <a:rPr lang="en-US" sz="2000" dirty="0"/>
            </a:br>
            <a:r>
              <a:rPr lang="en-US" sz="2000" dirty="0"/>
              <a:t>three	PL	chief</a:t>
            </a:r>
          </a:p>
          <a:p>
            <a:r>
              <a:rPr lang="en-US" sz="2000" dirty="0"/>
              <a:t>‘three chiefs’	</a:t>
            </a:r>
          </a:p>
          <a:p>
            <a:r>
              <a:rPr lang="en-US" sz="2000" dirty="0"/>
              <a:t>(</a:t>
            </a:r>
            <a:r>
              <a:rPr lang="en-US" sz="2000" dirty="0" err="1"/>
              <a:t>Mofu-Gudur</a:t>
            </a:r>
            <a:r>
              <a:rPr lang="en-US" sz="2000" dirty="0"/>
              <a:t>, Chadic)</a:t>
            </a:r>
          </a:p>
        </p:txBody>
      </p:sp>
      <p:sp>
        <p:nvSpPr>
          <p:cNvPr id="3" name="Rectangle 2">
            <a:extLst>
              <a:ext uri="{FF2B5EF4-FFF2-40B4-BE49-F238E27FC236}">
                <a16:creationId xmlns:a16="http://schemas.microsoft.com/office/drawing/2014/main" id="{5F3880BD-9FC9-4DD6-AE08-6293DC0BC6F5}"/>
              </a:ext>
            </a:extLst>
          </p:cNvPr>
          <p:cNvSpPr/>
          <p:nvPr/>
        </p:nvSpPr>
        <p:spPr>
          <a:xfrm>
            <a:off x="714375" y="1978184"/>
            <a:ext cx="10020300" cy="8026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D6723A-165B-4461-8153-1C1EFD0BC2CE}"/>
              </a:ext>
            </a:extLst>
          </p:cNvPr>
          <p:cNvSpPr/>
          <p:nvPr/>
        </p:nvSpPr>
        <p:spPr>
          <a:xfrm>
            <a:off x="1544320" y="3870960"/>
            <a:ext cx="3248023" cy="1631950"/>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F82CD5E-E5EC-4BE7-9705-B3DE26D39FB4}"/>
              </a:ext>
            </a:extLst>
          </p:cNvPr>
          <p:cNvSpPr/>
          <p:nvPr/>
        </p:nvSpPr>
        <p:spPr>
          <a:xfrm>
            <a:off x="6697346" y="3614420"/>
            <a:ext cx="3876673" cy="2255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6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23A08EE4-1080-48AA-9D8A-CA13B1AED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79193"/>
            <a:ext cx="7924843" cy="4335018"/>
          </a:xfrm>
          <a:prstGeom prst="rect">
            <a:avLst/>
          </a:prstGeom>
        </p:spPr>
      </p:pic>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9049525" y="1779193"/>
            <a:ext cx="2600960" cy="646331"/>
          </a:xfrm>
          <a:prstGeom prst="rect">
            <a:avLst/>
          </a:prstGeom>
          <a:noFill/>
          <a:ln w="19050">
            <a:solidFill>
              <a:srgbClr val="C00000"/>
            </a:solidFill>
          </a:ln>
        </p:spPr>
        <p:txBody>
          <a:bodyPr wrap="square" rtlCol="0">
            <a:spAutoFit/>
          </a:bodyPr>
          <a:lstStyle/>
          <a:p>
            <a:r>
              <a:rPr lang="en-US" dirty="0"/>
              <a:t>1a. Plural words are usually promiscuous.</a:t>
            </a:r>
            <a:endParaRPr lang="en-US" b="1" dirty="0">
              <a:solidFill>
                <a:srgbClr val="C00000"/>
              </a:solidFill>
            </a:endParaRPr>
          </a:p>
        </p:txBody>
      </p:sp>
      <p:sp>
        <p:nvSpPr>
          <p:cNvPr id="7" name="TextBox 6">
            <a:extLst>
              <a:ext uri="{FF2B5EF4-FFF2-40B4-BE49-F238E27FC236}">
                <a16:creationId xmlns:a16="http://schemas.microsoft.com/office/drawing/2014/main" id="{EA3CB459-D21B-428F-A5AE-E60E573DAB94}"/>
              </a:ext>
            </a:extLst>
          </p:cNvPr>
          <p:cNvSpPr txBox="1"/>
          <p:nvPr/>
        </p:nvSpPr>
        <p:spPr>
          <a:xfrm>
            <a:off x="4800621" y="2022003"/>
            <a:ext cx="2600960" cy="1015663"/>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600" dirty="0">
                <a:solidFill>
                  <a:schemeClr val="bg1"/>
                </a:solidFill>
              </a:rPr>
              <a:t>Southern Kisi (Mel)</a:t>
            </a:r>
          </a:p>
          <a:p>
            <a:endParaRPr lang="en-US" sz="1600" dirty="0">
              <a:solidFill>
                <a:schemeClr val="bg1"/>
              </a:solidFill>
            </a:endParaRPr>
          </a:p>
          <a:p>
            <a:r>
              <a:rPr lang="iu-Latn-CA" sz="1400" dirty="0">
                <a:solidFill>
                  <a:schemeClr val="bg1"/>
                </a:solidFill>
              </a:rPr>
              <a:t>lɛ́ɛ́ŋ-là 	yùwɛ́í=</a:t>
            </a:r>
            <a:r>
              <a:rPr lang="iu-Latn-CA" sz="1400" b="1" dirty="0">
                <a:solidFill>
                  <a:schemeClr val="bg1"/>
                </a:solidFill>
              </a:rPr>
              <a:t>láŋ</a:t>
            </a:r>
            <a:r>
              <a:rPr lang="iu-Latn-CA" sz="1400" dirty="0">
                <a:solidFill>
                  <a:schemeClr val="bg1"/>
                </a:solidFill>
              </a:rPr>
              <a:t>=</a:t>
            </a:r>
            <a:r>
              <a:rPr lang="iu-Latn-CA" sz="1400" b="1" dirty="0">
                <a:solidFill>
                  <a:schemeClr val="bg1"/>
                </a:solidFill>
              </a:rPr>
              <a:t>lâŋ</a:t>
            </a:r>
            <a:br>
              <a:rPr lang="iu-Latn-CA" sz="1400" dirty="0">
                <a:solidFill>
                  <a:schemeClr val="bg1"/>
                </a:solidFill>
              </a:rPr>
            </a:br>
            <a:r>
              <a:rPr lang="iu-Latn-CA" sz="1400" dirty="0">
                <a:solidFill>
                  <a:schemeClr val="bg1"/>
                </a:solidFill>
              </a:rPr>
              <a:t>cutlass-PL 	old=PL=PROX.PL</a:t>
            </a:r>
            <a:endParaRPr lang="en-US" sz="1200" dirty="0">
              <a:solidFill>
                <a:schemeClr val="bg1"/>
              </a:solidFill>
            </a:endParaRPr>
          </a:p>
        </p:txBody>
      </p:sp>
      <p:cxnSp>
        <p:nvCxnSpPr>
          <p:cNvPr id="9" name="Straight Connector 8">
            <a:extLst>
              <a:ext uri="{FF2B5EF4-FFF2-40B4-BE49-F238E27FC236}">
                <a16:creationId xmlns:a16="http://schemas.microsoft.com/office/drawing/2014/main" id="{5336CD2B-1B34-4B16-8467-B11E6FA24F7C}"/>
              </a:ext>
            </a:extLst>
          </p:cNvPr>
          <p:cNvCxnSpPr>
            <a:cxnSpLocks/>
          </p:cNvCxnSpPr>
          <p:nvPr/>
        </p:nvCxnSpPr>
        <p:spPr>
          <a:xfrm flipV="1">
            <a:off x="3048000" y="2617891"/>
            <a:ext cx="1743277" cy="1328811"/>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877DDB2B-D8FA-49E1-BF93-FC73180A9D16}"/>
              </a:ext>
            </a:extLst>
          </p:cNvPr>
          <p:cNvSpPr txBox="1"/>
          <p:nvPr/>
        </p:nvSpPr>
        <p:spPr>
          <a:xfrm>
            <a:off x="9049525" y="2782669"/>
            <a:ext cx="2600960" cy="923330"/>
          </a:xfrm>
          <a:prstGeom prst="rect">
            <a:avLst/>
          </a:prstGeom>
          <a:noFill/>
          <a:ln w="19050">
            <a:solidFill>
              <a:srgbClr val="C00000"/>
            </a:solidFill>
          </a:ln>
        </p:spPr>
        <p:txBody>
          <a:bodyPr wrap="square" rtlCol="0">
            <a:spAutoFit/>
          </a:bodyPr>
          <a:lstStyle/>
          <a:p>
            <a:r>
              <a:rPr lang="en-US" dirty="0"/>
              <a:t>1b. Plural words usually occur only once in the NP.</a:t>
            </a:r>
            <a:endParaRPr lang="en-US" b="1" dirty="0">
              <a:solidFill>
                <a:srgbClr val="C00000"/>
              </a:solidFill>
            </a:endParaRPr>
          </a:p>
        </p:txBody>
      </p:sp>
      <p:sp>
        <p:nvSpPr>
          <p:cNvPr id="18" name="TextBox 17">
            <a:extLst>
              <a:ext uri="{FF2B5EF4-FFF2-40B4-BE49-F238E27FC236}">
                <a16:creationId xmlns:a16="http://schemas.microsoft.com/office/drawing/2014/main" id="{BE261666-17FE-4A01-902C-9539F262A1EB}"/>
              </a:ext>
            </a:extLst>
          </p:cNvPr>
          <p:cNvSpPr txBox="1"/>
          <p:nvPr/>
        </p:nvSpPr>
        <p:spPr>
          <a:xfrm>
            <a:off x="5654061" y="4785523"/>
            <a:ext cx="2600960" cy="1077218"/>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600" dirty="0" err="1">
                <a:solidFill>
                  <a:schemeClr val="bg1"/>
                </a:solidFill>
              </a:rPr>
              <a:t>Mofu-Gudur</a:t>
            </a:r>
            <a:r>
              <a:rPr lang="en-US" sz="1600" dirty="0">
                <a:solidFill>
                  <a:schemeClr val="bg1"/>
                </a:solidFill>
              </a:rPr>
              <a:t> (Chadic)</a:t>
            </a:r>
          </a:p>
          <a:p>
            <a:endParaRPr lang="en-US" sz="1600" dirty="0">
              <a:solidFill>
                <a:schemeClr val="bg1"/>
              </a:solidFill>
            </a:endParaRPr>
          </a:p>
          <a:p>
            <a:r>
              <a:rPr lang="en-US" sz="1600" dirty="0">
                <a:solidFill>
                  <a:schemeClr val="bg1"/>
                </a:solidFill>
              </a:rPr>
              <a:t>Optionally repeated in long phrases.</a:t>
            </a:r>
          </a:p>
        </p:txBody>
      </p:sp>
      <p:cxnSp>
        <p:nvCxnSpPr>
          <p:cNvPr id="19" name="Straight Connector 18">
            <a:extLst>
              <a:ext uri="{FF2B5EF4-FFF2-40B4-BE49-F238E27FC236}">
                <a16:creationId xmlns:a16="http://schemas.microsoft.com/office/drawing/2014/main" id="{2F4F56E2-C13E-4B94-902F-97733655A038}"/>
              </a:ext>
            </a:extLst>
          </p:cNvPr>
          <p:cNvCxnSpPr>
            <a:cxnSpLocks/>
            <a:endCxn id="18" idx="1"/>
          </p:cNvCxnSpPr>
          <p:nvPr/>
        </p:nvCxnSpPr>
        <p:spPr>
          <a:xfrm>
            <a:off x="5039360" y="3820335"/>
            <a:ext cx="614701" cy="1503797"/>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2BABEA4D-194D-49FD-A9E2-D574EEBC982F}"/>
              </a:ext>
            </a:extLst>
          </p:cNvPr>
          <p:cNvSpPr txBox="1"/>
          <p:nvPr/>
        </p:nvSpPr>
        <p:spPr>
          <a:xfrm>
            <a:off x="669607" y="6308209"/>
            <a:ext cx="10852786" cy="307777"/>
          </a:xfrm>
          <a:prstGeom prst="rect">
            <a:avLst/>
          </a:prstGeom>
          <a:noFill/>
        </p:spPr>
        <p:txBody>
          <a:bodyPr wrap="square" rtlCol="0">
            <a:spAutoFit/>
          </a:bodyPr>
          <a:lstStyle/>
          <a:p>
            <a:r>
              <a:rPr lang="en-US" sz="1400" dirty="0"/>
              <a:t>Childs 1995; Barreteau 1988</a:t>
            </a:r>
          </a:p>
        </p:txBody>
      </p:sp>
    </p:spTree>
    <p:extLst>
      <p:ext uri="{BB962C8B-B14F-4D97-AF65-F5344CB8AC3E}">
        <p14:creationId xmlns:p14="http://schemas.microsoft.com/office/powerpoint/2010/main" val="1828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1134885" y="1779193"/>
            <a:ext cx="10515600" cy="954107"/>
          </a:xfrm>
          <a:prstGeom prst="rect">
            <a:avLst/>
          </a:prstGeom>
          <a:noFill/>
          <a:ln w="19050">
            <a:solidFill>
              <a:srgbClr val="C00000"/>
            </a:solidFill>
          </a:ln>
        </p:spPr>
        <p:txBody>
          <a:bodyPr wrap="square" rtlCol="0">
            <a:spAutoFit/>
          </a:bodyPr>
          <a:lstStyle/>
          <a:p>
            <a:r>
              <a:rPr lang="en-US" sz="2800" dirty="0"/>
              <a:t>1a. Plural words are usually promiscuous (= they can move to different root classes in the noun phrase).</a:t>
            </a:r>
            <a:endParaRPr lang="en-US" sz="2800" b="1" dirty="0">
              <a:solidFill>
                <a:srgbClr val="C00000"/>
              </a:solidFill>
            </a:endParaRPr>
          </a:p>
        </p:txBody>
      </p:sp>
      <p:sp>
        <p:nvSpPr>
          <p:cNvPr id="5" name="TextBox 4">
            <a:extLst>
              <a:ext uri="{FF2B5EF4-FFF2-40B4-BE49-F238E27FC236}">
                <a16:creationId xmlns:a16="http://schemas.microsoft.com/office/drawing/2014/main" id="{77E663EF-C1FB-407D-AE04-FAA8E7D35559}"/>
              </a:ext>
            </a:extLst>
          </p:cNvPr>
          <p:cNvSpPr txBox="1"/>
          <p:nvPr/>
        </p:nvSpPr>
        <p:spPr>
          <a:xfrm>
            <a:off x="1134885" y="3317706"/>
            <a:ext cx="10515600" cy="523220"/>
          </a:xfrm>
          <a:prstGeom prst="rect">
            <a:avLst/>
          </a:prstGeom>
          <a:noFill/>
          <a:ln w="19050">
            <a:solidFill>
              <a:srgbClr val="C00000"/>
            </a:solidFill>
          </a:ln>
        </p:spPr>
        <p:txBody>
          <a:bodyPr wrap="square" rtlCol="0">
            <a:spAutoFit/>
          </a:bodyPr>
          <a:lstStyle/>
          <a:p>
            <a:r>
              <a:rPr lang="en-US" sz="2800" dirty="0"/>
              <a:t>1b. Plural words usually occur only once in the NP.</a:t>
            </a:r>
            <a:endParaRPr lang="en-US" sz="2800" b="1" dirty="0">
              <a:solidFill>
                <a:srgbClr val="C00000"/>
              </a:solidFill>
            </a:endParaRPr>
          </a:p>
        </p:txBody>
      </p:sp>
      <p:sp>
        <p:nvSpPr>
          <p:cNvPr id="11" name="TextBox 10">
            <a:extLst>
              <a:ext uri="{FF2B5EF4-FFF2-40B4-BE49-F238E27FC236}">
                <a16:creationId xmlns:a16="http://schemas.microsoft.com/office/drawing/2014/main" id="{98DE5E54-52B5-41E0-852F-F9ADB955E200}"/>
              </a:ext>
            </a:extLst>
          </p:cNvPr>
          <p:cNvSpPr txBox="1"/>
          <p:nvPr/>
        </p:nvSpPr>
        <p:spPr>
          <a:xfrm>
            <a:off x="1134885" y="4516586"/>
            <a:ext cx="10515600" cy="523220"/>
          </a:xfrm>
          <a:prstGeom prst="rect">
            <a:avLst/>
          </a:prstGeom>
          <a:noFill/>
          <a:ln w="19050">
            <a:solidFill>
              <a:srgbClr val="C00000"/>
            </a:solidFill>
          </a:ln>
        </p:spPr>
        <p:txBody>
          <a:bodyPr wrap="square" rtlCol="0">
            <a:spAutoFit/>
          </a:bodyPr>
          <a:lstStyle/>
          <a:p>
            <a:r>
              <a:rPr lang="en-US" sz="2800" dirty="0"/>
              <a:t>1c. Plural words usually do not interact segmentally with their host.</a:t>
            </a:r>
            <a:endParaRPr lang="en-US" sz="2800" b="1" dirty="0">
              <a:solidFill>
                <a:srgbClr val="C00000"/>
              </a:solidFill>
            </a:endParaRPr>
          </a:p>
        </p:txBody>
      </p:sp>
    </p:spTree>
    <p:extLst>
      <p:ext uri="{BB962C8B-B14F-4D97-AF65-F5344CB8AC3E}">
        <p14:creationId xmlns:p14="http://schemas.microsoft.com/office/powerpoint/2010/main" val="32982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1A5E0474-00D4-49EE-AD78-04BFFAB88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79193"/>
            <a:ext cx="7924843" cy="4335018"/>
          </a:xfrm>
          <a:prstGeom prst="rect">
            <a:avLst/>
          </a:prstGeom>
        </p:spPr>
      </p:pic>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1. Different definitions</a:t>
            </a:r>
          </a:p>
        </p:txBody>
      </p:sp>
      <p:sp>
        <p:nvSpPr>
          <p:cNvPr id="4" name="TextBox 3">
            <a:extLst>
              <a:ext uri="{FF2B5EF4-FFF2-40B4-BE49-F238E27FC236}">
                <a16:creationId xmlns:a16="http://schemas.microsoft.com/office/drawing/2014/main" id="{9A0C046A-3503-4140-A79C-22ADEC2A8A78}"/>
              </a:ext>
            </a:extLst>
          </p:cNvPr>
          <p:cNvSpPr txBox="1"/>
          <p:nvPr/>
        </p:nvSpPr>
        <p:spPr>
          <a:xfrm>
            <a:off x="9049525" y="1779193"/>
            <a:ext cx="2600960" cy="646331"/>
          </a:xfrm>
          <a:prstGeom prst="rect">
            <a:avLst/>
          </a:prstGeom>
          <a:noFill/>
          <a:ln w="19050">
            <a:solidFill>
              <a:srgbClr val="C00000"/>
            </a:solidFill>
          </a:ln>
        </p:spPr>
        <p:txBody>
          <a:bodyPr wrap="square" rtlCol="0">
            <a:spAutoFit/>
          </a:bodyPr>
          <a:lstStyle/>
          <a:p>
            <a:r>
              <a:rPr lang="en-US" dirty="0"/>
              <a:t>1a. Plural words are usually promiscuous.</a:t>
            </a:r>
            <a:endParaRPr lang="en-US" b="1" dirty="0">
              <a:solidFill>
                <a:srgbClr val="C00000"/>
              </a:solidFill>
            </a:endParaRPr>
          </a:p>
        </p:txBody>
      </p:sp>
      <p:sp>
        <p:nvSpPr>
          <p:cNvPr id="8" name="TextBox 7">
            <a:extLst>
              <a:ext uri="{FF2B5EF4-FFF2-40B4-BE49-F238E27FC236}">
                <a16:creationId xmlns:a16="http://schemas.microsoft.com/office/drawing/2014/main" id="{877DDB2B-D8FA-49E1-BF93-FC73180A9D16}"/>
              </a:ext>
            </a:extLst>
          </p:cNvPr>
          <p:cNvSpPr txBox="1"/>
          <p:nvPr/>
        </p:nvSpPr>
        <p:spPr>
          <a:xfrm>
            <a:off x="9049525" y="2782669"/>
            <a:ext cx="2600960" cy="923330"/>
          </a:xfrm>
          <a:prstGeom prst="rect">
            <a:avLst/>
          </a:prstGeom>
          <a:noFill/>
          <a:ln w="19050">
            <a:solidFill>
              <a:srgbClr val="C00000"/>
            </a:solidFill>
          </a:ln>
        </p:spPr>
        <p:txBody>
          <a:bodyPr wrap="square" rtlCol="0">
            <a:spAutoFit/>
          </a:bodyPr>
          <a:lstStyle/>
          <a:p>
            <a:r>
              <a:rPr lang="en-US" dirty="0"/>
              <a:t>1b. Plural words usually occur only once in the NP.</a:t>
            </a:r>
            <a:endParaRPr lang="en-US" b="1" dirty="0">
              <a:solidFill>
                <a:srgbClr val="C00000"/>
              </a:solidFill>
            </a:endParaRPr>
          </a:p>
        </p:txBody>
      </p:sp>
      <p:sp>
        <p:nvSpPr>
          <p:cNvPr id="10" name="TextBox 9">
            <a:extLst>
              <a:ext uri="{FF2B5EF4-FFF2-40B4-BE49-F238E27FC236}">
                <a16:creationId xmlns:a16="http://schemas.microsoft.com/office/drawing/2014/main" id="{D202AB42-ABD1-49A5-BCE0-E6597FB752DA}"/>
              </a:ext>
            </a:extLst>
          </p:cNvPr>
          <p:cNvSpPr txBox="1"/>
          <p:nvPr/>
        </p:nvSpPr>
        <p:spPr>
          <a:xfrm>
            <a:off x="9049525" y="4063144"/>
            <a:ext cx="2600960" cy="1200329"/>
          </a:xfrm>
          <a:prstGeom prst="rect">
            <a:avLst/>
          </a:prstGeom>
          <a:noFill/>
          <a:ln w="19050">
            <a:solidFill>
              <a:srgbClr val="C00000"/>
            </a:solidFill>
          </a:ln>
        </p:spPr>
        <p:txBody>
          <a:bodyPr wrap="square" rtlCol="0">
            <a:spAutoFit/>
          </a:bodyPr>
          <a:lstStyle/>
          <a:p>
            <a:r>
              <a:rPr lang="en-US" dirty="0"/>
              <a:t>1c. Plural words usually do not interact segmentally with their host.</a:t>
            </a:r>
            <a:endParaRPr lang="en-US" b="1" dirty="0">
              <a:solidFill>
                <a:srgbClr val="C00000"/>
              </a:solidFill>
            </a:endParaRPr>
          </a:p>
        </p:txBody>
      </p:sp>
      <p:sp>
        <p:nvSpPr>
          <p:cNvPr id="14" name="TextBox 13">
            <a:extLst>
              <a:ext uri="{FF2B5EF4-FFF2-40B4-BE49-F238E27FC236}">
                <a16:creationId xmlns:a16="http://schemas.microsoft.com/office/drawing/2014/main" id="{63B20DA9-84E8-456E-922F-D72C025FEBE9}"/>
              </a:ext>
            </a:extLst>
          </p:cNvPr>
          <p:cNvSpPr txBox="1"/>
          <p:nvPr/>
        </p:nvSpPr>
        <p:spPr>
          <a:xfrm>
            <a:off x="5328940" y="4672853"/>
            <a:ext cx="2931139" cy="1261884"/>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600" dirty="0">
                <a:solidFill>
                  <a:schemeClr val="bg1"/>
                </a:solidFill>
              </a:rPr>
              <a:t>Exceptions (12%)</a:t>
            </a:r>
          </a:p>
          <a:p>
            <a:endParaRPr lang="en-US" sz="1600" dirty="0">
              <a:solidFill>
                <a:schemeClr val="bg1"/>
              </a:solidFill>
            </a:endParaRPr>
          </a:p>
          <a:p>
            <a:r>
              <a:rPr lang="en-US" sz="1600" dirty="0">
                <a:solidFill>
                  <a:schemeClr val="bg1"/>
                </a:solidFill>
              </a:rPr>
              <a:t>e.g. Mundang (Mbumic)</a:t>
            </a:r>
          </a:p>
          <a:p>
            <a:r>
              <a:rPr lang="en-US" sz="1400" dirty="0">
                <a:solidFill>
                  <a:schemeClr val="bg1"/>
                </a:solidFill>
              </a:rPr>
              <a:t>fa</a:t>
            </a:r>
            <a:r>
              <a:rPr lang="iu-Latn-CA" sz="1400" dirty="0">
                <a:solidFill>
                  <a:schemeClr val="bg1"/>
                </a:solidFill>
              </a:rPr>
              <a:t>̀tʊ̀</a:t>
            </a:r>
            <a:r>
              <a:rPr lang="iu-Latn-CA" sz="1400" b="1" dirty="0">
                <a:solidFill>
                  <a:schemeClr val="bg1"/>
                </a:solidFill>
              </a:rPr>
              <a:t>k</a:t>
            </a:r>
            <a:r>
              <a:rPr lang="iu-Latn-CA" sz="1400" dirty="0">
                <a:solidFill>
                  <a:schemeClr val="bg1"/>
                </a:solidFill>
              </a:rPr>
              <a:t>=</a:t>
            </a:r>
            <a:r>
              <a:rPr lang="iu-Latn-CA" sz="1400" b="1" dirty="0">
                <a:solidFill>
                  <a:schemeClr val="bg1"/>
                </a:solidFill>
              </a:rPr>
              <a:t>r</a:t>
            </a:r>
            <a:r>
              <a:rPr lang="iu-Latn-CA" sz="1400" dirty="0">
                <a:solidFill>
                  <a:schemeClr val="bg1"/>
                </a:solidFill>
              </a:rPr>
              <a:t>ā 	      → fàtʊ̀</a:t>
            </a:r>
            <a:r>
              <a:rPr lang="iu-Latn-CA" sz="1400" b="1" dirty="0">
                <a:solidFill>
                  <a:schemeClr val="bg1"/>
                </a:solidFill>
              </a:rPr>
              <a:t>ɣr</a:t>
            </a:r>
            <a:r>
              <a:rPr lang="iu-Latn-CA" sz="1400" dirty="0">
                <a:solidFill>
                  <a:schemeClr val="bg1"/>
                </a:solidFill>
              </a:rPr>
              <a:t>ā</a:t>
            </a:r>
            <a:br>
              <a:rPr lang="iu-Latn-CA" sz="1400" dirty="0">
                <a:solidFill>
                  <a:schemeClr val="bg1"/>
                </a:solidFill>
              </a:rPr>
            </a:br>
            <a:r>
              <a:rPr lang="iu-Latn-CA" sz="1400" dirty="0">
                <a:solidFill>
                  <a:schemeClr val="bg1"/>
                </a:solidFill>
              </a:rPr>
              <a:t>wild:animal-PL       ‘wild animals’</a:t>
            </a:r>
          </a:p>
        </p:txBody>
      </p:sp>
      <p:cxnSp>
        <p:nvCxnSpPr>
          <p:cNvPr id="15" name="Straight Connector 14">
            <a:extLst>
              <a:ext uri="{FF2B5EF4-FFF2-40B4-BE49-F238E27FC236}">
                <a16:creationId xmlns:a16="http://schemas.microsoft.com/office/drawing/2014/main" id="{272BC8AE-C95F-4D1F-85F9-E8A07E17A8DE}"/>
              </a:ext>
            </a:extLst>
          </p:cNvPr>
          <p:cNvCxnSpPr>
            <a:cxnSpLocks/>
            <a:endCxn id="14" idx="0"/>
          </p:cNvCxnSpPr>
          <p:nvPr/>
        </p:nvCxnSpPr>
        <p:spPr>
          <a:xfrm>
            <a:off x="5130800" y="3870960"/>
            <a:ext cx="1663710" cy="801893"/>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01E3BEE-9F58-43B0-AD10-0854919D7C26}"/>
              </a:ext>
            </a:extLst>
          </p:cNvPr>
          <p:cNvSpPr txBox="1"/>
          <p:nvPr/>
        </p:nvSpPr>
        <p:spPr>
          <a:xfrm>
            <a:off x="669607" y="6308209"/>
            <a:ext cx="10852786" cy="307777"/>
          </a:xfrm>
          <a:prstGeom prst="rect">
            <a:avLst/>
          </a:prstGeom>
          <a:noFill/>
        </p:spPr>
        <p:txBody>
          <a:bodyPr wrap="square" rtlCol="0">
            <a:spAutoFit/>
          </a:bodyPr>
          <a:lstStyle/>
          <a:p>
            <a:r>
              <a:rPr lang="en-US" sz="1400" dirty="0"/>
              <a:t>Elders 2000</a:t>
            </a:r>
          </a:p>
        </p:txBody>
      </p:sp>
    </p:spTree>
    <p:extLst>
      <p:ext uri="{BB962C8B-B14F-4D97-AF65-F5344CB8AC3E}">
        <p14:creationId xmlns:p14="http://schemas.microsoft.com/office/powerpoint/2010/main" val="85067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C150-01C5-4D9B-84DB-9A9B8E5DEC50}"/>
              </a:ext>
            </a:extLst>
          </p:cNvPr>
          <p:cNvSpPr>
            <a:spLocks noGrp="1"/>
          </p:cNvSpPr>
          <p:nvPr>
            <p:ph type="title"/>
          </p:nvPr>
        </p:nvSpPr>
        <p:spPr/>
        <p:txBody>
          <a:bodyPr/>
          <a:lstStyle/>
          <a:p>
            <a:r>
              <a:rPr lang="iu-Latn-CA" dirty="0"/>
              <a:t>1. Different definitions</a:t>
            </a:r>
            <a:endParaRPr lang="en-US" dirty="0"/>
          </a:p>
        </p:txBody>
      </p:sp>
      <p:sp>
        <p:nvSpPr>
          <p:cNvPr id="3" name="Content Placeholder 2">
            <a:extLst>
              <a:ext uri="{FF2B5EF4-FFF2-40B4-BE49-F238E27FC236}">
                <a16:creationId xmlns:a16="http://schemas.microsoft.com/office/drawing/2014/main" id="{745136F2-06AF-4DAA-B4D8-4D648B4F9DC1}"/>
              </a:ext>
            </a:extLst>
          </p:cNvPr>
          <p:cNvSpPr>
            <a:spLocks noGrp="1"/>
          </p:cNvSpPr>
          <p:nvPr>
            <p:ph idx="1"/>
          </p:nvPr>
        </p:nvSpPr>
        <p:spPr/>
        <p:txBody>
          <a:bodyPr/>
          <a:lstStyle/>
          <a:p>
            <a:r>
              <a:rPr lang="iu-Latn-CA" dirty="0"/>
              <a:t>Separate occurrence?</a:t>
            </a:r>
          </a:p>
          <a:p>
            <a:r>
              <a:rPr lang="iu-Latn-CA" dirty="0"/>
              <a:t>Prosodic strength?</a:t>
            </a:r>
          </a:p>
          <a:p>
            <a:r>
              <a:rPr lang="iu-Latn-CA" dirty="0"/>
              <a:t>Tonal interaction between a marker and a host?</a:t>
            </a:r>
            <a:endParaRPr lang="en-US" dirty="0"/>
          </a:p>
        </p:txBody>
      </p:sp>
    </p:spTree>
    <p:extLst>
      <p:ext uri="{BB962C8B-B14F-4D97-AF65-F5344CB8AC3E}">
        <p14:creationId xmlns:p14="http://schemas.microsoft.com/office/powerpoint/2010/main" val="36413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BA67-30DC-420C-B0C6-7ABC3BC0604A}"/>
              </a:ext>
            </a:extLst>
          </p:cNvPr>
          <p:cNvSpPr>
            <a:spLocks noGrp="1"/>
          </p:cNvSpPr>
          <p:nvPr>
            <p:ph type="title"/>
          </p:nvPr>
        </p:nvSpPr>
        <p:spPr/>
        <p:txBody>
          <a:bodyPr/>
          <a:lstStyle/>
          <a:p>
            <a:r>
              <a:rPr lang="en-US" dirty="0"/>
              <a:t>2. Word order properties</a:t>
            </a:r>
          </a:p>
        </p:txBody>
      </p:sp>
      <p:sp>
        <p:nvSpPr>
          <p:cNvPr id="3" name="Content Placeholder 2">
            <a:extLst>
              <a:ext uri="{FF2B5EF4-FFF2-40B4-BE49-F238E27FC236}">
                <a16:creationId xmlns:a16="http://schemas.microsoft.com/office/drawing/2014/main" id="{F92F9D70-2058-4352-9F2D-D581DBB51A54}"/>
              </a:ext>
            </a:extLst>
          </p:cNvPr>
          <p:cNvSpPr>
            <a:spLocks noGrp="1"/>
          </p:cNvSpPr>
          <p:nvPr>
            <p:ph idx="1"/>
          </p:nvPr>
        </p:nvSpPr>
        <p:spPr/>
        <p:txBody>
          <a:bodyPr/>
          <a:lstStyle/>
          <a:p>
            <a:pPr marL="0" indent="0">
              <a:buNone/>
            </a:pPr>
            <a:r>
              <a:rPr lang="en-US" dirty="0"/>
              <a:t>2a. Overwhelmingly N PL order (like affixes)</a:t>
            </a:r>
          </a:p>
          <a:p>
            <a:endParaRPr lang="en-US" dirty="0"/>
          </a:p>
          <a:p>
            <a:pPr marL="0" indent="0">
              <a:buNone/>
            </a:pPr>
            <a:r>
              <a:rPr lang="en-US" dirty="0"/>
              <a:t>If promiscuous</a:t>
            </a:r>
          </a:p>
          <a:p>
            <a:pPr lvl="1"/>
            <a:r>
              <a:rPr lang="en-US" b="1" dirty="0"/>
              <a:t>2a. </a:t>
            </a:r>
            <a:r>
              <a:rPr lang="en-US" b="1" dirty="0">
                <a:solidFill>
                  <a:schemeClr val="accent6">
                    <a:lumMod val="60000"/>
                    <a:lumOff val="40000"/>
                  </a:schemeClr>
                </a:solidFill>
              </a:rPr>
              <a:t>Occurs with adjectives </a:t>
            </a:r>
            <a:r>
              <a:rPr lang="en-US" dirty="0"/>
              <a:t>in 86% of languages</a:t>
            </a:r>
          </a:p>
          <a:p>
            <a:pPr lvl="1"/>
            <a:r>
              <a:rPr lang="en-US" b="1" dirty="0"/>
              <a:t>2b. </a:t>
            </a:r>
            <a:r>
              <a:rPr lang="en-US" b="1" dirty="0">
                <a:solidFill>
                  <a:schemeClr val="accent6">
                    <a:lumMod val="60000"/>
                    <a:lumOff val="40000"/>
                  </a:schemeClr>
                </a:solidFill>
              </a:rPr>
              <a:t>Cannot occur with numeral </a:t>
            </a:r>
            <a:r>
              <a:rPr lang="en-US" dirty="0"/>
              <a:t>in 86% of languages</a:t>
            </a:r>
          </a:p>
          <a:p>
            <a:pPr lvl="1"/>
            <a:r>
              <a:rPr lang="en-US" b="1" dirty="0">
                <a:solidFill>
                  <a:srgbClr val="C00000"/>
                </a:solidFill>
              </a:rPr>
              <a:t>Can occur with demonstratives in 50% of languages</a:t>
            </a:r>
          </a:p>
          <a:p>
            <a:pPr marL="457200" lvl="1" indent="0">
              <a:buNone/>
            </a:pPr>
            <a:endParaRPr lang="en-US" dirty="0"/>
          </a:p>
          <a:p>
            <a:pPr marL="0" indent="0">
              <a:buNone/>
            </a:pPr>
            <a:r>
              <a:rPr lang="en-US" b="1" dirty="0">
                <a:solidFill>
                  <a:schemeClr val="accent6">
                    <a:lumMod val="60000"/>
                    <a:lumOff val="40000"/>
                  </a:schemeClr>
                </a:solidFill>
              </a:rPr>
              <a:t>The status of a marker is always more complex than just a ‘clitic’ which attaches to any host</a:t>
            </a:r>
            <a:r>
              <a:rPr lang="en-US" dirty="0">
                <a:solidFill>
                  <a:schemeClr val="accent6">
                    <a:lumMod val="60000"/>
                    <a:lumOff val="40000"/>
                  </a:schemeClr>
                </a:solidFill>
              </a:rPr>
              <a:t>. </a:t>
            </a:r>
          </a:p>
        </p:txBody>
      </p:sp>
    </p:spTree>
    <p:extLst>
      <p:ext uri="{BB962C8B-B14F-4D97-AF65-F5344CB8AC3E}">
        <p14:creationId xmlns:p14="http://schemas.microsoft.com/office/powerpoint/2010/main" val="12170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3. Few constraints on occurrence</a:t>
            </a:r>
          </a:p>
        </p:txBody>
      </p:sp>
      <p:pic>
        <p:nvPicPr>
          <p:cNvPr id="6" name="Picture 5" descr="Map&#10;&#10;Description automatically generated">
            <a:extLst>
              <a:ext uri="{FF2B5EF4-FFF2-40B4-BE49-F238E27FC236}">
                <a16:creationId xmlns:a16="http://schemas.microsoft.com/office/drawing/2014/main" id="{86C7428B-0E00-445D-8D22-27162E02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939" y="1477328"/>
            <a:ext cx="7954675" cy="4351337"/>
          </a:xfrm>
          <a:prstGeom prst="rect">
            <a:avLst/>
          </a:prstGeom>
        </p:spPr>
      </p:pic>
      <p:sp>
        <p:nvSpPr>
          <p:cNvPr id="4" name="TextBox 3">
            <a:extLst>
              <a:ext uri="{FF2B5EF4-FFF2-40B4-BE49-F238E27FC236}">
                <a16:creationId xmlns:a16="http://schemas.microsoft.com/office/drawing/2014/main" id="{9A0C046A-3503-4140-A79C-22ADEC2A8A78}"/>
              </a:ext>
            </a:extLst>
          </p:cNvPr>
          <p:cNvSpPr txBox="1"/>
          <p:nvPr/>
        </p:nvSpPr>
        <p:spPr>
          <a:xfrm>
            <a:off x="1101090" y="1801495"/>
            <a:ext cx="2600960" cy="923330"/>
          </a:xfrm>
          <a:prstGeom prst="rect">
            <a:avLst/>
          </a:prstGeom>
          <a:noFill/>
          <a:ln w="19050">
            <a:solidFill>
              <a:srgbClr val="C00000"/>
            </a:solidFill>
          </a:ln>
        </p:spPr>
        <p:txBody>
          <a:bodyPr wrap="square" rtlCol="0">
            <a:spAutoFit/>
          </a:bodyPr>
          <a:lstStyle/>
          <a:p>
            <a:r>
              <a:rPr lang="en-US" dirty="0"/>
              <a:t>3a. The typical plural word </a:t>
            </a:r>
            <a:r>
              <a:rPr lang="en-US" b="1" dirty="0">
                <a:solidFill>
                  <a:srgbClr val="C00000"/>
                </a:solidFill>
              </a:rPr>
              <a:t>is</a:t>
            </a:r>
            <a:r>
              <a:rPr lang="en-US" dirty="0"/>
              <a:t> </a:t>
            </a:r>
            <a:r>
              <a:rPr lang="en-US" b="1" dirty="0">
                <a:solidFill>
                  <a:srgbClr val="C00000"/>
                </a:solidFill>
              </a:rPr>
              <a:t>not semantically selective. </a:t>
            </a:r>
          </a:p>
        </p:txBody>
      </p:sp>
      <p:sp>
        <p:nvSpPr>
          <p:cNvPr id="7" name="TextBox 6">
            <a:extLst>
              <a:ext uri="{FF2B5EF4-FFF2-40B4-BE49-F238E27FC236}">
                <a16:creationId xmlns:a16="http://schemas.microsoft.com/office/drawing/2014/main" id="{EA3CB459-D21B-428F-A5AE-E60E573DAB94}"/>
              </a:ext>
            </a:extLst>
          </p:cNvPr>
          <p:cNvSpPr txBox="1"/>
          <p:nvPr/>
        </p:nvSpPr>
        <p:spPr>
          <a:xfrm>
            <a:off x="4978400" y="4190255"/>
            <a:ext cx="2600960" cy="1446550"/>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600" dirty="0">
                <a:solidFill>
                  <a:schemeClr val="bg1"/>
                </a:solidFill>
              </a:rPr>
              <a:t>Exceptions (8%)</a:t>
            </a:r>
          </a:p>
          <a:p>
            <a:endParaRPr lang="en-US" sz="1600" dirty="0">
              <a:solidFill>
                <a:schemeClr val="bg1"/>
              </a:solidFill>
            </a:endParaRPr>
          </a:p>
          <a:p>
            <a:r>
              <a:rPr lang="en-US" sz="1400" dirty="0">
                <a:solidFill>
                  <a:schemeClr val="bg1"/>
                </a:solidFill>
              </a:rPr>
              <a:t>e.g. </a:t>
            </a:r>
            <a:r>
              <a:rPr lang="en-US" sz="1400" dirty="0" err="1">
                <a:solidFill>
                  <a:schemeClr val="bg1"/>
                </a:solidFill>
              </a:rPr>
              <a:t>Monzombo</a:t>
            </a:r>
            <a:r>
              <a:rPr lang="en-US" sz="1400" dirty="0">
                <a:solidFill>
                  <a:schemeClr val="bg1"/>
                </a:solidFill>
              </a:rPr>
              <a:t> (Ubangi)</a:t>
            </a:r>
          </a:p>
          <a:p>
            <a:endParaRPr lang="en-US" sz="1400" i="1" dirty="0">
              <a:solidFill>
                <a:schemeClr val="bg1"/>
              </a:solidFill>
            </a:endParaRPr>
          </a:p>
          <a:p>
            <a:r>
              <a:rPr lang="en-US" sz="1400" i="1" dirty="0">
                <a:solidFill>
                  <a:schemeClr val="bg1"/>
                </a:solidFill>
              </a:rPr>
              <a:t>ō</a:t>
            </a:r>
            <a:r>
              <a:rPr lang="iu-Latn-CA" sz="1400" i="1" dirty="0">
                <a:solidFill>
                  <a:schemeClr val="bg1"/>
                </a:solidFill>
              </a:rPr>
              <a:t> </a:t>
            </a:r>
            <a:r>
              <a:rPr lang="iu-Latn-CA" sz="1400" dirty="0">
                <a:solidFill>
                  <a:schemeClr val="bg1"/>
                </a:solidFill>
              </a:rPr>
              <a:t>only occurs with animate nouns if the referent is indefinite</a:t>
            </a:r>
            <a:endParaRPr lang="en-US" sz="1400" dirty="0">
              <a:solidFill>
                <a:schemeClr val="bg1"/>
              </a:solidFill>
            </a:endParaRPr>
          </a:p>
        </p:txBody>
      </p:sp>
      <p:cxnSp>
        <p:nvCxnSpPr>
          <p:cNvPr id="9" name="Straight Connector 8">
            <a:extLst>
              <a:ext uri="{FF2B5EF4-FFF2-40B4-BE49-F238E27FC236}">
                <a16:creationId xmlns:a16="http://schemas.microsoft.com/office/drawing/2014/main" id="{5336CD2B-1B34-4B16-8467-B11E6FA24F7C}"/>
              </a:ext>
            </a:extLst>
          </p:cNvPr>
          <p:cNvCxnSpPr>
            <a:cxnSpLocks/>
          </p:cNvCxnSpPr>
          <p:nvPr/>
        </p:nvCxnSpPr>
        <p:spPr>
          <a:xfrm flipV="1">
            <a:off x="7579360" y="4094480"/>
            <a:ext cx="934720" cy="695939"/>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36EE384-5C1F-4CBA-82AB-89F9362B80DF}"/>
              </a:ext>
            </a:extLst>
          </p:cNvPr>
          <p:cNvSpPr txBox="1"/>
          <p:nvPr/>
        </p:nvSpPr>
        <p:spPr>
          <a:xfrm>
            <a:off x="669607" y="6308209"/>
            <a:ext cx="10852786" cy="307777"/>
          </a:xfrm>
          <a:prstGeom prst="rect">
            <a:avLst/>
          </a:prstGeom>
          <a:noFill/>
        </p:spPr>
        <p:txBody>
          <a:bodyPr wrap="square" rtlCol="0">
            <a:spAutoFit/>
          </a:bodyPr>
          <a:lstStyle/>
          <a:p>
            <a:r>
              <a:rPr lang="en-US" sz="1400" dirty="0" err="1"/>
              <a:t>Boyi</a:t>
            </a:r>
            <a:r>
              <a:rPr lang="en-US" sz="1400" dirty="0"/>
              <a:t> 1983</a:t>
            </a:r>
          </a:p>
        </p:txBody>
      </p:sp>
    </p:spTree>
    <p:extLst>
      <p:ext uri="{BB962C8B-B14F-4D97-AF65-F5344CB8AC3E}">
        <p14:creationId xmlns:p14="http://schemas.microsoft.com/office/powerpoint/2010/main" val="24047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7ADE589D-0F90-4781-B342-231FE0612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938" y="1477327"/>
            <a:ext cx="7954676" cy="4351337"/>
          </a:xfrm>
          <a:prstGeom prst="rect">
            <a:avLst/>
          </a:prstGeom>
        </p:spPr>
      </p:pic>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3. Few constraints on occurrence</a:t>
            </a:r>
          </a:p>
        </p:txBody>
      </p:sp>
      <p:sp>
        <p:nvSpPr>
          <p:cNvPr id="4" name="TextBox 3">
            <a:extLst>
              <a:ext uri="{FF2B5EF4-FFF2-40B4-BE49-F238E27FC236}">
                <a16:creationId xmlns:a16="http://schemas.microsoft.com/office/drawing/2014/main" id="{9A0C046A-3503-4140-A79C-22ADEC2A8A78}"/>
              </a:ext>
            </a:extLst>
          </p:cNvPr>
          <p:cNvSpPr txBox="1"/>
          <p:nvPr/>
        </p:nvSpPr>
        <p:spPr>
          <a:xfrm>
            <a:off x="1101090" y="1801495"/>
            <a:ext cx="2600960" cy="923330"/>
          </a:xfrm>
          <a:prstGeom prst="rect">
            <a:avLst/>
          </a:prstGeom>
          <a:noFill/>
          <a:ln w="19050">
            <a:solidFill>
              <a:srgbClr val="C00000"/>
            </a:solidFill>
          </a:ln>
        </p:spPr>
        <p:txBody>
          <a:bodyPr wrap="square" rtlCol="0">
            <a:spAutoFit/>
          </a:bodyPr>
          <a:lstStyle/>
          <a:p>
            <a:r>
              <a:rPr lang="en-US" dirty="0"/>
              <a:t>3a. The typical plural word </a:t>
            </a:r>
            <a:r>
              <a:rPr lang="en-US" b="1" dirty="0">
                <a:solidFill>
                  <a:srgbClr val="C00000"/>
                </a:solidFill>
              </a:rPr>
              <a:t>is</a:t>
            </a:r>
            <a:r>
              <a:rPr lang="en-US" dirty="0"/>
              <a:t> </a:t>
            </a:r>
            <a:r>
              <a:rPr lang="en-US" b="1" dirty="0">
                <a:solidFill>
                  <a:srgbClr val="C00000"/>
                </a:solidFill>
              </a:rPr>
              <a:t>not semantically selective</a:t>
            </a:r>
            <a:r>
              <a:rPr lang="en-US" dirty="0">
                <a:solidFill>
                  <a:srgbClr val="C00000"/>
                </a:solidFill>
              </a:rPr>
              <a:t>. </a:t>
            </a:r>
          </a:p>
        </p:txBody>
      </p:sp>
      <p:sp>
        <p:nvSpPr>
          <p:cNvPr id="8" name="TextBox 7">
            <a:extLst>
              <a:ext uri="{FF2B5EF4-FFF2-40B4-BE49-F238E27FC236}">
                <a16:creationId xmlns:a16="http://schemas.microsoft.com/office/drawing/2014/main" id="{6FC5E6A0-55D1-42F0-92AC-27C83ED7AFB8}"/>
              </a:ext>
            </a:extLst>
          </p:cNvPr>
          <p:cNvSpPr txBox="1"/>
          <p:nvPr/>
        </p:nvSpPr>
        <p:spPr>
          <a:xfrm>
            <a:off x="1101090" y="3209846"/>
            <a:ext cx="2600960" cy="923330"/>
          </a:xfrm>
          <a:prstGeom prst="rect">
            <a:avLst/>
          </a:prstGeom>
          <a:noFill/>
          <a:ln w="19050">
            <a:solidFill>
              <a:srgbClr val="C00000"/>
            </a:solidFill>
          </a:ln>
        </p:spPr>
        <p:txBody>
          <a:bodyPr wrap="square" rtlCol="0">
            <a:spAutoFit/>
          </a:bodyPr>
          <a:lstStyle/>
          <a:p>
            <a:r>
              <a:rPr lang="en-US" dirty="0"/>
              <a:t>3b. The typical plural word </a:t>
            </a:r>
            <a:r>
              <a:rPr lang="en-US" b="1" dirty="0">
                <a:solidFill>
                  <a:srgbClr val="C00000"/>
                </a:solidFill>
              </a:rPr>
              <a:t>can occur with numerals</a:t>
            </a:r>
            <a:r>
              <a:rPr lang="en-US" dirty="0">
                <a:solidFill>
                  <a:srgbClr val="C00000"/>
                </a:solidFill>
              </a:rPr>
              <a:t>.</a:t>
            </a:r>
          </a:p>
        </p:txBody>
      </p:sp>
      <p:sp>
        <p:nvSpPr>
          <p:cNvPr id="11" name="TextBox 10">
            <a:extLst>
              <a:ext uri="{FF2B5EF4-FFF2-40B4-BE49-F238E27FC236}">
                <a16:creationId xmlns:a16="http://schemas.microsoft.com/office/drawing/2014/main" id="{33808B16-77C2-493C-BE0A-F7C4AAB6F79E}"/>
              </a:ext>
            </a:extLst>
          </p:cNvPr>
          <p:cNvSpPr txBox="1"/>
          <p:nvPr/>
        </p:nvSpPr>
        <p:spPr>
          <a:xfrm>
            <a:off x="8091530" y="1925762"/>
            <a:ext cx="1989730" cy="1246495"/>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400" dirty="0">
                <a:solidFill>
                  <a:schemeClr val="bg1"/>
                </a:solidFill>
              </a:rPr>
              <a:t>Exceptions (15%)</a:t>
            </a:r>
          </a:p>
          <a:p>
            <a:endParaRPr lang="en-US" sz="1400" dirty="0">
              <a:solidFill>
                <a:schemeClr val="bg1"/>
              </a:solidFill>
            </a:endParaRPr>
          </a:p>
          <a:p>
            <a:r>
              <a:rPr lang="en-US" sz="1400" dirty="0">
                <a:solidFill>
                  <a:schemeClr val="bg1"/>
                </a:solidFill>
              </a:rPr>
              <a:t>e.g. </a:t>
            </a:r>
            <a:r>
              <a:rPr lang="en-US" sz="1400" dirty="0" err="1">
                <a:solidFill>
                  <a:schemeClr val="bg1"/>
                </a:solidFill>
              </a:rPr>
              <a:t>Kwegu</a:t>
            </a:r>
            <a:r>
              <a:rPr lang="en-US" sz="1400" dirty="0">
                <a:solidFill>
                  <a:schemeClr val="bg1"/>
                </a:solidFill>
              </a:rPr>
              <a:t> (</a:t>
            </a:r>
            <a:r>
              <a:rPr lang="en-US" sz="1400" dirty="0" err="1">
                <a:solidFill>
                  <a:schemeClr val="bg1"/>
                </a:solidFill>
              </a:rPr>
              <a:t>Surmic</a:t>
            </a:r>
            <a:r>
              <a:rPr lang="en-US" sz="1400" dirty="0">
                <a:solidFill>
                  <a:schemeClr val="bg1"/>
                </a:solidFill>
              </a:rPr>
              <a:t>)</a:t>
            </a:r>
            <a:endParaRPr lang="en-US" sz="1400" i="1" dirty="0">
              <a:solidFill>
                <a:schemeClr val="bg1"/>
              </a:solidFill>
            </a:endParaRPr>
          </a:p>
          <a:p>
            <a:r>
              <a:rPr lang="en-US" sz="1100" dirty="0">
                <a:solidFill>
                  <a:schemeClr val="bg1"/>
                </a:solidFill>
              </a:rPr>
              <a:t>*</a:t>
            </a:r>
            <a:r>
              <a:rPr lang="en-US" sz="1100" dirty="0" err="1">
                <a:solidFill>
                  <a:schemeClr val="bg1"/>
                </a:solidFill>
              </a:rPr>
              <a:t>imi</a:t>
            </a:r>
            <a:r>
              <a:rPr lang="iu-Latn-CA" sz="1100" dirty="0">
                <a:solidFill>
                  <a:schemeClr val="bg1"/>
                </a:solidFill>
              </a:rPr>
              <a:t>ʃ=an      gai    ɗaa</a:t>
            </a:r>
            <a:br>
              <a:rPr lang="iu-Latn-CA" sz="1100" dirty="0">
                <a:solidFill>
                  <a:schemeClr val="bg1"/>
                </a:solidFill>
              </a:rPr>
            </a:br>
            <a:r>
              <a:rPr lang="iu-Latn-CA" sz="1100" dirty="0">
                <a:solidFill>
                  <a:schemeClr val="bg1"/>
                </a:solidFill>
              </a:rPr>
              <a:t>buffalo=PL  REL   two</a:t>
            </a:r>
            <a:br>
              <a:rPr lang="iu-Latn-CA" sz="1100" dirty="0">
                <a:solidFill>
                  <a:schemeClr val="bg1"/>
                </a:solidFill>
              </a:rPr>
            </a:br>
            <a:r>
              <a:rPr lang="iu-Latn-CA" sz="1100" dirty="0">
                <a:solidFill>
                  <a:schemeClr val="bg1"/>
                </a:solidFill>
              </a:rPr>
              <a:t>‘two buffaloes’</a:t>
            </a:r>
            <a:endParaRPr lang="en-US" sz="1100" dirty="0">
              <a:solidFill>
                <a:schemeClr val="bg1"/>
              </a:solidFill>
            </a:endParaRPr>
          </a:p>
        </p:txBody>
      </p:sp>
      <p:cxnSp>
        <p:nvCxnSpPr>
          <p:cNvPr id="12" name="Straight Connector 11">
            <a:extLst>
              <a:ext uri="{FF2B5EF4-FFF2-40B4-BE49-F238E27FC236}">
                <a16:creationId xmlns:a16="http://schemas.microsoft.com/office/drawing/2014/main" id="{D5033CE1-4A26-462C-BAE0-B211FA3A0487}"/>
              </a:ext>
            </a:extLst>
          </p:cNvPr>
          <p:cNvCxnSpPr>
            <a:cxnSpLocks/>
            <a:endCxn id="11" idx="2"/>
          </p:cNvCxnSpPr>
          <p:nvPr/>
        </p:nvCxnSpPr>
        <p:spPr>
          <a:xfrm flipH="1" flipV="1">
            <a:off x="9086395" y="3172257"/>
            <a:ext cx="870406" cy="696164"/>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4F606167-4C8B-4CFE-9B2C-B9B978CFAF78}"/>
              </a:ext>
            </a:extLst>
          </p:cNvPr>
          <p:cNvSpPr txBox="1"/>
          <p:nvPr/>
        </p:nvSpPr>
        <p:spPr>
          <a:xfrm>
            <a:off x="669607" y="6308209"/>
            <a:ext cx="10852786" cy="307777"/>
          </a:xfrm>
          <a:prstGeom prst="rect">
            <a:avLst/>
          </a:prstGeom>
          <a:noFill/>
        </p:spPr>
        <p:txBody>
          <a:bodyPr wrap="square" rtlCol="0">
            <a:spAutoFit/>
          </a:bodyPr>
          <a:lstStyle/>
          <a:p>
            <a:r>
              <a:rPr lang="en-US" sz="1400" dirty="0" err="1"/>
              <a:t>Hieda</a:t>
            </a:r>
            <a:r>
              <a:rPr lang="en-US" sz="1400" dirty="0"/>
              <a:t> 1998</a:t>
            </a:r>
          </a:p>
        </p:txBody>
      </p:sp>
    </p:spTree>
    <p:extLst>
      <p:ext uri="{BB962C8B-B14F-4D97-AF65-F5344CB8AC3E}">
        <p14:creationId xmlns:p14="http://schemas.microsoft.com/office/powerpoint/2010/main" val="38968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71F36107-7BEB-4F7F-94D7-08FCB84E3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938" y="1477327"/>
            <a:ext cx="7954676" cy="4351337"/>
          </a:xfrm>
          <a:prstGeom prst="rect">
            <a:avLst/>
          </a:prstGeom>
        </p:spPr>
      </p:pic>
      <p:sp>
        <p:nvSpPr>
          <p:cNvPr id="2" name="Title 1">
            <a:extLst>
              <a:ext uri="{FF2B5EF4-FFF2-40B4-BE49-F238E27FC236}">
                <a16:creationId xmlns:a16="http://schemas.microsoft.com/office/drawing/2014/main" id="{4BAC8728-D37F-4141-AEED-866216C2A211}"/>
              </a:ext>
            </a:extLst>
          </p:cNvPr>
          <p:cNvSpPr>
            <a:spLocks noGrp="1"/>
          </p:cNvSpPr>
          <p:nvPr>
            <p:ph type="title"/>
          </p:nvPr>
        </p:nvSpPr>
        <p:spPr/>
        <p:txBody>
          <a:bodyPr/>
          <a:lstStyle/>
          <a:p>
            <a:r>
              <a:rPr lang="en-US" dirty="0"/>
              <a:t>3. Few constraints on occurrence</a:t>
            </a:r>
          </a:p>
        </p:txBody>
      </p:sp>
      <p:sp>
        <p:nvSpPr>
          <p:cNvPr id="4" name="TextBox 3">
            <a:extLst>
              <a:ext uri="{FF2B5EF4-FFF2-40B4-BE49-F238E27FC236}">
                <a16:creationId xmlns:a16="http://schemas.microsoft.com/office/drawing/2014/main" id="{9A0C046A-3503-4140-A79C-22ADEC2A8A78}"/>
              </a:ext>
            </a:extLst>
          </p:cNvPr>
          <p:cNvSpPr txBox="1"/>
          <p:nvPr/>
        </p:nvSpPr>
        <p:spPr>
          <a:xfrm>
            <a:off x="1101090" y="1801495"/>
            <a:ext cx="2600960" cy="923330"/>
          </a:xfrm>
          <a:prstGeom prst="rect">
            <a:avLst/>
          </a:prstGeom>
          <a:noFill/>
          <a:ln w="19050">
            <a:solidFill>
              <a:srgbClr val="C00000"/>
            </a:solidFill>
          </a:ln>
        </p:spPr>
        <p:txBody>
          <a:bodyPr wrap="square" rtlCol="0">
            <a:spAutoFit/>
          </a:bodyPr>
          <a:lstStyle/>
          <a:p>
            <a:r>
              <a:rPr lang="en-US" dirty="0"/>
              <a:t>3a. The typical plural word </a:t>
            </a:r>
            <a:r>
              <a:rPr lang="en-US" b="1" dirty="0">
                <a:solidFill>
                  <a:srgbClr val="C00000"/>
                </a:solidFill>
              </a:rPr>
              <a:t>is</a:t>
            </a:r>
            <a:r>
              <a:rPr lang="en-US" dirty="0"/>
              <a:t> </a:t>
            </a:r>
            <a:r>
              <a:rPr lang="en-US" b="1" dirty="0">
                <a:solidFill>
                  <a:srgbClr val="C00000"/>
                </a:solidFill>
              </a:rPr>
              <a:t>not semantically selective</a:t>
            </a:r>
            <a:r>
              <a:rPr lang="en-US" dirty="0">
                <a:solidFill>
                  <a:srgbClr val="C00000"/>
                </a:solidFill>
              </a:rPr>
              <a:t>. </a:t>
            </a:r>
          </a:p>
        </p:txBody>
      </p:sp>
      <p:sp>
        <p:nvSpPr>
          <p:cNvPr id="8" name="TextBox 7">
            <a:extLst>
              <a:ext uri="{FF2B5EF4-FFF2-40B4-BE49-F238E27FC236}">
                <a16:creationId xmlns:a16="http://schemas.microsoft.com/office/drawing/2014/main" id="{6FC5E6A0-55D1-42F0-92AC-27C83ED7AFB8}"/>
              </a:ext>
            </a:extLst>
          </p:cNvPr>
          <p:cNvSpPr txBox="1"/>
          <p:nvPr/>
        </p:nvSpPr>
        <p:spPr>
          <a:xfrm>
            <a:off x="1101090" y="3209846"/>
            <a:ext cx="2600960" cy="923330"/>
          </a:xfrm>
          <a:prstGeom prst="rect">
            <a:avLst/>
          </a:prstGeom>
          <a:noFill/>
          <a:ln w="19050">
            <a:solidFill>
              <a:srgbClr val="C00000"/>
            </a:solidFill>
          </a:ln>
        </p:spPr>
        <p:txBody>
          <a:bodyPr wrap="square" rtlCol="0">
            <a:spAutoFit/>
          </a:bodyPr>
          <a:lstStyle/>
          <a:p>
            <a:r>
              <a:rPr lang="en-US" dirty="0"/>
              <a:t>3b. The typical plural word </a:t>
            </a:r>
            <a:r>
              <a:rPr lang="en-US" b="1" dirty="0">
                <a:solidFill>
                  <a:srgbClr val="C00000"/>
                </a:solidFill>
              </a:rPr>
              <a:t>can occur with numerals</a:t>
            </a:r>
            <a:r>
              <a:rPr lang="en-US" dirty="0">
                <a:solidFill>
                  <a:srgbClr val="C00000"/>
                </a:solidFill>
              </a:rPr>
              <a:t>.</a:t>
            </a:r>
          </a:p>
        </p:txBody>
      </p:sp>
      <p:sp>
        <p:nvSpPr>
          <p:cNvPr id="9" name="TextBox 8">
            <a:extLst>
              <a:ext uri="{FF2B5EF4-FFF2-40B4-BE49-F238E27FC236}">
                <a16:creationId xmlns:a16="http://schemas.microsoft.com/office/drawing/2014/main" id="{D9B8F4DA-8930-4477-B734-ACC96F2E6A8A}"/>
              </a:ext>
            </a:extLst>
          </p:cNvPr>
          <p:cNvSpPr txBox="1"/>
          <p:nvPr/>
        </p:nvSpPr>
        <p:spPr>
          <a:xfrm>
            <a:off x="1101090" y="4618197"/>
            <a:ext cx="2600960" cy="923330"/>
          </a:xfrm>
          <a:prstGeom prst="rect">
            <a:avLst/>
          </a:prstGeom>
          <a:noFill/>
          <a:ln w="19050">
            <a:solidFill>
              <a:srgbClr val="C00000"/>
            </a:solidFill>
          </a:ln>
        </p:spPr>
        <p:txBody>
          <a:bodyPr wrap="square" rtlCol="0">
            <a:spAutoFit/>
          </a:bodyPr>
          <a:lstStyle/>
          <a:p>
            <a:r>
              <a:rPr lang="en-US" dirty="0"/>
              <a:t>3c. The typical plural word </a:t>
            </a:r>
            <a:r>
              <a:rPr lang="en-US" b="1" dirty="0">
                <a:solidFill>
                  <a:srgbClr val="C00000"/>
                </a:solidFill>
              </a:rPr>
              <a:t>is optional. (vs. affixes)</a:t>
            </a:r>
          </a:p>
        </p:txBody>
      </p:sp>
      <p:sp>
        <p:nvSpPr>
          <p:cNvPr id="13" name="TextBox 12">
            <a:extLst>
              <a:ext uri="{FF2B5EF4-FFF2-40B4-BE49-F238E27FC236}">
                <a16:creationId xmlns:a16="http://schemas.microsoft.com/office/drawing/2014/main" id="{FCC62DEA-B082-4F8C-AEA9-074FC1160D5B}"/>
              </a:ext>
            </a:extLst>
          </p:cNvPr>
          <p:cNvSpPr txBox="1"/>
          <p:nvPr/>
        </p:nvSpPr>
        <p:spPr>
          <a:xfrm>
            <a:off x="5429110" y="4261126"/>
            <a:ext cx="2799356" cy="1384995"/>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400" dirty="0">
                <a:solidFill>
                  <a:schemeClr val="bg1"/>
                </a:solidFill>
              </a:rPr>
              <a:t>Exceptions (26%)</a:t>
            </a:r>
          </a:p>
          <a:p>
            <a:endParaRPr lang="en-US" sz="1400" dirty="0">
              <a:solidFill>
                <a:schemeClr val="bg1"/>
              </a:solidFill>
            </a:endParaRPr>
          </a:p>
          <a:p>
            <a:r>
              <a:rPr lang="en-US" sz="1400" dirty="0">
                <a:solidFill>
                  <a:schemeClr val="bg1"/>
                </a:solidFill>
              </a:rPr>
              <a:t>e.g. </a:t>
            </a:r>
            <a:r>
              <a:rPr lang="en-US" sz="1400" dirty="0" err="1">
                <a:solidFill>
                  <a:schemeClr val="bg1"/>
                </a:solidFill>
              </a:rPr>
              <a:t>Tondi</a:t>
            </a:r>
            <a:r>
              <a:rPr lang="en-US" sz="1400" dirty="0">
                <a:solidFill>
                  <a:schemeClr val="bg1"/>
                </a:solidFill>
              </a:rPr>
              <a:t> </a:t>
            </a:r>
            <a:r>
              <a:rPr lang="en-US" sz="1400" dirty="0" err="1">
                <a:solidFill>
                  <a:schemeClr val="bg1"/>
                </a:solidFill>
              </a:rPr>
              <a:t>Songway</a:t>
            </a:r>
            <a:r>
              <a:rPr lang="en-US" sz="1400" dirty="0">
                <a:solidFill>
                  <a:schemeClr val="bg1"/>
                </a:solidFill>
              </a:rPr>
              <a:t> Kiini (Songhay)</a:t>
            </a:r>
          </a:p>
          <a:p>
            <a:r>
              <a:rPr lang="en-US" sz="1400" i="1" dirty="0">
                <a:solidFill>
                  <a:schemeClr val="bg1"/>
                </a:solidFill>
              </a:rPr>
              <a:t>=</a:t>
            </a:r>
            <a:r>
              <a:rPr lang="en-US" sz="1400" i="1" dirty="0" err="1">
                <a:solidFill>
                  <a:schemeClr val="bg1"/>
                </a:solidFill>
              </a:rPr>
              <a:t>yów</a:t>
            </a:r>
            <a:r>
              <a:rPr lang="en-US" sz="1400" dirty="0">
                <a:solidFill>
                  <a:schemeClr val="bg1"/>
                </a:solidFill>
              </a:rPr>
              <a:t>, indefinite plural appears to be obligatory in indefinite plural noun phrases without a numeral</a:t>
            </a:r>
          </a:p>
        </p:txBody>
      </p:sp>
      <p:cxnSp>
        <p:nvCxnSpPr>
          <p:cNvPr id="14" name="Straight Connector 13">
            <a:extLst>
              <a:ext uri="{FF2B5EF4-FFF2-40B4-BE49-F238E27FC236}">
                <a16:creationId xmlns:a16="http://schemas.microsoft.com/office/drawing/2014/main" id="{E13D9711-4BB7-4255-ADED-1E40EF0C6C56}"/>
              </a:ext>
            </a:extLst>
          </p:cNvPr>
          <p:cNvCxnSpPr>
            <a:cxnSpLocks/>
            <a:endCxn id="13" idx="0"/>
          </p:cNvCxnSpPr>
          <p:nvPr/>
        </p:nvCxnSpPr>
        <p:spPr>
          <a:xfrm>
            <a:off x="6781800" y="3111500"/>
            <a:ext cx="46988" cy="1149626"/>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398187AC-8430-43CA-A0DE-AA35F01BBD12}"/>
              </a:ext>
            </a:extLst>
          </p:cNvPr>
          <p:cNvSpPr txBox="1"/>
          <p:nvPr/>
        </p:nvSpPr>
        <p:spPr>
          <a:xfrm>
            <a:off x="669607" y="6308209"/>
            <a:ext cx="10852786" cy="307777"/>
          </a:xfrm>
          <a:prstGeom prst="rect">
            <a:avLst/>
          </a:prstGeom>
          <a:noFill/>
        </p:spPr>
        <p:txBody>
          <a:bodyPr wrap="square" rtlCol="0">
            <a:spAutoFit/>
          </a:bodyPr>
          <a:lstStyle/>
          <a:p>
            <a:r>
              <a:rPr lang="en-US" sz="1400" dirty="0"/>
              <a:t>Heath 2005</a:t>
            </a:r>
          </a:p>
        </p:txBody>
      </p:sp>
    </p:spTree>
    <p:extLst>
      <p:ext uri="{BB962C8B-B14F-4D97-AF65-F5344CB8AC3E}">
        <p14:creationId xmlns:p14="http://schemas.microsoft.com/office/powerpoint/2010/main" val="41959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1CCB-8D37-402F-BEA2-46DCFAE447D9}"/>
              </a:ext>
            </a:extLst>
          </p:cNvPr>
          <p:cNvSpPr>
            <a:spLocks noGrp="1"/>
          </p:cNvSpPr>
          <p:nvPr>
            <p:ph type="title"/>
          </p:nvPr>
        </p:nvSpPr>
        <p:spPr>
          <a:xfrm>
            <a:off x="838200" y="365125"/>
            <a:ext cx="10986856" cy="1325563"/>
          </a:xfrm>
        </p:spPr>
        <p:txBody>
          <a:bodyPr/>
          <a:lstStyle/>
          <a:p>
            <a:r>
              <a:rPr lang="en-US" dirty="0"/>
              <a:t>4. Relationship with other grammatical categories</a:t>
            </a:r>
          </a:p>
        </p:txBody>
      </p:sp>
      <p:sp>
        <p:nvSpPr>
          <p:cNvPr id="3" name="Content Placeholder 2">
            <a:extLst>
              <a:ext uri="{FF2B5EF4-FFF2-40B4-BE49-F238E27FC236}">
                <a16:creationId xmlns:a16="http://schemas.microsoft.com/office/drawing/2014/main" id="{349376E2-9AA1-43CF-A8F1-9FCD58C1BB7A}"/>
              </a:ext>
            </a:extLst>
          </p:cNvPr>
          <p:cNvSpPr>
            <a:spLocks noGrp="1"/>
          </p:cNvSpPr>
          <p:nvPr>
            <p:ph idx="1"/>
          </p:nvPr>
        </p:nvSpPr>
        <p:spPr/>
        <p:txBody>
          <a:bodyPr/>
          <a:lstStyle/>
          <a:p>
            <a:pPr marL="0" indent="0">
              <a:buNone/>
            </a:pPr>
            <a:r>
              <a:rPr lang="en-US" dirty="0"/>
              <a:t>4a. Most plural words are </a:t>
            </a:r>
            <a:r>
              <a:rPr lang="en-US" b="1" dirty="0">
                <a:solidFill>
                  <a:srgbClr val="C00000"/>
                </a:solidFill>
              </a:rPr>
              <a:t>dedicated to marking plural</a:t>
            </a:r>
            <a:r>
              <a:rPr lang="en-US" dirty="0"/>
              <a:t>. They don’t mark anything else.</a:t>
            </a:r>
          </a:p>
        </p:txBody>
      </p:sp>
      <p:pic>
        <p:nvPicPr>
          <p:cNvPr id="5" name="Picture 4" descr="Map&#10;&#10;Description automatically generated">
            <a:extLst>
              <a:ext uri="{FF2B5EF4-FFF2-40B4-BE49-F238E27FC236}">
                <a16:creationId xmlns:a16="http://schemas.microsoft.com/office/drawing/2014/main" id="{E4C4BDAC-861A-47B5-8DAA-DBBAFCA2D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660" y="2737269"/>
            <a:ext cx="6865620" cy="3755606"/>
          </a:xfrm>
          <a:prstGeom prst="rect">
            <a:avLst/>
          </a:prstGeom>
        </p:spPr>
      </p:pic>
      <p:sp>
        <p:nvSpPr>
          <p:cNvPr id="6" name="TextBox 5">
            <a:extLst>
              <a:ext uri="{FF2B5EF4-FFF2-40B4-BE49-F238E27FC236}">
                <a16:creationId xmlns:a16="http://schemas.microsoft.com/office/drawing/2014/main" id="{4AE82409-92C2-48D4-A813-351313E4F370}"/>
              </a:ext>
            </a:extLst>
          </p:cNvPr>
          <p:cNvSpPr txBox="1"/>
          <p:nvPr/>
        </p:nvSpPr>
        <p:spPr>
          <a:xfrm>
            <a:off x="7246251" y="2737269"/>
            <a:ext cx="2799356" cy="1384995"/>
          </a:xfrm>
          <a:prstGeom prst="rect">
            <a:avLst/>
          </a:prstGeom>
          <a:solidFill>
            <a:schemeClr val="accent6">
              <a:lumMod val="60000"/>
              <a:lumOff val="40000"/>
            </a:schemeClr>
          </a:solidFill>
          <a:ln w="19050">
            <a:solidFill>
              <a:schemeClr val="accent6">
                <a:lumMod val="75000"/>
              </a:schemeClr>
            </a:solidFill>
          </a:ln>
        </p:spPr>
        <p:txBody>
          <a:bodyPr wrap="square" rtlCol="0">
            <a:spAutoFit/>
          </a:bodyPr>
          <a:lstStyle/>
          <a:p>
            <a:r>
              <a:rPr lang="en-US" sz="1400" dirty="0">
                <a:solidFill>
                  <a:schemeClr val="bg1"/>
                </a:solidFill>
              </a:rPr>
              <a:t>Most exceptions mark definiteness</a:t>
            </a:r>
          </a:p>
          <a:p>
            <a:endParaRPr lang="en-US" sz="1400" dirty="0">
              <a:solidFill>
                <a:schemeClr val="bg1"/>
              </a:solidFill>
            </a:endParaRPr>
          </a:p>
          <a:p>
            <a:r>
              <a:rPr lang="en-US" sz="1400" dirty="0">
                <a:solidFill>
                  <a:schemeClr val="bg1"/>
                </a:solidFill>
              </a:rPr>
              <a:t>e.g. </a:t>
            </a:r>
            <a:r>
              <a:rPr lang="en-US" sz="1400" dirty="0" err="1">
                <a:solidFill>
                  <a:schemeClr val="bg1"/>
                </a:solidFill>
              </a:rPr>
              <a:t>Kresh-Woro</a:t>
            </a:r>
            <a:endParaRPr lang="en-US" sz="1400" dirty="0">
              <a:solidFill>
                <a:schemeClr val="bg1"/>
              </a:solidFill>
            </a:endParaRPr>
          </a:p>
          <a:p>
            <a:r>
              <a:rPr lang="en-US" sz="1400" dirty="0" err="1">
                <a:solidFill>
                  <a:schemeClr val="bg1"/>
                </a:solidFill>
              </a:rPr>
              <a:t>igi</a:t>
            </a:r>
            <a:r>
              <a:rPr lang="en-US" sz="1400" dirty="0">
                <a:solidFill>
                  <a:schemeClr val="bg1"/>
                </a:solidFill>
              </a:rPr>
              <a:t>	</a:t>
            </a:r>
            <a:r>
              <a:rPr lang="en-US" sz="1400" dirty="0" err="1">
                <a:solidFill>
                  <a:schemeClr val="bg1"/>
                </a:solidFill>
              </a:rPr>
              <a:t>lukpa</a:t>
            </a:r>
            <a:br>
              <a:rPr lang="en-US" sz="1400" dirty="0">
                <a:solidFill>
                  <a:schemeClr val="bg1"/>
                </a:solidFill>
              </a:rPr>
            </a:br>
            <a:r>
              <a:rPr lang="en-US" sz="1400" dirty="0">
                <a:solidFill>
                  <a:schemeClr val="bg1"/>
                </a:solidFill>
              </a:rPr>
              <a:t>DEF.PL	woman.PL</a:t>
            </a:r>
            <a:br>
              <a:rPr lang="en-US" sz="1400" dirty="0">
                <a:solidFill>
                  <a:schemeClr val="bg1"/>
                </a:solidFill>
              </a:rPr>
            </a:br>
            <a:r>
              <a:rPr lang="en-US" sz="1400" dirty="0">
                <a:solidFill>
                  <a:schemeClr val="bg1"/>
                </a:solidFill>
              </a:rPr>
              <a:t>‘the(se) women’</a:t>
            </a:r>
          </a:p>
        </p:txBody>
      </p:sp>
      <p:cxnSp>
        <p:nvCxnSpPr>
          <p:cNvPr id="7" name="Straight Connector 6">
            <a:extLst>
              <a:ext uri="{FF2B5EF4-FFF2-40B4-BE49-F238E27FC236}">
                <a16:creationId xmlns:a16="http://schemas.microsoft.com/office/drawing/2014/main" id="{05E53BFC-1825-448F-B5A4-29C3EC9BE971}"/>
              </a:ext>
            </a:extLst>
          </p:cNvPr>
          <p:cNvCxnSpPr>
            <a:cxnSpLocks/>
            <a:endCxn id="6" idx="2"/>
          </p:cNvCxnSpPr>
          <p:nvPr/>
        </p:nvCxnSpPr>
        <p:spPr>
          <a:xfrm flipV="1">
            <a:off x="8249920" y="4122264"/>
            <a:ext cx="396009" cy="52608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586F52AD-4020-409C-A60D-9A469BAB1200}"/>
              </a:ext>
            </a:extLst>
          </p:cNvPr>
          <p:cNvSpPr txBox="1"/>
          <p:nvPr/>
        </p:nvSpPr>
        <p:spPr>
          <a:xfrm>
            <a:off x="669607" y="6308209"/>
            <a:ext cx="10852786" cy="307777"/>
          </a:xfrm>
          <a:prstGeom prst="rect">
            <a:avLst/>
          </a:prstGeom>
          <a:noFill/>
        </p:spPr>
        <p:txBody>
          <a:bodyPr wrap="square" rtlCol="0">
            <a:spAutoFit/>
          </a:bodyPr>
          <a:lstStyle/>
          <a:p>
            <a:r>
              <a:rPr lang="en-US" sz="1400" dirty="0" err="1"/>
              <a:t>Santandrea</a:t>
            </a:r>
            <a:r>
              <a:rPr lang="en-US" sz="1400" dirty="0"/>
              <a:t> 1976</a:t>
            </a:r>
          </a:p>
        </p:txBody>
      </p:sp>
    </p:spTree>
    <p:extLst>
      <p:ext uri="{BB962C8B-B14F-4D97-AF65-F5344CB8AC3E}">
        <p14:creationId xmlns:p14="http://schemas.microsoft.com/office/powerpoint/2010/main" val="17585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39C767F9-D961-46CD-A75D-1D8603FDC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660" y="2737269"/>
            <a:ext cx="6865620" cy="3755606"/>
          </a:xfrm>
          <a:prstGeom prst="rect">
            <a:avLst/>
          </a:prstGeom>
        </p:spPr>
      </p:pic>
      <p:sp>
        <p:nvSpPr>
          <p:cNvPr id="2" name="Title 1">
            <a:extLst>
              <a:ext uri="{FF2B5EF4-FFF2-40B4-BE49-F238E27FC236}">
                <a16:creationId xmlns:a16="http://schemas.microsoft.com/office/drawing/2014/main" id="{35DA1CCB-8D37-402F-BEA2-46DCFAE447D9}"/>
              </a:ext>
            </a:extLst>
          </p:cNvPr>
          <p:cNvSpPr>
            <a:spLocks noGrp="1"/>
          </p:cNvSpPr>
          <p:nvPr>
            <p:ph type="title"/>
          </p:nvPr>
        </p:nvSpPr>
        <p:spPr>
          <a:xfrm>
            <a:off x="838200" y="365125"/>
            <a:ext cx="10986856" cy="1325563"/>
          </a:xfrm>
        </p:spPr>
        <p:txBody>
          <a:bodyPr/>
          <a:lstStyle/>
          <a:p>
            <a:r>
              <a:rPr lang="en-US" dirty="0"/>
              <a:t>4. Relationship with other grammatical categories</a:t>
            </a:r>
          </a:p>
        </p:txBody>
      </p:sp>
      <p:sp>
        <p:nvSpPr>
          <p:cNvPr id="3" name="Content Placeholder 2">
            <a:extLst>
              <a:ext uri="{FF2B5EF4-FFF2-40B4-BE49-F238E27FC236}">
                <a16:creationId xmlns:a16="http://schemas.microsoft.com/office/drawing/2014/main" id="{349376E2-9AA1-43CF-A8F1-9FCD58C1BB7A}"/>
              </a:ext>
            </a:extLst>
          </p:cNvPr>
          <p:cNvSpPr>
            <a:spLocks noGrp="1"/>
          </p:cNvSpPr>
          <p:nvPr>
            <p:ph idx="1"/>
          </p:nvPr>
        </p:nvSpPr>
        <p:spPr/>
        <p:txBody>
          <a:bodyPr/>
          <a:lstStyle/>
          <a:p>
            <a:pPr marL="0" indent="0">
              <a:buNone/>
            </a:pPr>
            <a:r>
              <a:rPr lang="en-US" dirty="0"/>
              <a:t>4b. Where we have information on etymology, plural words tend to be </a:t>
            </a:r>
            <a:r>
              <a:rPr lang="en-US" b="1" dirty="0">
                <a:solidFill>
                  <a:srgbClr val="C00000"/>
                </a:solidFill>
              </a:rPr>
              <a:t>etymologically related to 3PL pronouns</a:t>
            </a:r>
            <a:r>
              <a:rPr lang="en-US" dirty="0"/>
              <a:t>.</a:t>
            </a:r>
          </a:p>
        </p:txBody>
      </p:sp>
      <p:sp>
        <p:nvSpPr>
          <p:cNvPr id="9" name="Content Placeholder 2">
            <a:extLst>
              <a:ext uri="{FF2B5EF4-FFF2-40B4-BE49-F238E27FC236}">
                <a16:creationId xmlns:a16="http://schemas.microsoft.com/office/drawing/2014/main" id="{F0417BBC-0C75-4257-AE85-A8084FD76CAA}"/>
              </a:ext>
            </a:extLst>
          </p:cNvPr>
          <p:cNvSpPr txBox="1">
            <a:spLocks/>
          </p:cNvSpPr>
          <p:nvPr/>
        </p:nvSpPr>
        <p:spPr>
          <a:xfrm>
            <a:off x="624840" y="3289228"/>
            <a:ext cx="3611880" cy="1831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u-Latn-CA" sz="2400" dirty="0"/>
              <a:t>e.g. Ewe (Kwa)</a:t>
            </a:r>
          </a:p>
        </p:txBody>
      </p:sp>
      <p:sp>
        <p:nvSpPr>
          <p:cNvPr id="10" name="Rectangle 9">
            <a:extLst>
              <a:ext uri="{FF2B5EF4-FFF2-40B4-BE49-F238E27FC236}">
                <a16:creationId xmlns:a16="http://schemas.microsoft.com/office/drawing/2014/main" id="{0EFFC3A7-6F51-4ED8-A1A3-09040A7A2F78}"/>
              </a:ext>
            </a:extLst>
          </p:cNvPr>
          <p:cNvSpPr/>
          <p:nvPr/>
        </p:nvSpPr>
        <p:spPr>
          <a:xfrm>
            <a:off x="391160" y="3192592"/>
            <a:ext cx="3368040" cy="192804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F8EAC76-DC04-4AC1-BE12-20F206FC1BB7}"/>
              </a:ext>
            </a:extLst>
          </p:cNvPr>
          <p:cNvCxnSpPr>
            <a:cxnSpLocks/>
            <a:stCxn id="10" idx="3"/>
          </p:cNvCxnSpPr>
          <p:nvPr/>
        </p:nvCxnSpPr>
        <p:spPr>
          <a:xfrm>
            <a:off x="3759200" y="4156616"/>
            <a:ext cx="2769235" cy="661129"/>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22A671A5-A173-44FA-A357-4BB2EC5451E3}"/>
              </a:ext>
            </a:extLst>
          </p:cNvPr>
          <p:cNvPicPr>
            <a:picLocks noChangeAspect="1"/>
          </p:cNvPicPr>
          <p:nvPr/>
        </p:nvPicPr>
        <p:blipFill>
          <a:blip r:embed="rId4"/>
          <a:stretch>
            <a:fillRect/>
          </a:stretch>
        </p:blipFill>
        <p:spPr>
          <a:xfrm>
            <a:off x="511810" y="3871013"/>
            <a:ext cx="3185160" cy="986587"/>
          </a:xfrm>
          <a:prstGeom prst="rect">
            <a:avLst/>
          </a:prstGeom>
        </p:spPr>
      </p:pic>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9A0F503C-8D5C-43B3-96E9-919C9EE6FA82}"/>
                  </a:ext>
                </a:extLst>
              </p14:cNvPr>
              <p14:cNvContentPartPr/>
              <p14:nvPr/>
            </p14:nvContentPartPr>
            <p14:xfrm>
              <a:off x="2727560" y="3972760"/>
              <a:ext cx="117000" cy="5400"/>
            </p14:xfrm>
          </p:contentPart>
        </mc:Choice>
        <mc:Fallback xmlns="">
          <p:pic>
            <p:nvPicPr>
              <p:cNvPr id="21" name="Ink 20">
                <a:extLst>
                  <a:ext uri="{FF2B5EF4-FFF2-40B4-BE49-F238E27FC236}">
                    <a16:creationId xmlns:a16="http://schemas.microsoft.com/office/drawing/2014/main" id="{9A0F503C-8D5C-43B3-96E9-919C9EE6FA82}"/>
                  </a:ext>
                </a:extLst>
              </p:cNvPr>
              <p:cNvPicPr/>
              <p:nvPr/>
            </p:nvPicPr>
            <p:blipFill>
              <a:blip r:embed="rId6"/>
              <a:stretch>
                <a:fillRect/>
              </a:stretch>
            </p:blipFill>
            <p:spPr>
              <a:xfrm>
                <a:off x="2673920" y="3865120"/>
                <a:ext cx="224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C5A9AA41-BDC1-4EF6-A106-B25F6B491099}"/>
                  </a:ext>
                </a:extLst>
              </p14:cNvPr>
              <p14:cNvContentPartPr/>
              <p14:nvPr/>
            </p14:nvContentPartPr>
            <p14:xfrm>
              <a:off x="2712440" y="4185520"/>
              <a:ext cx="126720" cy="10440"/>
            </p14:xfrm>
          </p:contentPart>
        </mc:Choice>
        <mc:Fallback xmlns="">
          <p:pic>
            <p:nvPicPr>
              <p:cNvPr id="22" name="Ink 21">
                <a:extLst>
                  <a:ext uri="{FF2B5EF4-FFF2-40B4-BE49-F238E27FC236}">
                    <a16:creationId xmlns:a16="http://schemas.microsoft.com/office/drawing/2014/main" id="{C5A9AA41-BDC1-4EF6-A106-B25F6B491099}"/>
                  </a:ext>
                </a:extLst>
              </p:cNvPr>
              <p:cNvPicPr/>
              <p:nvPr/>
            </p:nvPicPr>
            <p:blipFill>
              <a:blip r:embed="rId8"/>
              <a:stretch>
                <a:fillRect/>
              </a:stretch>
            </p:blipFill>
            <p:spPr>
              <a:xfrm>
                <a:off x="2658800" y="4077880"/>
                <a:ext cx="234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9A8612F3-7175-4026-8368-8AF7EC80E424}"/>
                  </a:ext>
                </a:extLst>
              </p14:cNvPr>
              <p14:cNvContentPartPr/>
              <p14:nvPr/>
            </p14:nvContentPartPr>
            <p14:xfrm>
              <a:off x="1650800" y="4376680"/>
              <a:ext cx="165600" cy="7560"/>
            </p14:xfrm>
          </p:contentPart>
        </mc:Choice>
        <mc:Fallback xmlns="">
          <p:pic>
            <p:nvPicPr>
              <p:cNvPr id="23" name="Ink 22">
                <a:extLst>
                  <a:ext uri="{FF2B5EF4-FFF2-40B4-BE49-F238E27FC236}">
                    <a16:creationId xmlns:a16="http://schemas.microsoft.com/office/drawing/2014/main" id="{9A8612F3-7175-4026-8368-8AF7EC80E424}"/>
                  </a:ext>
                </a:extLst>
              </p:cNvPr>
              <p:cNvPicPr/>
              <p:nvPr/>
            </p:nvPicPr>
            <p:blipFill>
              <a:blip r:embed="rId10"/>
              <a:stretch>
                <a:fillRect/>
              </a:stretch>
            </p:blipFill>
            <p:spPr>
              <a:xfrm>
                <a:off x="1596800" y="4268680"/>
                <a:ext cx="273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F02837AB-7D66-4739-889F-1F4D5DCBF7FF}"/>
                  </a:ext>
                </a:extLst>
              </p14:cNvPr>
              <p14:cNvContentPartPr/>
              <p14:nvPr/>
            </p14:nvContentPartPr>
            <p14:xfrm>
              <a:off x="1630280" y="4535800"/>
              <a:ext cx="187920" cy="10800"/>
            </p14:xfrm>
          </p:contentPart>
        </mc:Choice>
        <mc:Fallback xmlns="">
          <p:pic>
            <p:nvPicPr>
              <p:cNvPr id="24" name="Ink 23">
                <a:extLst>
                  <a:ext uri="{FF2B5EF4-FFF2-40B4-BE49-F238E27FC236}">
                    <a16:creationId xmlns:a16="http://schemas.microsoft.com/office/drawing/2014/main" id="{F02837AB-7D66-4739-889F-1F4D5DCBF7FF}"/>
                  </a:ext>
                </a:extLst>
              </p:cNvPr>
              <p:cNvPicPr/>
              <p:nvPr/>
            </p:nvPicPr>
            <p:blipFill>
              <a:blip r:embed="rId12"/>
              <a:stretch>
                <a:fillRect/>
              </a:stretch>
            </p:blipFill>
            <p:spPr>
              <a:xfrm>
                <a:off x="1576640" y="4428160"/>
                <a:ext cx="295560" cy="226440"/>
              </a:xfrm>
              <a:prstGeom prst="rect">
                <a:avLst/>
              </a:prstGeom>
            </p:spPr>
          </p:pic>
        </mc:Fallback>
      </mc:AlternateContent>
      <p:sp>
        <p:nvSpPr>
          <p:cNvPr id="27" name="TextBox 26">
            <a:extLst>
              <a:ext uri="{FF2B5EF4-FFF2-40B4-BE49-F238E27FC236}">
                <a16:creationId xmlns:a16="http://schemas.microsoft.com/office/drawing/2014/main" id="{A3AA02AB-EA32-4ED2-93F2-69ADDC57AFB9}"/>
              </a:ext>
            </a:extLst>
          </p:cNvPr>
          <p:cNvSpPr txBox="1"/>
          <p:nvPr/>
        </p:nvSpPr>
        <p:spPr>
          <a:xfrm>
            <a:off x="669607" y="6308209"/>
            <a:ext cx="10852786" cy="307777"/>
          </a:xfrm>
          <a:prstGeom prst="rect">
            <a:avLst/>
          </a:prstGeom>
          <a:noFill/>
        </p:spPr>
        <p:txBody>
          <a:bodyPr wrap="square" rtlCol="0">
            <a:spAutoFit/>
          </a:bodyPr>
          <a:lstStyle/>
          <a:p>
            <a:r>
              <a:rPr lang="en-US" sz="1400" dirty="0" err="1"/>
              <a:t>Ameka</a:t>
            </a:r>
            <a:r>
              <a:rPr lang="en-US" sz="1400" dirty="0"/>
              <a:t> 1991</a:t>
            </a:r>
          </a:p>
        </p:txBody>
      </p:sp>
    </p:spTree>
    <p:extLst>
      <p:ext uri="{BB962C8B-B14F-4D97-AF65-F5344CB8AC3E}">
        <p14:creationId xmlns:p14="http://schemas.microsoft.com/office/powerpoint/2010/main" val="18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9DCC-DA77-4768-BE97-0E0727CB8AB0}"/>
              </a:ext>
            </a:extLst>
          </p:cNvPr>
          <p:cNvSpPr>
            <a:spLocks noGrp="1"/>
          </p:cNvSpPr>
          <p:nvPr>
            <p:ph type="title"/>
          </p:nvPr>
        </p:nvSpPr>
        <p:spPr>
          <a:xfrm>
            <a:off x="838200" y="365125"/>
            <a:ext cx="9629775" cy="1325563"/>
          </a:xfrm>
        </p:spPr>
        <p:txBody>
          <a:bodyPr/>
          <a:lstStyle/>
          <a:p>
            <a:r>
              <a:rPr lang="en-US" dirty="0"/>
              <a:t>Plural marking in the world’s languages</a:t>
            </a:r>
          </a:p>
        </p:txBody>
      </p:sp>
      <p:sp>
        <p:nvSpPr>
          <p:cNvPr id="5" name="TextBox 4">
            <a:extLst>
              <a:ext uri="{FF2B5EF4-FFF2-40B4-BE49-F238E27FC236}">
                <a16:creationId xmlns:a16="http://schemas.microsoft.com/office/drawing/2014/main" id="{808279CE-7AD0-4048-95E4-96DD55952D92}"/>
              </a:ext>
            </a:extLst>
          </p:cNvPr>
          <p:cNvSpPr txBox="1"/>
          <p:nvPr/>
        </p:nvSpPr>
        <p:spPr>
          <a:xfrm>
            <a:off x="714375" y="5989320"/>
            <a:ext cx="10852786" cy="369332"/>
          </a:xfrm>
          <a:prstGeom prst="rect">
            <a:avLst/>
          </a:prstGeom>
          <a:noFill/>
        </p:spPr>
        <p:txBody>
          <a:bodyPr wrap="square" rtlCol="0">
            <a:spAutoFit/>
          </a:bodyPr>
          <a:lstStyle/>
          <a:p>
            <a:r>
              <a:rPr lang="en-US" dirty="0"/>
              <a:t>Barreteau 1988; Dryer 2013; Skirgård et al. in prep.</a:t>
            </a:r>
          </a:p>
        </p:txBody>
      </p:sp>
      <p:sp>
        <p:nvSpPr>
          <p:cNvPr id="3" name="TextBox 2">
            <a:extLst>
              <a:ext uri="{FF2B5EF4-FFF2-40B4-BE49-F238E27FC236}">
                <a16:creationId xmlns:a16="http://schemas.microsoft.com/office/drawing/2014/main" id="{D256BB08-0C88-45FC-8F4F-9FF5C2735403}"/>
              </a:ext>
            </a:extLst>
          </p:cNvPr>
          <p:cNvSpPr txBox="1"/>
          <p:nvPr/>
        </p:nvSpPr>
        <p:spPr>
          <a:xfrm>
            <a:off x="2621280" y="1925003"/>
            <a:ext cx="1395095" cy="830997"/>
          </a:xfrm>
          <a:prstGeom prst="rect">
            <a:avLst/>
          </a:prstGeom>
          <a:noFill/>
        </p:spPr>
        <p:txBody>
          <a:bodyPr wrap="square" rtlCol="0">
            <a:spAutoFit/>
          </a:bodyPr>
          <a:lstStyle/>
          <a:p>
            <a:r>
              <a:rPr lang="iu-Latn-CA" sz="4800" dirty="0">
                <a:solidFill>
                  <a:schemeClr val="accent6">
                    <a:lumMod val="60000"/>
                    <a:lumOff val="40000"/>
                  </a:schemeClr>
                </a:solidFill>
              </a:rPr>
              <a:t>74%</a:t>
            </a:r>
            <a:endParaRPr lang="en-US" sz="4800" dirty="0">
              <a:solidFill>
                <a:schemeClr val="accent6">
                  <a:lumMod val="60000"/>
                  <a:lumOff val="40000"/>
                </a:schemeClr>
              </a:solidFill>
            </a:endParaRPr>
          </a:p>
        </p:txBody>
      </p:sp>
      <p:sp>
        <p:nvSpPr>
          <p:cNvPr id="8" name="TextBox 7">
            <a:extLst>
              <a:ext uri="{FF2B5EF4-FFF2-40B4-BE49-F238E27FC236}">
                <a16:creationId xmlns:a16="http://schemas.microsoft.com/office/drawing/2014/main" id="{90EB36BC-DBFD-40D1-889C-70DBD4A95BA4}"/>
              </a:ext>
            </a:extLst>
          </p:cNvPr>
          <p:cNvSpPr txBox="1"/>
          <p:nvPr/>
        </p:nvSpPr>
        <p:spPr>
          <a:xfrm>
            <a:off x="7938134" y="1925002"/>
            <a:ext cx="1395095" cy="830997"/>
          </a:xfrm>
          <a:prstGeom prst="rect">
            <a:avLst/>
          </a:prstGeom>
          <a:noFill/>
        </p:spPr>
        <p:txBody>
          <a:bodyPr wrap="square" rtlCol="0">
            <a:spAutoFit/>
          </a:bodyPr>
          <a:lstStyle/>
          <a:p>
            <a:r>
              <a:rPr lang="iu-Latn-CA" sz="4800" dirty="0">
                <a:solidFill>
                  <a:srgbClr val="C00000"/>
                </a:solidFill>
              </a:rPr>
              <a:t>26%</a:t>
            </a:r>
            <a:endParaRPr lang="en-US" sz="4800" dirty="0">
              <a:solidFill>
                <a:srgbClr val="C00000"/>
              </a:solidFill>
            </a:endParaRPr>
          </a:p>
        </p:txBody>
      </p:sp>
      <p:sp>
        <p:nvSpPr>
          <p:cNvPr id="10" name="TextBox 9">
            <a:extLst>
              <a:ext uri="{FF2B5EF4-FFF2-40B4-BE49-F238E27FC236}">
                <a16:creationId xmlns:a16="http://schemas.microsoft.com/office/drawing/2014/main" id="{6FD54B2A-3D78-455F-AE68-9DD68B987CF9}"/>
              </a:ext>
            </a:extLst>
          </p:cNvPr>
          <p:cNvSpPr txBox="1"/>
          <p:nvPr/>
        </p:nvSpPr>
        <p:spPr>
          <a:xfrm>
            <a:off x="1771650" y="4105275"/>
            <a:ext cx="2628900" cy="1015663"/>
          </a:xfrm>
          <a:prstGeom prst="rect">
            <a:avLst/>
          </a:prstGeom>
          <a:noFill/>
        </p:spPr>
        <p:txBody>
          <a:bodyPr wrap="square" rtlCol="0">
            <a:spAutoFit/>
          </a:bodyPr>
          <a:lstStyle/>
          <a:p>
            <a:pPr algn="ctr"/>
            <a:r>
              <a:rPr lang="en-US" sz="2000" b="1" dirty="0"/>
              <a:t>Mark the </a:t>
            </a:r>
            <a:r>
              <a:rPr lang="en-US" sz="2000" b="1" dirty="0">
                <a:solidFill>
                  <a:schemeClr val="accent6">
                    <a:lumMod val="60000"/>
                    <a:lumOff val="40000"/>
                  </a:schemeClr>
                </a:solidFill>
              </a:rPr>
              <a:t>noun</a:t>
            </a:r>
          </a:p>
          <a:p>
            <a:pPr algn="ctr"/>
            <a:endParaRPr lang="en-US" sz="2000" b="1" dirty="0">
              <a:solidFill>
                <a:schemeClr val="accent6">
                  <a:lumMod val="60000"/>
                  <a:lumOff val="40000"/>
                </a:schemeClr>
              </a:solidFill>
            </a:endParaRPr>
          </a:p>
          <a:p>
            <a:pPr algn="ctr"/>
            <a:r>
              <a:rPr lang="en-US" sz="2000" dirty="0"/>
              <a:t>one dog → many dog</a:t>
            </a:r>
            <a:r>
              <a:rPr lang="en-US" sz="2000" b="1" dirty="0">
                <a:solidFill>
                  <a:schemeClr val="accent6">
                    <a:lumMod val="60000"/>
                    <a:lumOff val="40000"/>
                  </a:schemeClr>
                </a:solidFill>
              </a:rPr>
              <a:t>s</a:t>
            </a:r>
          </a:p>
        </p:txBody>
      </p:sp>
      <p:sp>
        <p:nvSpPr>
          <p:cNvPr id="11" name="TextBox 10">
            <a:extLst>
              <a:ext uri="{FF2B5EF4-FFF2-40B4-BE49-F238E27FC236}">
                <a16:creationId xmlns:a16="http://schemas.microsoft.com/office/drawing/2014/main" id="{4803E004-DCAA-4CB7-BEE1-F0FB292B661B}"/>
              </a:ext>
            </a:extLst>
          </p:cNvPr>
          <p:cNvSpPr txBox="1"/>
          <p:nvPr/>
        </p:nvSpPr>
        <p:spPr>
          <a:xfrm>
            <a:off x="7172327" y="3772684"/>
            <a:ext cx="2926713" cy="1938992"/>
          </a:xfrm>
          <a:prstGeom prst="rect">
            <a:avLst/>
          </a:prstGeom>
          <a:noFill/>
        </p:spPr>
        <p:txBody>
          <a:bodyPr wrap="square" rtlCol="0">
            <a:spAutoFit/>
          </a:bodyPr>
          <a:lstStyle/>
          <a:p>
            <a:pPr algn="ctr"/>
            <a:r>
              <a:rPr lang="en-US" sz="2000" b="1" dirty="0"/>
              <a:t>Mark the </a:t>
            </a:r>
            <a:r>
              <a:rPr lang="en-US" sz="2000" b="1" dirty="0">
                <a:solidFill>
                  <a:srgbClr val="C00000"/>
                </a:solidFill>
              </a:rPr>
              <a:t>noun phrase</a:t>
            </a:r>
          </a:p>
          <a:p>
            <a:pPr algn="ctr"/>
            <a:endParaRPr lang="en-US" sz="2000" b="1" dirty="0">
              <a:solidFill>
                <a:srgbClr val="C00000"/>
              </a:solidFill>
            </a:endParaRPr>
          </a:p>
          <a:p>
            <a:r>
              <a:rPr lang="en-US" sz="2000" dirty="0"/>
              <a:t>bay 	</a:t>
            </a:r>
            <a:r>
              <a:rPr lang="en-US" sz="2000" dirty="0">
                <a:solidFill>
                  <a:srgbClr val="C00000"/>
                </a:solidFill>
              </a:rPr>
              <a:t>hay</a:t>
            </a:r>
            <a:r>
              <a:rPr lang="en-US" sz="2000" dirty="0"/>
              <a:t> 	</a:t>
            </a:r>
            <a:r>
              <a:rPr lang="en-US" sz="2000" dirty="0" err="1"/>
              <a:t>máakar</a:t>
            </a:r>
            <a:br>
              <a:rPr lang="en-US" sz="2000" dirty="0"/>
            </a:br>
            <a:r>
              <a:rPr lang="en-US" sz="2000" dirty="0"/>
              <a:t>three	PL	chief</a:t>
            </a:r>
          </a:p>
          <a:p>
            <a:r>
              <a:rPr lang="en-US" sz="2000" dirty="0"/>
              <a:t>‘three chiefs’	</a:t>
            </a:r>
          </a:p>
          <a:p>
            <a:r>
              <a:rPr lang="en-US" sz="2000" dirty="0"/>
              <a:t>(</a:t>
            </a:r>
            <a:r>
              <a:rPr lang="en-US" sz="2000" dirty="0" err="1"/>
              <a:t>Mofu-Gudur</a:t>
            </a:r>
            <a:r>
              <a:rPr lang="en-US" sz="2000" dirty="0"/>
              <a:t>, Chadic)</a:t>
            </a:r>
          </a:p>
        </p:txBody>
      </p:sp>
      <p:sp>
        <p:nvSpPr>
          <p:cNvPr id="12" name="Rectangle 11">
            <a:extLst>
              <a:ext uri="{FF2B5EF4-FFF2-40B4-BE49-F238E27FC236}">
                <a16:creationId xmlns:a16="http://schemas.microsoft.com/office/drawing/2014/main" id="{A04C3A6F-6CC2-4A86-BE43-286D2B4D9BD0}"/>
              </a:ext>
            </a:extLst>
          </p:cNvPr>
          <p:cNvSpPr/>
          <p:nvPr/>
        </p:nvSpPr>
        <p:spPr>
          <a:xfrm>
            <a:off x="1544320" y="3870960"/>
            <a:ext cx="3248023" cy="1631950"/>
          </a:xfrm>
          <a:prstGeom prst="rect">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8C0DEA-2185-4337-81C0-E25DC5042741}"/>
              </a:ext>
            </a:extLst>
          </p:cNvPr>
          <p:cNvSpPr/>
          <p:nvPr/>
        </p:nvSpPr>
        <p:spPr>
          <a:xfrm>
            <a:off x="6697346" y="3614420"/>
            <a:ext cx="3876673" cy="2255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1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6B75-B3D0-41C2-A3A3-A81A226866E0}"/>
              </a:ext>
            </a:extLst>
          </p:cNvPr>
          <p:cNvSpPr>
            <a:spLocks noGrp="1"/>
          </p:cNvSpPr>
          <p:nvPr>
            <p:ph type="title"/>
          </p:nvPr>
        </p:nvSpPr>
        <p:spPr/>
        <p:txBody>
          <a:bodyPr/>
          <a:lstStyle/>
          <a:p>
            <a:r>
              <a:rPr lang="en-US" dirty="0"/>
              <a:t>The typical plural word</a:t>
            </a:r>
          </a:p>
        </p:txBody>
      </p:sp>
      <p:sp>
        <p:nvSpPr>
          <p:cNvPr id="4" name="TextBox 3">
            <a:extLst>
              <a:ext uri="{FF2B5EF4-FFF2-40B4-BE49-F238E27FC236}">
                <a16:creationId xmlns:a16="http://schemas.microsoft.com/office/drawing/2014/main" id="{4BF89489-80AC-45AA-A093-41F8FE0A883B}"/>
              </a:ext>
            </a:extLst>
          </p:cNvPr>
          <p:cNvSpPr txBox="1"/>
          <p:nvPr/>
        </p:nvSpPr>
        <p:spPr>
          <a:xfrm>
            <a:off x="1473200" y="1786652"/>
            <a:ext cx="4622800" cy="923330"/>
          </a:xfrm>
          <a:prstGeom prst="rect">
            <a:avLst/>
          </a:prstGeom>
          <a:noFill/>
        </p:spPr>
        <p:txBody>
          <a:bodyPr wrap="square" rtlCol="0">
            <a:spAutoFit/>
          </a:bodyPr>
          <a:lstStyle/>
          <a:p>
            <a:r>
              <a:rPr lang="en-US" dirty="0"/>
              <a:t>1a. Occurs with different root classes</a:t>
            </a:r>
          </a:p>
          <a:p>
            <a:r>
              <a:rPr lang="en-US" dirty="0"/>
              <a:t>1b. Occurs only once in a noun phrase</a:t>
            </a:r>
          </a:p>
          <a:p>
            <a:r>
              <a:rPr lang="en-US" dirty="0"/>
              <a:t>1c. Does not interact segmentally with its host</a:t>
            </a:r>
          </a:p>
        </p:txBody>
      </p:sp>
      <p:sp>
        <p:nvSpPr>
          <p:cNvPr id="5" name="TextBox 4">
            <a:extLst>
              <a:ext uri="{FF2B5EF4-FFF2-40B4-BE49-F238E27FC236}">
                <a16:creationId xmlns:a16="http://schemas.microsoft.com/office/drawing/2014/main" id="{F3144F50-3FC5-4D5B-9C49-4C17312888E6}"/>
              </a:ext>
            </a:extLst>
          </p:cNvPr>
          <p:cNvSpPr txBox="1"/>
          <p:nvPr/>
        </p:nvSpPr>
        <p:spPr>
          <a:xfrm>
            <a:off x="1473200" y="2967335"/>
            <a:ext cx="4622800" cy="923330"/>
          </a:xfrm>
          <a:prstGeom prst="rect">
            <a:avLst/>
          </a:prstGeom>
          <a:noFill/>
        </p:spPr>
        <p:txBody>
          <a:bodyPr wrap="square" rtlCol="0">
            <a:spAutoFit/>
          </a:bodyPr>
          <a:lstStyle/>
          <a:p>
            <a:r>
              <a:rPr lang="en-US" dirty="0"/>
              <a:t>2a. Follows the noun</a:t>
            </a:r>
          </a:p>
          <a:p>
            <a:r>
              <a:rPr lang="en-US" dirty="0"/>
              <a:t>2b. Can be hosted by an adjective</a:t>
            </a:r>
          </a:p>
          <a:p>
            <a:r>
              <a:rPr lang="en-US" dirty="0"/>
              <a:t>2c. Cannot be hosted by a numeral</a:t>
            </a:r>
          </a:p>
        </p:txBody>
      </p:sp>
      <p:sp>
        <p:nvSpPr>
          <p:cNvPr id="6" name="TextBox 5">
            <a:extLst>
              <a:ext uri="{FF2B5EF4-FFF2-40B4-BE49-F238E27FC236}">
                <a16:creationId xmlns:a16="http://schemas.microsoft.com/office/drawing/2014/main" id="{578332CF-27AB-40E3-AE9C-748213FD0EB2}"/>
              </a:ext>
            </a:extLst>
          </p:cNvPr>
          <p:cNvSpPr txBox="1"/>
          <p:nvPr/>
        </p:nvSpPr>
        <p:spPr>
          <a:xfrm>
            <a:off x="1473200" y="4162205"/>
            <a:ext cx="4622800" cy="923330"/>
          </a:xfrm>
          <a:prstGeom prst="rect">
            <a:avLst/>
          </a:prstGeom>
          <a:noFill/>
        </p:spPr>
        <p:txBody>
          <a:bodyPr wrap="square" rtlCol="0">
            <a:spAutoFit/>
          </a:bodyPr>
          <a:lstStyle/>
          <a:p>
            <a:r>
              <a:rPr lang="en-US" dirty="0"/>
              <a:t>3a. Can occur with any noun</a:t>
            </a:r>
          </a:p>
          <a:p>
            <a:r>
              <a:rPr lang="en-US" dirty="0"/>
              <a:t>3b. Can occur with numerals</a:t>
            </a:r>
          </a:p>
          <a:p>
            <a:r>
              <a:rPr lang="en-US" dirty="0"/>
              <a:t>3c. Is optional</a:t>
            </a:r>
          </a:p>
        </p:txBody>
      </p:sp>
      <p:sp>
        <p:nvSpPr>
          <p:cNvPr id="7" name="TextBox 6">
            <a:extLst>
              <a:ext uri="{FF2B5EF4-FFF2-40B4-BE49-F238E27FC236}">
                <a16:creationId xmlns:a16="http://schemas.microsoft.com/office/drawing/2014/main" id="{E4C3CC7E-D5B3-4041-A676-735E0451AC6C}"/>
              </a:ext>
            </a:extLst>
          </p:cNvPr>
          <p:cNvSpPr txBox="1"/>
          <p:nvPr/>
        </p:nvSpPr>
        <p:spPr>
          <a:xfrm>
            <a:off x="1473200" y="5495574"/>
            <a:ext cx="4622800" cy="646331"/>
          </a:xfrm>
          <a:prstGeom prst="rect">
            <a:avLst/>
          </a:prstGeom>
          <a:noFill/>
        </p:spPr>
        <p:txBody>
          <a:bodyPr wrap="square" rtlCol="0">
            <a:spAutoFit/>
          </a:bodyPr>
          <a:lstStyle/>
          <a:p>
            <a:r>
              <a:rPr lang="en-US" dirty="0"/>
              <a:t>4a. Only expresses plurality</a:t>
            </a:r>
          </a:p>
          <a:p>
            <a:r>
              <a:rPr lang="en-US" dirty="0"/>
              <a:t>4b. Is grammaticalized from a pronoun</a:t>
            </a:r>
          </a:p>
        </p:txBody>
      </p:sp>
      <p:sp>
        <p:nvSpPr>
          <p:cNvPr id="8" name="Rectangle 7">
            <a:extLst>
              <a:ext uri="{FF2B5EF4-FFF2-40B4-BE49-F238E27FC236}">
                <a16:creationId xmlns:a16="http://schemas.microsoft.com/office/drawing/2014/main" id="{48F9A065-861C-4A31-BAE2-A97920EE8DB3}"/>
              </a:ext>
            </a:extLst>
          </p:cNvPr>
          <p:cNvSpPr/>
          <p:nvPr/>
        </p:nvSpPr>
        <p:spPr>
          <a:xfrm>
            <a:off x="1371600" y="1690688"/>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7169B6-A921-491A-8DE9-37B16E8D4F60}"/>
              </a:ext>
            </a:extLst>
          </p:cNvPr>
          <p:cNvSpPr/>
          <p:nvPr/>
        </p:nvSpPr>
        <p:spPr>
          <a:xfrm>
            <a:off x="1371600" y="2871371"/>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939F02-916E-4584-899A-3225495960BD}"/>
              </a:ext>
            </a:extLst>
          </p:cNvPr>
          <p:cNvSpPr/>
          <p:nvPr/>
        </p:nvSpPr>
        <p:spPr>
          <a:xfrm>
            <a:off x="1371600" y="4066241"/>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1486F3-78D1-4587-840F-F9571C70B636}"/>
              </a:ext>
            </a:extLst>
          </p:cNvPr>
          <p:cNvSpPr/>
          <p:nvPr/>
        </p:nvSpPr>
        <p:spPr>
          <a:xfrm>
            <a:off x="1371600" y="5261111"/>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0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6B75-B3D0-41C2-A3A3-A81A226866E0}"/>
              </a:ext>
            </a:extLst>
          </p:cNvPr>
          <p:cNvSpPr>
            <a:spLocks noGrp="1"/>
          </p:cNvSpPr>
          <p:nvPr>
            <p:ph type="title"/>
          </p:nvPr>
        </p:nvSpPr>
        <p:spPr/>
        <p:txBody>
          <a:bodyPr/>
          <a:lstStyle/>
          <a:p>
            <a:r>
              <a:rPr lang="en-US" dirty="0"/>
              <a:t>Discussion</a:t>
            </a:r>
          </a:p>
        </p:txBody>
      </p:sp>
      <p:sp>
        <p:nvSpPr>
          <p:cNvPr id="4" name="TextBox 3">
            <a:extLst>
              <a:ext uri="{FF2B5EF4-FFF2-40B4-BE49-F238E27FC236}">
                <a16:creationId xmlns:a16="http://schemas.microsoft.com/office/drawing/2014/main" id="{4BF89489-80AC-45AA-A093-41F8FE0A883B}"/>
              </a:ext>
            </a:extLst>
          </p:cNvPr>
          <p:cNvSpPr txBox="1"/>
          <p:nvPr/>
        </p:nvSpPr>
        <p:spPr>
          <a:xfrm>
            <a:off x="1473200" y="1786652"/>
            <a:ext cx="4622800" cy="923330"/>
          </a:xfrm>
          <a:prstGeom prst="rect">
            <a:avLst/>
          </a:prstGeom>
          <a:noFill/>
        </p:spPr>
        <p:txBody>
          <a:bodyPr wrap="square" rtlCol="0">
            <a:spAutoFit/>
          </a:bodyPr>
          <a:lstStyle/>
          <a:p>
            <a:r>
              <a:rPr lang="en-US" dirty="0"/>
              <a:t>1a. Occurs with different root classes</a:t>
            </a:r>
          </a:p>
          <a:p>
            <a:r>
              <a:rPr lang="en-US" dirty="0"/>
              <a:t>1b. Occurs only once in a noun phrase</a:t>
            </a:r>
          </a:p>
          <a:p>
            <a:r>
              <a:rPr lang="en-US" dirty="0"/>
              <a:t>1c. Does not interact segmentally with its host</a:t>
            </a:r>
          </a:p>
        </p:txBody>
      </p:sp>
      <p:sp>
        <p:nvSpPr>
          <p:cNvPr id="5" name="TextBox 4">
            <a:extLst>
              <a:ext uri="{FF2B5EF4-FFF2-40B4-BE49-F238E27FC236}">
                <a16:creationId xmlns:a16="http://schemas.microsoft.com/office/drawing/2014/main" id="{F3144F50-3FC5-4D5B-9C49-4C17312888E6}"/>
              </a:ext>
            </a:extLst>
          </p:cNvPr>
          <p:cNvSpPr txBox="1"/>
          <p:nvPr/>
        </p:nvSpPr>
        <p:spPr>
          <a:xfrm>
            <a:off x="1473200" y="2967335"/>
            <a:ext cx="4622800" cy="923330"/>
          </a:xfrm>
          <a:prstGeom prst="rect">
            <a:avLst/>
          </a:prstGeom>
          <a:noFill/>
        </p:spPr>
        <p:txBody>
          <a:bodyPr wrap="square" rtlCol="0">
            <a:spAutoFit/>
          </a:bodyPr>
          <a:lstStyle/>
          <a:p>
            <a:r>
              <a:rPr lang="en-US" dirty="0"/>
              <a:t>2a. Follows the noun</a:t>
            </a:r>
          </a:p>
          <a:p>
            <a:r>
              <a:rPr lang="en-US" dirty="0"/>
              <a:t>2b. Can be hosted by an adjective</a:t>
            </a:r>
          </a:p>
          <a:p>
            <a:r>
              <a:rPr lang="en-US" dirty="0"/>
              <a:t>2c. Cannot be hosted by a numeral</a:t>
            </a:r>
          </a:p>
        </p:txBody>
      </p:sp>
      <p:sp>
        <p:nvSpPr>
          <p:cNvPr id="6" name="TextBox 5">
            <a:extLst>
              <a:ext uri="{FF2B5EF4-FFF2-40B4-BE49-F238E27FC236}">
                <a16:creationId xmlns:a16="http://schemas.microsoft.com/office/drawing/2014/main" id="{578332CF-27AB-40E3-AE9C-748213FD0EB2}"/>
              </a:ext>
            </a:extLst>
          </p:cNvPr>
          <p:cNvSpPr txBox="1"/>
          <p:nvPr/>
        </p:nvSpPr>
        <p:spPr>
          <a:xfrm>
            <a:off x="1473200" y="4162205"/>
            <a:ext cx="4622800" cy="923330"/>
          </a:xfrm>
          <a:prstGeom prst="rect">
            <a:avLst/>
          </a:prstGeom>
          <a:noFill/>
        </p:spPr>
        <p:txBody>
          <a:bodyPr wrap="square" rtlCol="0">
            <a:spAutoFit/>
          </a:bodyPr>
          <a:lstStyle/>
          <a:p>
            <a:r>
              <a:rPr lang="en-US" dirty="0"/>
              <a:t>3a. Can occur with any noun</a:t>
            </a:r>
          </a:p>
          <a:p>
            <a:r>
              <a:rPr lang="en-US" dirty="0"/>
              <a:t>3b. Can occur with numerals</a:t>
            </a:r>
          </a:p>
          <a:p>
            <a:r>
              <a:rPr lang="en-US" dirty="0"/>
              <a:t>3c. Is optional</a:t>
            </a:r>
          </a:p>
        </p:txBody>
      </p:sp>
      <p:sp>
        <p:nvSpPr>
          <p:cNvPr id="7" name="TextBox 6">
            <a:extLst>
              <a:ext uri="{FF2B5EF4-FFF2-40B4-BE49-F238E27FC236}">
                <a16:creationId xmlns:a16="http://schemas.microsoft.com/office/drawing/2014/main" id="{E4C3CC7E-D5B3-4041-A676-735E0451AC6C}"/>
              </a:ext>
            </a:extLst>
          </p:cNvPr>
          <p:cNvSpPr txBox="1"/>
          <p:nvPr/>
        </p:nvSpPr>
        <p:spPr>
          <a:xfrm>
            <a:off x="1473200" y="5495574"/>
            <a:ext cx="4622800" cy="646331"/>
          </a:xfrm>
          <a:prstGeom prst="rect">
            <a:avLst/>
          </a:prstGeom>
          <a:noFill/>
        </p:spPr>
        <p:txBody>
          <a:bodyPr wrap="square" rtlCol="0">
            <a:spAutoFit/>
          </a:bodyPr>
          <a:lstStyle/>
          <a:p>
            <a:r>
              <a:rPr lang="en-US" dirty="0"/>
              <a:t>4a. Only expresses plurality</a:t>
            </a:r>
          </a:p>
          <a:p>
            <a:r>
              <a:rPr lang="en-US" dirty="0"/>
              <a:t>4b. Is grammaticalized from a pronoun</a:t>
            </a:r>
          </a:p>
        </p:txBody>
      </p:sp>
      <p:sp>
        <p:nvSpPr>
          <p:cNvPr id="8" name="Rectangle 7">
            <a:extLst>
              <a:ext uri="{FF2B5EF4-FFF2-40B4-BE49-F238E27FC236}">
                <a16:creationId xmlns:a16="http://schemas.microsoft.com/office/drawing/2014/main" id="{48F9A065-861C-4A31-BAE2-A97920EE8DB3}"/>
              </a:ext>
            </a:extLst>
          </p:cNvPr>
          <p:cNvSpPr/>
          <p:nvPr/>
        </p:nvSpPr>
        <p:spPr>
          <a:xfrm>
            <a:off x="1371600" y="1690688"/>
            <a:ext cx="4724400" cy="111525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7169B6-A921-491A-8DE9-37B16E8D4F60}"/>
              </a:ext>
            </a:extLst>
          </p:cNvPr>
          <p:cNvSpPr/>
          <p:nvPr/>
        </p:nvSpPr>
        <p:spPr>
          <a:xfrm>
            <a:off x="1371600" y="2871371"/>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939F02-916E-4584-899A-3225495960BD}"/>
              </a:ext>
            </a:extLst>
          </p:cNvPr>
          <p:cNvSpPr/>
          <p:nvPr/>
        </p:nvSpPr>
        <p:spPr>
          <a:xfrm>
            <a:off x="1371600" y="4066241"/>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1486F3-78D1-4587-840F-F9571C70B636}"/>
              </a:ext>
            </a:extLst>
          </p:cNvPr>
          <p:cNvSpPr/>
          <p:nvPr/>
        </p:nvSpPr>
        <p:spPr>
          <a:xfrm>
            <a:off x="1371600" y="5261111"/>
            <a:ext cx="4724400" cy="1115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30B2F1-F993-4259-BDC2-3838DEBDA95A}"/>
              </a:ext>
            </a:extLst>
          </p:cNvPr>
          <p:cNvSpPr/>
          <p:nvPr/>
        </p:nvSpPr>
        <p:spPr>
          <a:xfrm>
            <a:off x="6629400" y="1690687"/>
            <a:ext cx="4724400" cy="22959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5E5209-3464-4C91-BBDB-E5BD308A35C0}"/>
              </a:ext>
            </a:extLst>
          </p:cNvPr>
          <p:cNvSpPr txBox="1"/>
          <p:nvPr/>
        </p:nvSpPr>
        <p:spPr>
          <a:xfrm>
            <a:off x="6731000" y="1786652"/>
            <a:ext cx="4622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 consistent definition, but some distinct parameters.</a:t>
            </a:r>
          </a:p>
          <a:p>
            <a:pPr marL="285750" indent="-285750">
              <a:buFont typeface="Arial" panose="020B0604020202020204" pitchFamily="34" charset="0"/>
              <a:buChar char="•"/>
            </a:pPr>
            <a:r>
              <a:rPr lang="en-US" dirty="0"/>
              <a:t>Different definitions do not seriously impact the areal profile.</a:t>
            </a:r>
          </a:p>
          <a:p>
            <a:pPr marL="285750" indent="-285750">
              <a:buFont typeface="Arial" panose="020B0604020202020204" pitchFamily="34" charset="0"/>
              <a:buChar char="•"/>
            </a:pPr>
            <a:r>
              <a:rPr lang="en-US" dirty="0"/>
              <a:t>But: are some affixes in fact plural words? (cf. Van de Velde 2005 on potential plural words in Bantu)</a:t>
            </a:r>
          </a:p>
        </p:txBody>
      </p:sp>
    </p:spTree>
    <p:extLst>
      <p:ext uri="{BB962C8B-B14F-4D97-AF65-F5344CB8AC3E}">
        <p14:creationId xmlns:p14="http://schemas.microsoft.com/office/powerpoint/2010/main" val="32671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4CEC-8008-41AA-ABEF-1955254910A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2E84653-429C-46DD-BF95-46A737796844}"/>
              </a:ext>
            </a:extLst>
          </p:cNvPr>
          <p:cNvSpPr>
            <a:spLocks noGrp="1"/>
          </p:cNvSpPr>
          <p:nvPr>
            <p:ph idx="1"/>
          </p:nvPr>
        </p:nvSpPr>
        <p:spPr>
          <a:xfrm>
            <a:off x="1248937" y="1892764"/>
            <a:ext cx="9032487" cy="4375956"/>
          </a:xfrm>
          <a:ln w="19050">
            <a:noFill/>
          </a:ln>
        </p:spPr>
        <p:txBody>
          <a:bodyPr>
            <a:normAutofit/>
          </a:bodyPr>
          <a:lstStyle/>
          <a:p>
            <a:pPr marL="0" indent="0">
              <a:buNone/>
            </a:pPr>
            <a:r>
              <a:rPr lang="en-US" sz="2600" dirty="0"/>
              <a:t>Some criteria are difficult to apply</a:t>
            </a:r>
          </a:p>
          <a:p>
            <a:pPr lvl="1"/>
            <a:r>
              <a:rPr lang="en-US" b="1" dirty="0">
                <a:solidFill>
                  <a:srgbClr val="C00000"/>
                </a:solidFill>
              </a:rPr>
              <a:t>Across languages</a:t>
            </a:r>
          </a:p>
          <a:p>
            <a:pPr lvl="2"/>
            <a:r>
              <a:rPr lang="en-US" dirty="0"/>
              <a:t>E.g. in a language where PL is the only pre-nominal modifier, </a:t>
            </a:r>
            <a:r>
              <a:rPr lang="en-US" b="1" dirty="0">
                <a:solidFill>
                  <a:srgbClr val="C00000"/>
                </a:solidFill>
              </a:rPr>
              <a:t>we cannot test whether it is potentially promiscuous</a:t>
            </a:r>
            <a:r>
              <a:rPr lang="en-US" dirty="0"/>
              <a:t>. So, is its </a:t>
            </a:r>
            <a:r>
              <a:rPr lang="en-US" b="1" dirty="0">
                <a:solidFill>
                  <a:srgbClr val="C00000"/>
                </a:solidFill>
              </a:rPr>
              <a:t>‘boundness’ merely a result of the position of the modifiers?</a:t>
            </a:r>
            <a:r>
              <a:rPr lang="en-US" dirty="0"/>
              <a:t> Since there is </a:t>
            </a:r>
            <a:r>
              <a:rPr lang="en-US" b="1" dirty="0">
                <a:solidFill>
                  <a:srgbClr val="C00000"/>
                </a:solidFill>
              </a:rPr>
              <a:t>no positive evidence </a:t>
            </a:r>
            <a:r>
              <a:rPr lang="en-US" dirty="0"/>
              <a:t>of it being a clitic or an affix, should these be interpreted as </a:t>
            </a:r>
            <a:r>
              <a:rPr lang="en-US" b="1" dirty="0">
                <a:solidFill>
                  <a:srgbClr val="C00000"/>
                </a:solidFill>
              </a:rPr>
              <a:t>simultaneously clitics and affixes</a:t>
            </a:r>
            <a:r>
              <a:rPr lang="en-US" dirty="0"/>
              <a:t>? Or as a third type of marker?</a:t>
            </a:r>
          </a:p>
          <a:p>
            <a:pPr lvl="1"/>
            <a:r>
              <a:rPr lang="en-US" b="1" dirty="0">
                <a:solidFill>
                  <a:schemeClr val="accent6">
                    <a:lumMod val="60000"/>
                    <a:lumOff val="40000"/>
                  </a:schemeClr>
                </a:solidFill>
              </a:rPr>
              <a:t>Within languages</a:t>
            </a:r>
          </a:p>
          <a:p>
            <a:pPr lvl="2"/>
            <a:r>
              <a:rPr lang="en-US" dirty="0"/>
              <a:t>E.g. </a:t>
            </a:r>
            <a:r>
              <a:rPr lang="en-GB" dirty="0"/>
              <a:t>in Eton: “the plural word might be a proclitic as well, but the difference between words and proclitics is only visible in Eton if they carry a final high tone.” (Van de Velde 2005: 126). Do we have to make a choice between the two? </a:t>
            </a:r>
            <a:r>
              <a:rPr lang="en-GB" b="1" dirty="0">
                <a:solidFill>
                  <a:schemeClr val="accent6">
                    <a:lumMod val="60000"/>
                    <a:lumOff val="40000"/>
                  </a:schemeClr>
                </a:solidFill>
              </a:rPr>
              <a:t>Could we say that for some forms, the clitic-affix distinction is simply not relevant?</a:t>
            </a:r>
            <a:endParaRPr lang="en-US" b="1" dirty="0">
              <a:solidFill>
                <a:schemeClr val="accent6">
                  <a:lumMod val="60000"/>
                  <a:lumOff val="40000"/>
                </a:schemeClr>
              </a:solidFill>
            </a:endParaRPr>
          </a:p>
        </p:txBody>
      </p:sp>
      <p:sp>
        <p:nvSpPr>
          <p:cNvPr id="5" name="Rectangle 4">
            <a:extLst>
              <a:ext uri="{FF2B5EF4-FFF2-40B4-BE49-F238E27FC236}">
                <a16:creationId xmlns:a16="http://schemas.microsoft.com/office/drawing/2014/main" id="{354D52AC-0FEA-4C76-AC0E-26B23E9756E0}"/>
              </a:ext>
            </a:extLst>
          </p:cNvPr>
          <p:cNvSpPr/>
          <p:nvPr/>
        </p:nvSpPr>
        <p:spPr>
          <a:xfrm>
            <a:off x="1158240" y="1690688"/>
            <a:ext cx="9469120" cy="457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4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6B75-B3D0-41C2-A3A3-A81A226866E0}"/>
              </a:ext>
            </a:extLst>
          </p:cNvPr>
          <p:cNvSpPr>
            <a:spLocks noGrp="1"/>
          </p:cNvSpPr>
          <p:nvPr>
            <p:ph type="title"/>
          </p:nvPr>
        </p:nvSpPr>
        <p:spPr/>
        <p:txBody>
          <a:bodyPr/>
          <a:lstStyle/>
          <a:p>
            <a:r>
              <a:rPr lang="en-US" dirty="0"/>
              <a:t>Discussion</a:t>
            </a:r>
          </a:p>
        </p:txBody>
      </p:sp>
      <p:sp>
        <p:nvSpPr>
          <p:cNvPr id="12" name="Rectangle 11">
            <a:extLst>
              <a:ext uri="{FF2B5EF4-FFF2-40B4-BE49-F238E27FC236}">
                <a16:creationId xmlns:a16="http://schemas.microsoft.com/office/drawing/2014/main" id="{6F151534-67E6-400E-81F8-EF8D747FB2C8}"/>
              </a:ext>
            </a:extLst>
          </p:cNvPr>
          <p:cNvSpPr/>
          <p:nvPr/>
        </p:nvSpPr>
        <p:spPr>
          <a:xfrm>
            <a:off x="2219960" y="1690688"/>
            <a:ext cx="7879080" cy="9102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E83503CF-AB27-4202-9AFA-AC8050E5D85F}"/>
              </a:ext>
            </a:extLst>
          </p:cNvPr>
          <p:cNvSpPr txBox="1"/>
          <p:nvPr/>
        </p:nvSpPr>
        <p:spPr>
          <a:xfrm>
            <a:off x="2321560" y="1779407"/>
            <a:ext cx="7548880" cy="1015663"/>
          </a:xfrm>
          <a:prstGeom prst="rect">
            <a:avLst/>
          </a:prstGeom>
          <a:noFill/>
        </p:spPr>
        <p:txBody>
          <a:bodyPr wrap="square" rtlCol="0">
            <a:spAutoFit/>
          </a:bodyPr>
          <a:lstStyle/>
          <a:p>
            <a:pPr algn="ctr"/>
            <a:r>
              <a:rPr lang="en-US" sz="2000" dirty="0"/>
              <a:t>What is special about ‘plural words’ as compared to affixes? We don’t know yet.</a:t>
            </a:r>
          </a:p>
          <a:p>
            <a:pPr marL="285750" indent="-285750" algn="ctr">
              <a:buFont typeface="Arial" panose="020B0604020202020204" pitchFamily="34" charset="0"/>
              <a:buChar char="•"/>
            </a:pPr>
            <a:endParaRPr lang="en-US" sz="2000" dirty="0"/>
          </a:p>
        </p:txBody>
      </p:sp>
      <p:sp>
        <p:nvSpPr>
          <p:cNvPr id="15" name="Rectangle 14">
            <a:extLst>
              <a:ext uri="{FF2B5EF4-FFF2-40B4-BE49-F238E27FC236}">
                <a16:creationId xmlns:a16="http://schemas.microsoft.com/office/drawing/2014/main" id="{5134711C-9E06-4955-8B41-30E5C0BAD587}"/>
              </a:ext>
            </a:extLst>
          </p:cNvPr>
          <p:cNvSpPr/>
          <p:nvPr/>
        </p:nvSpPr>
        <p:spPr>
          <a:xfrm>
            <a:off x="2209799" y="3034401"/>
            <a:ext cx="7889240" cy="13255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C00000"/>
              </a:solidFill>
            </a:endParaRPr>
          </a:p>
        </p:txBody>
      </p:sp>
      <p:sp>
        <p:nvSpPr>
          <p:cNvPr id="16" name="TextBox 15">
            <a:extLst>
              <a:ext uri="{FF2B5EF4-FFF2-40B4-BE49-F238E27FC236}">
                <a16:creationId xmlns:a16="http://schemas.microsoft.com/office/drawing/2014/main" id="{DFF5FFE5-EC56-4F1B-85FC-D8F60B03EA14}"/>
              </a:ext>
            </a:extLst>
          </p:cNvPr>
          <p:cNvSpPr txBox="1"/>
          <p:nvPr/>
        </p:nvSpPr>
        <p:spPr>
          <a:xfrm>
            <a:off x="2294630" y="3189352"/>
            <a:ext cx="7719579" cy="1015663"/>
          </a:xfrm>
          <a:prstGeom prst="rect">
            <a:avLst/>
          </a:prstGeom>
          <a:noFill/>
        </p:spPr>
        <p:txBody>
          <a:bodyPr wrap="square" rtlCol="0">
            <a:spAutoFit/>
          </a:bodyPr>
          <a:lstStyle/>
          <a:p>
            <a:pPr algn="ctr"/>
            <a:r>
              <a:rPr lang="en-US" sz="2000" dirty="0"/>
              <a:t>The design space for plural markers is large. We should look beyond ‘wordhood’ and orthographic conventions. We can use more fine-grained parameters to compare markers.</a:t>
            </a:r>
          </a:p>
        </p:txBody>
      </p:sp>
      <p:sp>
        <p:nvSpPr>
          <p:cNvPr id="17" name="Rectangle 16">
            <a:extLst>
              <a:ext uri="{FF2B5EF4-FFF2-40B4-BE49-F238E27FC236}">
                <a16:creationId xmlns:a16="http://schemas.microsoft.com/office/drawing/2014/main" id="{5E593143-38D0-41A1-93E2-A065795F8B97}"/>
              </a:ext>
            </a:extLst>
          </p:cNvPr>
          <p:cNvSpPr/>
          <p:nvPr/>
        </p:nvSpPr>
        <p:spPr>
          <a:xfrm>
            <a:off x="2209799" y="4793405"/>
            <a:ext cx="7889240" cy="13255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C00000"/>
              </a:solidFill>
            </a:endParaRPr>
          </a:p>
        </p:txBody>
      </p:sp>
      <p:sp>
        <p:nvSpPr>
          <p:cNvPr id="18" name="TextBox 17">
            <a:extLst>
              <a:ext uri="{FF2B5EF4-FFF2-40B4-BE49-F238E27FC236}">
                <a16:creationId xmlns:a16="http://schemas.microsoft.com/office/drawing/2014/main" id="{678A75BA-168E-48C0-817B-9904D96D6E60}"/>
              </a:ext>
            </a:extLst>
          </p:cNvPr>
          <p:cNvSpPr txBox="1"/>
          <p:nvPr/>
        </p:nvSpPr>
        <p:spPr>
          <a:xfrm>
            <a:off x="2294630" y="4948356"/>
            <a:ext cx="7719579" cy="1015663"/>
          </a:xfrm>
          <a:prstGeom prst="rect">
            <a:avLst/>
          </a:prstGeom>
          <a:noFill/>
        </p:spPr>
        <p:txBody>
          <a:bodyPr wrap="square" rtlCol="0">
            <a:spAutoFit/>
          </a:bodyPr>
          <a:lstStyle/>
          <a:p>
            <a:pPr algn="ctr"/>
            <a:r>
              <a:rPr lang="en-US" sz="2000" dirty="0"/>
              <a:t>We should be wary of uncertainty and acknowledge what we don’t know. Fine-grained parameters make it easier to handle this uncertainty. By salvaging all the bits of information we </a:t>
            </a:r>
            <a:r>
              <a:rPr lang="en-US" sz="2000" i="1" dirty="0"/>
              <a:t>can</a:t>
            </a:r>
            <a:r>
              <a:rPr lang="en-US" sz="2000" dirty="0"/>
              <a:t> get from a grammar.</a:t>
            </a:r>
          </a:p>
        </p:txBody>
      </p:sp>
    </p:spTree>
    <p:extLst>
      <p:ext uri="{BB962C8B-B14F-4D97-AF65-F5344CB8AC3E}">
        <p14:creationId xmlns:p14="http://schemas.microsoft.com/office/powerpoint/2010/main" val="124510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6" grpId="0"/>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383878-D2CC-41A6-B7A3-FA5074D7A2CD}"/>
              </a:ext>
            </a:extLst>
          </p:cNvPr>
          <p:cNvPicPr>
            <a:picLocks noChangeAspect="1"/>
          </p:cNvPicPr>
          <p:nvPr/>
        </p:nvPicPr>
        <p:blipFill>
          <a:blip r:embed="rId2"/>
          <a:stretch>
            <a:fillRect/>
          </a:stretch>
        </p:blipFill>
        <p:spPr>
          <a:xfrm>
            <a:off x="278558" y="2010260"/>
            <a:ext cx="6181297" cy="3049888"/>
          </a:xfrm>
          <a:prstGeom prst="rect">
            <a:avLst/>
          </a:prstGeom>
        </p:spPr>
      </p:pic>
      <p:sp>
        <p:nvSpPr>
          <p:cNvPr id="2" name="Title 1">
            <a:extLst>
              <a:ext uri="{FF2B5EF4-FFF2-40B4-BE49-F238E27FC236}">
                <a16:creationId xmlns:a16="http://schemas.microsoft.com/office/drawing/2014/main" id="{312E9DCC-DA77-4768-BE97-0E0727CB8AB0}"/>
              </a:ext>
            </a:extLst>
          </p:cNvPr>
          <p:cNvSpPr>
            <a:spLocks noGrp="1"/>
          </p:cNvSpPr>
          <p:nvPr>
            <p:ph type="title"/>
          </p:nvPr>
        </p:nvSpPr>
        <p:spPr>
          <a:xfrm>
            <a:off x="838200" y="365125"/>
            <a:ext cx="9791700" cy="1325563"/>
          </a:xfrm>
        </p:spPr>
        <p:txBody>
          <a:bodyPr/>
          <a:lstStyle/>
          <a:p>
            <a:r>
              <a:rPr lang="en-US" dirty="0"/>
              <a:t>Plural words in the world’s languages</a:t>
            </a:r>
          </a:p>
        </p:txBody>
      </p:sp>
      <p:sp>
        <p:nvSpPr>
          <p:cNvPr id="5" name="TextBox 4">
            <a:extLst>
              <a:ext uri="{FF2B5EF4-FFF2-40B4-BE49-F238E27FC236}">
                <a16:creationId xmlns:a16="http://schemas.microsoft.com/office/drawing/2014/main" id="{808279CE-7AD0-4048-95E4-96DD55952D92}"/>
              </a:ext>
            </a:extLst>
          </p:cNvPr>
          <p:cNvSpPr txBox="1"/>
          <p:nvPr/>
        </p:nvSpPr>
        <p:spPr>
          <a:xfrm>
            <a:off x="714375" y="5989320"/>
            <a:ext cx="10852786" cy="369332"/>
          </a:xfrm>
          <a:prstGeom prst="rect">
            <a:avLst/>
          </a:prstGeom>
          <a:noFill/>
        </p:spPr>
        <p:txBody>
          <a:bodyPr wrap="square" rtlCol="0">
            <a:spAutoFit/>
          </a:bodyPr>
          <a:lstStyle/>
          <a:p>
            <a:r>
              <a:rPr lang="en-US" dirty="0"/>
              <a:t>Barreteau 1988; Dryer 2013</a:t>
            </a:r>
          </a:p>
        </p:txBody>
      </p:sp>
      <p:sp>
        <p:nvSpPr>
          <p:cNvPr id="11" name="Oval 10">
            <a:extLst>
              <a:ext uri="{FF2B5EF4-FFF2-40B4-BE49-F238E27FC236}">
                <a16:creationId xmlns:a16="http://schemas.microsoft.com/office/drawing/2014/main" id="{CF9868C0-C4A3-419D-AFED-25297723822C}"/>
              </a:ext>
            </a:extLst>
          </p:cNvPr>
          <p:cNvSpPr/>
          <p:nvPr/>
        </p:nvSpPr>
        <p:spPr>
          <a:xfrm>
            <a:off x="611539" y="3563728"/>
            <a:ext cx="859891" cy="330303"/>
          </a:xfrm>
          <a:custGeom>
            <a:avLst/>
            <a:gdLst>
              <a:gd name="connsiteX0" fmla="*/ 0 w 731915"/>
              <a:gd name="connsiteY0" fmla="*/ 128588 h 257175"/>
              <a:gd name="connsiteX1" fmla="*/ 365958 w 731915"/>
              <a:gd name="connsiteY1" fmla="*/ 0 h 257175"/>
              <a:gd name="connsiteX2" fmla="*/ 731916 w 731915"/>
              <a:gd name="connsiteY2" fmla="*/ 128588 h 257175"/>
              <a:gd name="connsiteX3" fmla="*/ 365958 w 731915"/>
              <a:gd name="connsiteY3" fmla="*/ 257176 h 257175"/>
              <a:gd name="connsiteX4" fmla="*/ 0 w 731915"/>
              <a:gd name="connsiteY4" fmla="*/ 128588 h 257175"/>
              <a:gd name="connsiteX0" fmla="*/ 8020 w 739936"/>
              <a:gd name="connsiteY0" fmla="*/ 182308 h 310896"/>
              <a:gd name="connsiteX1" fmla="*/ 141370 w 739936"/>
              <a:gd name="connsiteY1" fmla="*/ 6096 h 310896"/>
              <a:gd name="connsiteX2" fmla="*/ 373978 w 739936"/>
              <a:gd name="connsiteY2" fmla="*/ 53720 h 310896"/>
              <a:gd name="connsiteX3" fmla="*/ 739936 w 739936"/>
              <a:gd name="connsiteY3" fmla="*/ 182308 h 310896"/>
              <a:gd name="connsiteX4" fmla="*/ 373978 w 739936"/>
              <a:gd name="connsiteY4" fmla="*/ 310896 h 310896"/>
              <a:gd name="connsiteX5" fmla="*/ 8020 w 739936"/>
              <a:gd name="connsiteY5" fmla="*/ 182308 h 310896"/>
              <a:gd name="connsiteX0" fmla="*/ 8020 w 739936"/>
              <a:gd name="connsiteY0" fmla="*/ 187372 h 315960"/>
              <a:gd name="connsiteX1" fmla="*/ 141370 w 739936"/>
              <a:gd name="connsiteY1" fmla="*/ 11160 h 315960"/>
              <a:gd name="connsiteX2" fmla="*/ 393028 w 739936"/>
              <a:gd name="connsiteY2" fmla="*/ 30209 h 315960"/>
              <a:gd name="connsiteX3" fmla="*/ 739936 w 739936"/>
              <a:gd name="connsiteY3" fmla="*/ 187372 h 315960"/>
              <a:gd name="connsiteX4" fmla="*/ 373978 w 739936"/>
              <a:gd name="connsiteY4" fmla="*/ 315960 h 315960"/>
              <a:gd name="connsiteX5" fmla="*/ 8020 w 739936"/>
              <a:gd name="connsiteY5" fmla="*/ 187372 h 315960"/>
              <a:gd name="connsiteX0" fmla="*/ 8020 w 757070"/>
              <a:gd name="connsiteY0" fmla="*/ 183617 h 312205"/>
              <a:gd name="connsiteX1" fmla="*/ 141370 w 757070"/>
              <a:gd name="connsiteY1" fmla="*/ 7405 h 312205"/>
              <a:gd name="connsiteX2" fmla="*/ 393028 w 757070"/>
              <a:gd name="connsiteY2" fmla="*/ 26454 h 312205"/>
              <a:gd name="connsiteX3" fmla="*/ 674769 w 757070"/>
              <a:gd name="connsiteY3" fmla="*/ 64554 h 312205"/>
              <a:gd name="connsiteX4" fmla="*/ 739936 w 757070"/>
              <a:gd name="connsiteY4" fmla="*/ 183617 h 312205"/>
              <a:gd name="connsiteX5" fmla="*/ 373978 w 757070"/>
              <a:gd name="connsiteY5" fmla="*/ 312205 h 312205"/>
              <a:gd name="connsiteX6" fmla="*/ 8020 w 757070"/>
              <a:gd name="connsiteY6" fmla="*/ 183617 h 312205"/>
              <a:gd name="connsiteX0" fmla="*/ 8020 w 757070"/>
              <a:gd name="connsiteY0" fmla="*/ 183617 h 236005"/>
              <a:gd name="connsiteX1" fmla="*/ 141370 w 757070"/>
              <a:gd name="connsiteY1" fmla="*/ 7405 h 236005"/>
              <a:gd name="connsiteX2" fmla="*/ 393028 w 757070"/>
              <a:gd name="connsiteY2" fmla="*/ 26454 h 236005"/>
              <a:gd name="connsiteX3" fmla="*/ 674769 w 757070"/>
              <a:gd name="connsiteY3" fmla="*/ 64554 h 236005"/>
              <a:gd name="connsiteX4" fmla="*/ 739936 w 757070"/>
              <a:gd name="connsiteY4" fmla="*/ 183617 h 236005"/>
              <a:gd name="connsiteX5" fmla="*/ 373978 w 757070"/>
              <a:gd name="connsiteY5" fmla="*/ 236005 h 236005"/>
              <a:gd name="connsiteX6" fmla="*/ 8020 w 757070"/>
              <a:gd name="connsiteY6" fmla="*/ 183617 h 236005"/>
              <a:gd name="connsiteX0" fmla="*/ 8020 w 757070"/>
              <a:gd name="connsiteY0" fmla="*/ 157345 h 209733"/>
              <a:gd name="connsiteX1" fmla="*/ 141370 w 757070"/>
              <a:gd name="connsiteY1" fmla="*/ 28758 h 209733"/>
              <a:gd name="connsiteX2" fmla="*/ 393028 w 757070"/>
              <a:gd name="connsiteY2" fmla="*/ 182 h 209733"/>
              <a:gd name="connsiteX3" fmla="*/ 674769 w 757070"/>
              <a:gd name="connsiteY3" fmla="*/ 38282 h 209733"/>
              <a:gd name="connsiteX4" fmla="*/ 739936 w 757070"/>
              <a:gd name="connsiteY4" fmla="*/ 157345 h 209733"/>
              <a:gd name="connsiteX5" fmla="*/ 373978 w 757070"/>
              <a:gd name="connsiteY5" fmla="*/ 209733 h 209733"/>
              <a:gd name="connsiteX6" fmla="*/ 8020 w 757070"/>
              <a:gd name="connsiteY6" fmla="*/ 157345 h 209733"/>
              <a:gd name="connsiteX0" fmla="*/ 15047 w 764097"/>
              <a:gd name="connsiteY0" fmla="*/ 237033 h 289421"/>
              <a:gd name="connsiteX1" fmla="*/ 100772 w 764097"/>
              <a:gd name="connsiteY1" fmla="*/ 3671 h 289421"/>
              <a:gd name="connsiteX2" fmla="*/ 400055 w 764097"/>
              <a:gd name="connsiteY2" fmla="*/ 79870 h 289421"/>
              <a:gd name="connsiteX3" fmla="*/ 681796 w 764097"/>
              <a:gd name="connsiteY3" fmla="*/ 117970 h 289421"/>
              <a:gd name="connsiteX4" fmla="*/ 746963 w 764097"/>
              <a:gd name="connsiteY4" fmla="*/ 237033 h 289421"/>
              <a:gd name="connsiteX5" fmla="*/ 381005 w 764097"/>
              <a:gd name="connsiteY5" fmla="*/ 289421 h 289421"/>
              <a:gd name="connsiteX6" fmla="*/ 15047 w 764097"/>
              <a:gd name="connsiteY6" fmla="*/ 237033 h 289421"/>
              <a:gd name="connsiteX0" fmla="*/ 10247 w 825972"/>
              <a:gd name="connsiteY0" fmla="*/ 129380 h 291321"/>
              <a:gd name="connsiteX1" fmla="*/ 162647 w 825972"/>
              <a:gd name="connsiteY1" fmla="*/ 793 h 291321"/>
              <a:gd name="connsiteX2" fmla="*/ 461930 w 825972"/>
              <a:gd name="connsiteY2" fmla="*/ 76992 h 291321"/>
              <a:gd name="connsiteX3" fmla="*/ 743671 w 825972"/>
              <a:gd name="connsiteY3" fmla="*/ 115092 h 291321"/>
              <a:gd name="connsiteX4" fmla="*/ 808838 w 825972"/>
              <a:gd name="connsiteY4" fmla="*/ 234155 h 291321"/>
              <a:gd name="connsiteX5" fmla="*/ 442880 w 825972"/>
              <a:gd name="connsiteY5" fmla="*/ 286543 h 291321"/>
              <a:gd name="connsiteX6" fmla="*/ 10247 w 825972"/>
              <a:gd name="connsiteY6" fmla="*/ 129380 h 291321"/>
              <a:gd name="connsiteX0" fmla="*/ 18 w 815743"/>
              <a:gd name="connsiteY0" fmla="*/ 129380 h 320387"/>
              <a:gd name="connsiteX1" fmla="*/ 152418 w 815743"/>
              <a:gd name="connsiteY1" fmla="*/ 793 h 320387"/>
              <a:gd name="connsiteX2" fmla="*/ 451701 w 815743"/>
              <a:gd name="connsiteY2" fmla="*/ 76992 h 320387"/>
              <a:gd name="connsiteX3" fmla="*/ 733442 w 815743"/>
              <a:gd name="connsiteY3" fmla="*/ 115092 h 320387"/>
              <a:gd name="connsiteX4" fmla="*/ 798609 w 815743"/>
              <a:gd name="connsiteY4" fmla="*/ 234155 h 320387"/>
              <a:gd name="connsiteX5" fmla="*/ 432651 w 815743"/>
              <a:gd name="connsiteY5" fmla="*/ 286543 h 320387"/>
              <a:gd name="connsiteX6" fmla="*/ 144399 w 815743"/>
              <a:gd name="connsiteY6" fmla="*/ 311409 h 320387"/>
              <a:gd name="connsiteX7" fmla="*/ 18 w 815743"/>
              <a:gd name="connsiteY7" fmla="*/ 129380 h 320387"/>
              <a:gd name="connsiteX0" fmla="*/ 756 w 816481"/>
              <a:gd name="connsiteY0" fmla="*/ 129380 h 287192"/>
              <a:gd name="connsiteX1" fmla="*/ 153156 w 816481"/>
              <a:gd name="connsiteY1" fmla="*/ 793 h 287192"/>
              <a:gd name="connsiteX2" fmla="*/ 452439 w 816481"/>
              <a:gd name="connsiteY2" fmla="*/ 76992 h 287192"/>
              <a:gd name="connsiteX3" fmla="*/ 734180 w 816481"/>
              <a:gd name="connsiteY3" fmla="*/ 115092 h 287192"/>
              <a:gd name="connsiteX4" fmla="*/ 799347 w 816481"/>
              <a:gd name="connsiteY4" fmla="*/ 234155 h 287192"/>
              <a:gd name="connsiteX5" fmla="*/ 433389 w 816481"/>
              <a:gd name="connsiteY5" fmla="*/ 286543 h 287192"/>
              <a:gd name="connsiteX6" fmla="*/ 211812 w 816481"/>
              <a:gd name="connsiteY6" fmla="*/ 254259 h 287192"/>
              <a:gd name="connsiteX7" fmla="*/ 756 w 816481"/>
              <a:gd name="connsiteY7" fmla="*/ 129380 h 28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81" h="287192">
                <a:moveTo>
                  <a:pt x="756" y="129380"/>
                </a:moveTo>
                <a:cubicBezTo>
                  <a:pt x="-9020" y="87136"/>
                  <a:pt x="77875" y="9524"/>
                  <a:pt x="153156" y="793"/>
                </a:cubicBezTo>
                <a:cubicBezTo>
                  <a:pt x="228437" y="-7938"/>
                  <a:pt x="355602" y="57942"/>
                  <a:pt x="452439" y="76992"/>
                </a:cubicBezTo>
                <a:cubicBezTo>
                  <a:pt x="549276" y="96042"/>
                  <a:pt x="676362" y="88898"/>
                  <a:pt x="734180" y="115092"/>
                </a:cubicBezTo>
                <a:cubicBezTo>
                  <a:pt x="791998" y="141286"/>
                  <a:pt x="844716" y="197642"/>
                  <a:pt x="799347" y="234155"/>
                </a:cubicBezTo>
                <a:cubicBezTo>
                  <a:pt x="753978" y="270668"/>
                  <a:pt x="531311" y="283192"/>
                  <a:pt x="433389" y="286543"/>
                </a:cubicBezTo>
                <a:cubicBezTo>
                  <a:pt x="335467" y="289894"/>
                  <a:pt x="283917" y="280453"/>
                  <a:pt x="211812" y="254259"/>
                </a:cubicBezTo>
                <a:cubicBezTo>
                  <a:pt x="139707" y="228065"/>
                  <a:pt x="10532" y="171624"/>
                  <a:pt x="756" y="129380"/>
                </a:cubicBezTo>
                <a:close/>
              </a:path>
            </a:pathLst>
          </a:custGeom>
          <a:noFill/>
          <a:ln w="19050">
            <a:solidFill>
              <a:srgbClr val="C00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0">
            <a:extLst>
              <a:ext uri="{FF2B5EF4-FFF2-40B4-BE49-F238E27FC236}">
                <a16:creationId xmlns:a16="http://schemas.microsoft.com/office/drawing/2014/main" id="{9A02CD2A-0987-4D4E-A479-903312C60ECE}"/>
              </a:ext>
            </a:extLst>
          </p:cNvPr>
          <p:cNvSpPr/>
          <p:nvPr/>
        </p:nvSpPr>
        <p:spPr>
          <a:xfrm rot="1887458">
            <a:off x="2161478" y="3201504"/>
            <a:ext cx="679819" cy="466527"/>
          </a:xfrm>
          <a:custGeom>
            <a:avLst/>
            <a:gdLst>
              <a:gd name="connsiteX0" fmla="*/ 0 w 731915"/>
              <a:gd name="connsiteY0" fmla="*/ 128588 h 257175"/>
              <a:gd name="connsiteX1" fmla="*/ 365958 w 731915"/>
              <a:gd name="connsiteY1" fmla="*/ 0 h 257175"/>
              <a:gd name="connsiteX2" fmla="*/ 731916 w 731915"/>
              <a:gd name="connsiteY2" fmla="*/ 128588 h 257175"/>
              <a:gd name="connsiteX3" fmla="*/ 365958 w 731915"/>
              <a:gd name="connsiteY3" fmla="*/ 257176 h 257175"/>
              <a:gd name="connsiteX4" fmla="*/ 0 w 731915"/>
              <a:gd name="connsiteY4" fmla="*/ 128588 h 257175"/>
              <a:gd name="connsiteX0" fmla="*/ 8020 w 739936"/>
              <a:gd name="connsiteY0" fmla="*/ 182308 h 310896"/>
              <a:gd name="connsiteX1" fmla="*/ 141370 w 739936"/>
              <a:gd name="connsiteY1" fmla="*/ 6096 h 310896"/>
              <a:gd name="connsiteX2" fmla="*/ 373978 w 739936"/>
              <a:gd name="connsiteY2" fmla="*/ 53720 h 310896"/>
              <a:gd name="connsiteX3" fmla="*/ 739936 w 739936"/>
              <a:gd name="connsiteY3" fmla="*/ 182308 h 310896"/>
              <a:gd name="connsiteX4" fmla="*/ 373978 w 739936"/>
              <a:gd name="connsiteY4" fmla="*/ 310896 h 310896"/>
              <a:gd name="connsiteX5" fmla="*/ 8020 w 739936"/>
              <a:gd name="connsiteY5" fmla="*/ 182308 h 310896"/>
              <a:gd name="connsiteX0" fmla="*/ 8020 w 739936"/>
              <a:gd name="connsiteY0" fmla="*/ 187372 h 315960"/>
              <a:gd name="connsiteX1" fmla="*/ 141370 w 739936"/>
              <a:gd name="connsiteY1" fmla="*/ 11160 h 315960"/>
              <a:gd name="connsiteX2" fmla="*/ 393028 w 739936"/>
              <a:gd name="connsiteY2" fmla="*/ 30209 h 315960"/>
              <a:gd name="connsiteX3" fmla="*/ 739936 w 739936"/>
              <a:gd name="connsiteY3" fmla="*/ 187372 h 315960"/>
              <a:gd name="connsiteX4" fmla="*/ 373978 w 739936"/>
              <a:gd name="connsiteY4" fmla="*/ 315960 h 315960"/>
              <a:gd name="connsiteX5" fmla="*/ 8020 w 739936"/>
              <a:gd name="connsiteY5" fmla="*/ 187372 h 315960"/>
              <a:gd name="connsiteX0" fmla="*/ 8020 w 757070"/>
              <a:gd name="connsiteY0" fmla="*/ 183617 h 312205"/>
              <a:gd name="connsiteX1" fmla="*/ 141370 w 757070"/>
              <a:gd name="connsiteY1" fmla="*/ 7405 h 312205"/>
              <a:gd name="connsiteX2" fmla="*/ 393028 w 757070"/>
              <a:gd name="connsiteY2" fmla="*/ 26454 h 312205"/>
              <a:gd name="connsiteX3" fmla="*/ 674769 w 757070"/>
              <a:gd name="connsiteY3" fmla="*/ 64554 h 312205"/>
              <a:gd name="connsiteX4" fmla="*/ 739936 w 757070"/>
              <a:gd name="connsiteY4" fmla="*/ 183617 h 312205"/>
              <a:gd name="connsiteX5" fmla="*/ 373978 w 757070"/>
              <a:gd name="connsiteY5" fmla="*/ 312205 h 312205"/>
              <a:gd name="connsiteX6" fmla="*/ 8020 w 757070"/>
              <a:gd name="connsiteY6" fmla="*/ 183617 h 312205"/>
              <a:gd name="connsiteX0" fmla="*/ 8020 w 757070"/>
              <a:gd name="connsiteY0" fmla="*/ 183617 h 236005"/>
              <a:gd name="connsiteX1" fmla="*/ 141370 w 757070"/>
              <a:gd name="connsiteY1" fmla="*/ 7405 h 236005"/>
              <a:gd name="connsiteX2" fmla="*/ 393028 w 757070"/>
              <a:gd name="connsiteY2" fmla="*/ 26454 h 236005"/>
              <a:gd name="connsiteX3" fmla="*/ 674769 w 757070"/>
              <a:gd name="connsiteY3" fmla="*/ 64554 h 236005"/>
              <a:gd name="connsiteX4" fmla="*/ 739936 w 757070"/>
              <a:gd name="connsiteY4" fmla="*/ 183617 h 236005"/>
              <a:gd name="connsiteX5" fmla="*/ 373978 w 757070"/>
              <a:gd name="connsiteY5" fmla="*/ 236005 h 236005"/>
              <a:gd name="connsiteX6" fmla="*/ 8020 w 757070"/>
              <a:gd name="connsiteY6" fmla="*/ 183617 h 236005"/>
              <a:gd name="connsiteX0" fmla="*/ 8020 w 757070"/>
              <a:gd name="connsiteY0" fmla="*/ 157345 h 209733"/>
              <a:gd name="connsiteX1" fmla="*/ 141370 w 757070"/>
              <a:gd name="connsiteY1" fmla="*/ 28758 h 209733"/>
              <a:gd name="connsiteX2" fmla="*/ 393028 w 757070"/>
              <a:gd name="connsiteY2" fmla="*/ 182 h 209733"/>
              <a:gd name="connsiteX3" fmla="*/ 674769 w 757070"/>
              <a:gd name="connsiteY3" fmla="*/ 38282 h 209733"/>
              <a:gd name="connsiteX4" fmla="*/ 739936 w 757070"/>
              <a:gd name="connsiteY4" fmla="*/ 157345 h 209733"/>
              <a:gd name="connsiteX5" fmla="*/ 373978 w 757070"/>
              <a:gd name="connsiteY5" fmla="*/ 209733 h 209733"/>
              <a:gd name="connsiteX6" fmla="*/ 8020 w 757070"/>
              <a:gd name="connsiteY6" fmla="*/ 157345 h 209733"/>
              <a:gd name="connsiteX0" fmla="*/ 8020 w 684338"/>
              <a:gd name="connsiteY0" fmla="*/ 157345 h 209733"/>
              <a:gd name="connsiteX1" fmla="*/ 141370 w 684338"/>
              <a:gd name="connsiteY1" fmla="*/ 28758 h 209733"/>
              <a:gd name="connsiteX2" fmla="*/ 393028 w 684338"/>
              <a:gd name="connsiteY2" fmla="*/ 182 h 209733"/>
              <a:gd name="connsiteX3" fmla="*/ 674769 w 684338"/>
              <a:gd name="connsiteY3" fmla="*/ 38282 h 209733"/>
              <a:gd name="connsiteX4" fmla="*/ 466031 w 684338"/>
              <a:gd name="connsiteY4" fmla="*/ 157079 h 209733"/>
              <a:gd name="connsiteX5" fmla="*/ 373978 w 684338"/>
              <a:gd name="connsiteY5" fmla="*/ 209733 h 209733"/>
              <a:gd name="connsiteX6" fmla="*/ 8020 w 684338"/>
              <a:gd name="connsiteY6" fmla="*/ 157345 h 209733"/>
              <a:gd name="connsiteX0" fmla="*/ 2222 w 678540"/>
              <a:gd name="connsiteY0" fmla="*/ 157345 h 238252"/>
              <a:gd name="connsiteX1" fmla="*/ 135572 w 678540"/>
              <a:gd name="connsiteY1" fmla="*/ 28758 h 238252"/>
              <a:gd name="connsiteX2" fmla="*/ 387230 w 678540"/>
              <a:gd name="connsiteY2" fmla="*/ 182 h 238252"/>
              <a:gd name="connsiteX3" fmla="*/ 668971 w 678540"/>
              <a:gd name="connsiteY3" fmla="*/ 38282 h 238252"/>
              <a:gd name="connsiteX4" fmla="*/ 460233 w 678540"/>
              <a:gd name="connsiteY4" fmla="*/ 157079 h 238252"/>
              <a:gd name="connsiteX5" fmla="*/ 240619 w 678540"/>
              <a:gd name="connsiteY5" fmla="*/ 238252 h 238252"/>
              <a:gd name="connsiteX6" fmla="*/ 2222 w 678540"/>
              <a:gd name="connsiteY6" fmla="*/ 157345 h 238252"/>
              <a:gd name="connsiteX0" fmla="*/ 3606 w 679924"/>
              <a:gd name="connsiteY0" fmla="*/ 174661 h 255568"/>
              <a:gd name="connsiteX1" fmla="*/ 117166 w 679924"/>
              <a:gd name="connsiteY1" fmla="*/ 9112 h 255568"/>
              <a:gd name="connsiteX2" fmla="*/ 388614 w 679924"/>
              <a:gd name="connsiteY2" fmla="*/ 17498 h 255568"/>
              <a:gd name="connsiteX3" fmla="*/ 670355 w 679924"/>
              <a:gd name="connsiteY3" fmla="*/ 55598 h 255568"/>
              <a:gd name="connsiteX4" fmla="*/ 461617 w 679924"/>
              <a:gd name="connsiteY4" fmla="*/ 174395 h 255568"/>
              <a:gd name="connsiteX5" fmla="*/ 242003 w 679924"/>
              <a:gd name="connsiteY5" fmla="*/ 255568 h 255568"/>
              <a:gd name="connsiteX6" fmla="*/ 3606 w 679924"/>
              <a:gd name="connsiteY6" fmla="*/ 174661 h 255568"/>
              <a:gd name="connsiteX0" fmla="*/ 3606 w 679924"/>
              <a:gd name="connsiteY0" fmla="*/ 225800 h 306707"/>
              <a:gd name="connsiteX1" fmla="*/ 117166 w 679924"/>
              <a:gd name="connsiteY1" fmla="*/ 60251 h 306707"/>
              <a:gd name="connsiteX2" fmla="*/ 352331 w 679924"/>
              <a:gd name="connsiteY2" fmla="*/ 874 h 306707"/>
              <a:gd name="connsiteX3" fmla="*/ 670355 w 679924"/>
              <a:gd name="connsiteY3" fmla="*/ 106737 h 306707"/>
              <a:gd name="connsiteX4" fmla="*/ 461617 w 679924"/>
              <a:gd name="connsiteY4" fmla="*/ 225534 h 306707"/>
              <a:gd name="connsiteX5" fmla="*/ 242003 w 679924"/>
              <a:gd name="connsiteY5" fmla="*/ 306707 h 306707"/>
              <a:gd name="connsiteX6" fmla="*/ 3606 w 679924"/>
              <a:gd name="connsiteY6" fmla="*/ 225800 h 306707"/>
              <a:gd name="connsiteX0" fmla="*/ 3606 w 526006"/>
              <a:gd name="connsiteY0" fmla="*/ 226361 h 307268"/>
              <a:gd name="connsiteX1" fmla="*/ 117166 w 526006"/>
              <a:gd name="connsiteY1" fmla="*/ 60812 h 307268"/>
              <a:gd name="connsiteX2" fmla="*/ 352331 w 526006"/>
              <a:gd name="connsiteY2" fmla="*/ 1435 h 307268"/>
              <a:gd name="connsiteX3" fmla="*/ 500183 w 526006"/>
              <a:gd name="connsiteY3" fmla="*/ 122927 h 307268"/>
              <a:gd name="connsiteX4" fmla="*/ 461617 w 526006"/>
              <a:gd name="connsiteY4" fmla="*/ 226095 h 307268"/>
              <a:gd name="connsiteX5" fmla="*/ 242003 w 526006"/>
              <a:gd name="connsiteY5" fmla="*/ 307268 h 307268"/>
              <a:gd name="connsiteX6" fmla="*/ 3606 w 526006"/>
              <a:gd name="connsiteY6" fmla="*/ 226361 h 307268"/>
              <a:gd name="connsiteX0" fmla="*/ 3606 w 484917"/>
              <a:gd name="connsiteY0" fmla="*/ 226895 h 307802"/>
              <a:gd name="connsiteX1" fmla="*/ 117166 w 484917"/>
              <a:gd name="connsiteY1" fmla="*/ 61346 h 307802"/>
              <a:gd name="connsiteX2" fmla="*/ 352331 w 484917"/>
              <a:gd name="connsiteY2" fmla="*/ 1969 h 307802"/>
              <a:gd name="connsiteX3" fmla="*/ 423847 w 484917"/>
              <a:gd name="connsiteY3" fmla="*/ 136505 h 307802"/>
              <a:gd name="connsiteX4" fmla="*/ 461617 w 484917"/>
              <a:gd name="connsiteY4" fmla="*/ 226629 h 307802"/>
              <a:gd name="connsiteX5" fmla="*/ 242003 w 484917"/>
              <a:gd name="connsiteY5" fmla="*/ 307802 h 307802"/>
              <a:gd name="connsiteX6" fmla="*/ 3606 w 484917"/>
              <a:gd name="connsiteY6" fmla="*/ 226895 h 307802"/>
              <a:gd name="connsiteX0" fmla="*/ 3606 w 484917"/>
              <a:gd name="connsiteY0" fmla="*/ 201225 h 282132"/>
              <a:gd name="connsiteX1" fmla="*/ 117166 w 484917"/>
              <a:gd name="connsiteY1" fmla="*/ 35676 h 282132"/>
              <a:gd name="connsiteX2" fmla="*/ 271687 w 484917"/>
              <a:gd name="connsiteY2" fmla="*/ 3526 h 282132"/>
              <a:gd name="connsiteX3" fmla="*/ 423847 w 484917"/>
              <a:gd name="connsiteY3" fmla="*/ 110835 h 282132"/>
              <a:gd name="connsiteX4" fmla="*/ 461617 w 484917"/>
              <a:gd name="connsiteY4" fmla="*/ 200959 h 282132"/>
              <a:gd name="connsiteX5" fmla="*/ 242003 w 484917"/>
              <a:gd name="connsiteY5" fmla="*/ 282132 h 282132"/>
              <a:gd name="connsiteX6" fmla="*/ 3606 w 484917"/>
              <a:gd name="connsiteY6" fmla="*/ 201225 h 28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17" h="282132">
                <a:moveTo>
                  <a:pt x="3606" y="201225"/>
                </a:moveTo>
                <a:cubicBezTo>
                  <a:pt x="-17200" y="160149"/>
                  <a:pt x="56173" y="57107"/>
                  <a:pt x="117166" y="35676"/>
                </a:cubicBezTo>
                <a:cubicBezTo>
                  <a:pt x="178159" y="14245"/>
                  <a:pt x="220574" y="-9000"/>
                  <a:pt x="271687" y="3526"/>
                </a:cubicBezTo>
                <a:cubicBezTo>
                  <a:pt x="322800" y="16052"/>
                  <a:pt x="366029" y="84641"/>
                  <a:pt x="423847" y="110835"/>
                </a:cubicBezTo>
                <a:cubicBezTo>
                  <a:pt x="481665" y="137029"/>
                  <a:pt x="506986" y="164446"/>
                  <a:pt x="461617" y="200959"/>
                </a:cubicBezTo>
                <a:cubicBezTo>
                  <a:pt x="416248" y="237472"/>
                  <a:pt x="318338" y="282088"/>
                  <a:pt x="242003" y="282132"/>
                </a:cubicBezTo>
                <a:cubicBezTo>
                  <a:pt x="165668" y="282176"/>
                  <a:pt x="24412" y="242301"/>
                  <a:pt x="3606" y="201225"/>
                </a:cubicBezTo>
                <a:close/>
              </a:path>
            </a:pathLst>
          </a:custGeom>
          <a:noFill/>
          <a:ln w="12700">
            <a:solidFill>
              <a:srgbClr val="C0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a:extLst>
              <a:ext uri="{FF2B5EF4-FFF2-40B4-BE49-F238E27FC236}">
                <a16:creationId xmlns:a16="http://schemas.microsoft.com/office/drawing/2014/main" id="{BFCD11F1-BA5C-4E0B-8152-5806F4520C97}"/>
              </a:ext>
            </a:extLst>
          </p:cNvPr>
          <p:cNvSpPr/>
          <p:nvPr/>
        </p:nvSpPr>
        <p:spPr>
          <a:xfrm rot="721143">
            <a:off x="2531760" y="3139230"/>
            <a:ext cx="2240759" cy="1513630"/>
          </a:xfrm>
          <a:custGeom>
            <a:avLst/>
            <a:gdLst>
              <a:gd name="connsiteX0" fmla="*/ 0 w 731915"/>
              <a:gd name="connsiteY0" fmla="*/ 128588 h 257175"/>
              <a:gd name="connsiteX1" fmla="*/ 365958 w 731915"/>
              <a:gd name="connsiteY1" fmla="*/ 0 h 257175"/>
              <a:gd name="connsiteX2" fmla="*/ 731916 w 731915"/>
              <a:gd name="connsiteY2" fmla="*/ 128588 h 257175"/>
              <a:gd name="connsiteX3" fmla="*/ 365958 w 731915"/>
              <a:gd name="connsiteY3" fmla="*/ 257176 h 257175"/>
              <a:gd name="connsiteX4" fmla="*/ 0 w 731915"/>
              <a:gd name="connsiteY4" fmla="*/ 128588 h 257175"/>
              <a:gd name="connsiteX0" fmla="*/ 8020 w 739936"/>
              <a:gd name="connsiteY0" fmla="*/ 182308 h 310896"/>
              <a:gd name="connsiteX1" fmla="*/ 141370 w 739936"/>
              <a:gd name="connsiteY1" fmla="*/ 6096 h 310896"/>
              <a:gd name="connsiteX2" fmla="*/ 373978 w 739936"/>
              <a:gd name="connsiteY2" fmla="*/ 53720 h 310896"/>
              <a:gd name="connsiteX3" fmla="*/ 739936 w 739936"/>
              <a:gd name="connsiteY3" fmla="*/ 182308 h 310896"/>
              <a:gd name="connsiteX4" fmla="*/ 373978 w 739936"/>
              <a:gd name="connsiteY4" fmla="*/ 310896 h 310896"/>
              <a:gd name="connsiteX5" fmla="*/ 8020 w 739936"/>
              <a:gd name="connsiteY5" fmla="*/ 182308 h 310896"/>
              <a:gd name="connsiteX0" fmla="*/ 8020 w 739936"/>
              <a:gd name="connsiteY0" fmla="*/ 187372 h 315960"/>
              <a:gd name="connsiteX1" fmla="*/ 141370 w 739936"/>
              <a:gd name="connsiteY1" fmla="*/ 11160 h 315960"/>
              <a:gd name="connsiteX2" fmla="*/ 393028 w 739936"/>
              <a:gd name="connsiteY2" fmla="*/ 30209 h 315960"/>
              <a:gd name="connsiteX3" fmla="*/ 739936 w 739936"/>
              <a:gd name="connsiteY3" fmla="*/ 187372 h 315960"/>
              <a:gd name="connsiteX4" fmla="*/ 373978 w 739936"/>
              <a:gd name="connsiteY4" fmla="*/ 315960 h 315960"/>
              <a:gd name="connsiteX5" fmla="*/ 8020 w 739936"/>
              <a:gd name="connsiteY5" fmla="*/ 187372 h 315960"/>
              <a:gd name="connsiteX0" fmla="*/ 8020 w 757070"/>
              <a:gd name="connsiteY0" fmla="*/ 183617 h 312205"/>
              <a:gd name="connsiteX1" fmla="*/ 141370 w 757070"/>
              <a:gd name="connsiteY1" fmla="*/ 7405 h 312205"/>
              <a:gd name="connsiteX2" fmla="*/ 393028 w 757070"/>
              <a:gd name="connsiteY2" fmla="*/ 26454 h 312205"/>
              <a:gd name="connsiteX3" fmla="*/ 674769 w 757070"/>
              <a:gd name="connsiteY3" fmla="*/ 64554 h 312205"/>
              <a:gd name="connsiteX4" fmla="*/ 739936 w 757070"/>
              <a:gd name="connsiteY4" fmla="*/ 183617 h 312205"/>
              <a:gd name="connsiteX5" fmla="*/ 373978 w 757070"/>
              <a:gd name="connsiteY5" fmla="*/ 312205 h 312205"/>
              <a:gd name="connsiteX6" fmla="*/ 8020 w 757070"/>
              <a:gd name="connsiteY6" fmla="*/ 183617 h 312205"/>
              <a:gd name="connsiteX0" fmla="*/ 8020 w 757070"/>
              <a:gd name="connsiteY0" fmla="*/ 183617 h 236005"/>
              <a:gd name="connsiteX1" fmla="*/ 141370 w 757070"/>
              <a:gd name="connsiteY1" fmla="*/ 7405 h 236005"/>
              <a:gd name="connsiteX2" fmla="*/ 393028 w 757070"/>
              <a:gd name="connsiteY2" fmla="*/ 26454 h 236005"/>
              <a:gd name="connsiteX3" fmla="*/ 674769 w 757070"/>
              <a:gd name="connsiteY3" fmla="*/ 64554 h 236005"/>
              <a:gd name="connsiteX4" fmla="*/ 739936 w 757070"/>
              <a:gd name="connsiteY4" fmla="*/ 183617 h 236005"/>
              <a:gd name="connsiteX5" fmla="*/ 373978 w 757070"/>
              <a:gd name="connsiteY5" fmla="*/ 236005 h 236005"/>
              <a:gd name="connsiteX6" fmla="*/ 8020 w 757070"/>
              <a:gd name="connsiteY6" fmla="*/ 183617 h 236005"/>
              <a:gd name="connsiteX0" fmla="*/ 8020 w 757070"/>
              <a:gd name="connsiteY0" fmla="*/ 157345 h 209733"/>
              <a:gd name="connsiteX1" fmla="*/ 141370 w 757070"/>
              <a:gd name="connsiteY1" fmla="*/ 28758 h 209733"/>
              <a:gd name="connsiteX2" fmla="*/ 393028 w 757070"/>
              <a:gd name="connsiteY2" fmla="*/ 182 h 209733"/>
              <a:gd name="connsiteX3" fmla="*/ 674769 w 757070"/>
              <a:gd name="connsiteY3" fmla="*/ 38282 h 209733"/>
              <a:gd name="connsiteX4" fmla="*/ 739936 w 757070"/>
              <a:gd name="connsiteY4" fmla="*/ 157345 h 209733"/>
              <a:gd name="connsiteX5" fmla="*/ 373978 w 757070"/>
              <a:gd name="connsiteY5" fmla="*/ 209733 h 209733"/>
              <a:gd name="connsiteX6" fmla="*/ 8020 w 757070"/>
              <a:gd name="connsiteY6" fmla="*/ 157345 h 209733"/>
              <a:gd name="connsiteX0" fmla="*/ 8169 w 757219"/>
              <a:gd name="connsiteY0" fmla="*/ 157345 h 479036"/>
              <a:gd name="connsiteX1" fmla="*/ 141519 w 757219"/>
              <a:gd name="connsiteY1" fmla="*/ 28758 h 479036"/>
              <a:gd name="connsiteX2" fmla="*/ 393177 w 757219"/>
              <a:gd name="connsiteY2" fmla="*/ 182 h 479036"/>
              <a:gd name="connsiteX3" fmla="*/ 674918 w 757219"/>
              <a:gd name="connsiteY3" fmla="*/ 38282 h 479036"/>
              <a:gd name="connsiteX4" fmla="*/ 740085 w 757219"/>
              <a:gd name="connsiteY4" fmla="*/ 157345 h 479036"/>
              <a:gd name="connsiteX5" fmla="*/ 376955 w 757219"/>
              <a:gd name="connsiteY5" fmla="*/ 479036 h 479036"/>
              <a:gd name="connsiteX6" fmla="*/ 8169 w 757219"/>
              <a:gd name="connsiteY6" fmla="*/ 157345 h 479036"/>
              <a:gd name="connsiteX0" fmla="*/ 3303 w 752353"/>
              <a:gd name="connsiteY0" fmla="*/ 157345 h 479663"/>
              <a:gd name="connsiteX1" fmla="*/ 136653 w 752353"/>
              <a:gd name="connsiteY1" fmla="*/ 28758 h 479663"/>
              <a:gd name="connsiteX2" fmla="*/ 388311 w 752353"/>
              <a:gd name="connsiteY2" fmla="*/ 182 h 479663"/>
              <a:gd name="connsiteX3" fmla="*/ 670052 w 752353"/>
              <a:gd name="connsiteY3" fmla="*/ 38282 h 479663"/>
              <a:gd name="connsiteX4" fmla="*/ 735219 w 752353"/>
              <a:gd name="connsiteY4" fmla="*/ 157345 h 479663"/>
              <a:gd name="connsiteX5" fmla="*/ 372089 w 752353"/>
              <a:gd name="connsiteY5" fmla="*/ 479036 h 479663"/>
              <a:gd name="connsiteX6" fmla="*/ 269716 w 752353"/>
              <a:gd name="connsiteY6" fmla="*/ 237053 h 479663"/>
              <a:gd name="connsiteX7" fmla="*/ 3303 w 752353"/>
              <a:gd name="connsiteY7" fmla="*/ 157345 h 479663"/>
              <a:gd name="connsiteX0" fmla="*/ 1351 w 913171"/>
              <a:gd name="connsiteY0" fmla="*/ 178555 h 479663"/>
              <a:gd name="connsiteX1" fmla="*/ 297471 w 913171"/>
              <a:gd name="connsiteY1" fmla="*/ 28758 h 479663"/>
              <a:gd name="connsiteX2" fmla="*/ 549129 w 913171"/>
              <a:gd name="connsiteY2" fmla="*/ 182 h 479663"/>
              <a:gd name="connsiteX3" fmla="*/ 830870 w 913171"/>
              <a:gd name="connsiteY3" fmla="*/ 38282 h 479663"/>
              <a:gd name="connsiteX4" fmla="*/ 896037 w 913171"/>
              <a:gd name="connsiteY4" fmla="*/ 157345 h 479663"/>
              <a:gd name="connsiteX5" fmla="*/ 532907 w 913171"/>
              <a:gd name="connsiteY5" fmla="*/ 479036 h 479663"/>
              <a:gd name="connsiteX6" fmla="*/ 430534 w 913171"/>
              <a:gd name="connsiteY6" fmla="*/ 237053 h 479663"/>
              <a:gd name="connsiteX7" fmla="*/ 1351 w 913171"/>
              <a:gd name="connsiteY7" fmla="*/ 178555 h 479663"/>
              <a:gd name="connsiteX0" fmla="*/ 3851 w 915671"/>
              <a:gd name="connsiteY0" fmla="*/ 178555 h 479641"/>
              <a:gd name="connsiteX1" fmla="*/ 299971 w 915671"/>
              <a:gd name="connsiteY1" fmla="*/ 28758 h 479641"/>
              <a:gd name="connsiteX2" fmla="*/ 551629 w 915671"/>
              <a:gd name="connsiteY2" fmla="*/ 182 h 479641"/>
              <a:gd name="connsiteX3" fmla="*/ 833370 w 915671"/>
              <a:gd name="connsiteY3" fmla="*/ 38282 h 479641"/>
              <a:gd name="connsiteX4" fmla="*/ 898537 w 915671"/>
              <a:gd name="connsiteY4" fmla="*/ 157345 h 479641"/>
              <a:gd name="connsiteX5" fmla="*/ 535407 w 915671"/>
              <a:gd name="connsiteY5" fmla="*/ 479036 h 479641"/>
              <a:gd name="connsiteX6" fmla="*/ 433034 w 915671"/>
              <a:gd name="connsiteY6" fmla="*/ 237053 h 479641"/>
              <a:gd name="connsiteX7" fmla="*/ 151066 w 915671"/>
              <a:gd name="connsiteY7" fmla="*/ 243992 h 479641"/>
              <a:gd name="connsiteX8" fmla="*/ 3851 w 915671"/>
              <a:gd name="connsiteY8" fmla="*/ 178555 h 479641"/>
              <a:gd name="connsiteX0" fmla="*/ 3851 w 912823"/>
              <a:gd name="connsiteY0" fmla="*/ 361221 h 662307"/>
              <a:gd name="connsiteX1" fmla="*/ 299971 w 912823"/>
              <a:gd name="connsiteY1" fmla="*/ 211424 h 662307"/>
              <a:gd name="connsiteX2" fmla="*/ 551629 w 912823"/>
              <a:gd name="connsiteY2" fmla="*/ 182848 h 662307"/>
              <a:gd name="connsiteX3" fmla="*/ 657139 w 912823"/>
              <a:gd name="connsiteY3" fmla="*/ 191 h 662307"/>
              <a:gd name="connsiteX4" fmla="*/ 833370 w 912823"/>
              <a:gd name="connsiteY4" fmla="*/ 220948 h 662307"/>
              <a:gd name="connsiteX5" fmla="*/ 898537 w 912823"/>
              <a:gd name="connsiteY5" fmla="*/ 340011 h 662307"/>
              <a:gd name="connsiteX6" fmla="*/ 535407 w 912823"/>
              <a:gd name="connsiteY6" fmla="*/ 661702 h 662307"/>
              <a:gd name="connsiteX7" fmla="*/ 433034 w 912823"/>
              <a:gd name="connsiteY7" fmla="*/ 419719 h 662307"/>
              <a:gd name="connsiteX8" fmla="*/ 151066 w 912823"/>
              <a:gd name="connsiteY8" fmla="*/ 426658 h 662307"/>
              <a:gd name="connsiteX9" fmla="*/ 3851 w 912823"/>
              <a:gd name="connsiteY9" fmla="*/ 361221 h 662307"/>
              <a:gd name="connsiteX0" fmla="*/ 3704 w 912676"/>
              <a:gd name="connsiteY0" fmla="*/ 361221 h 663454"/>
              <a:gd name="connsiteX1" fmla="*/ 299824 w 912676"/>
              <a:gd name="connsiteY1" fmla="*/ 211424 h 663454"/>
              <a:gd name="connsiteX2" fmla="*/ 551482 w 912676"/>
              <a:gd name="connsiteY2" fmla="*/ 182848 h 663454"/>
              <a:gd name="connsiteX3" fmla="*/ 656992 w 912676"/>
              <a:gd name="connsiteY3" fmla="*/ 191 h 663454"/>
              <a:gd name="connsiteX4" fmla="*/ 833223 w 912676"/>
              <a:gd name="connsiteY4" fmla="*/ 220948 h 663454"/>
              <a:gd name="connsiteX5" fmla="*/ 898390 w 912676"/>
              <a:gd name="connsiteY5" fmla="*/ 340011 h 663454"/>
              <a:gd name="connsiteX6" fmla="*/ 535260 w 912676"/>
              <a:gd name="connsiteY6" fmla="*/ 661702 h 663454"/>
              <a:gd name="connsiteX7" fmla="*/ 402303 w 912676"/>
              <a:gd name="connsiteY7" fmla="*/ 465164 h 663454"/>
              <a:gd name="connsiteX8" fmla="*/ 150919 w 912676"/>
              <a:gd name="connsiteY8" fmla="*/ 426658 h 663454"/>
              <a:gd name="connsiteX9" fmla="*/ 3704 w 912676"/>
              <a:gd name="connsiteY9" fmla="*/ 361221 h 663454"/>
              <a:gd name="connsiteX0" fmla="*/ 994 w 909966"/>
              <a:gd name="connsiteY0" fmla="*/ 361221 h 663454"/>
              <a:gd name="connsiteX1" fmla="*/ 297114 w 909966"/>
              <a:gd name="connsiteY1" fmla="*/ 211424 h 663454"/>
              <a:gd name="connsiteX2" fmla="*/ 548772 w 909966"/>
              <a:gd name="connsiteY2" fmla="*/ 182848 h 663454"/>
              <a:gd name="connsiteX3" fmla="*/ 654282 w 909966"/>
              <a:gd name="connsiteY3" fmla="*/ 191 h 663454"/>
              <a:gd name="connsiteX4" fmla="*/ 830513 w 909966"/>
              <a:gd name="connsiteY4" fmla="*/ 220948 h 663454"/>
              <a:gd name="connsiteX5" fmla="*/ 895680 w 909966"/>
              <a:gd name="connsiteY5" fmla="*/ 340011 h 663454"/>
              <a:gd name="connsiteX6" fmla="*/ 532550 w 909966"/>
              <a:gd name="connsiteY6" fmla="*/ 661702 h 663454"/>
              <a:gd name="connsiteX7" fmla="*/ 399593 w 909966"/>
              <a:gd name="connsiteY7" fmla="*/ 465164 h 663454"/>
              <a:gd name="connsiteX8" fmla="*/ 208034 w 909966"/>
              <a:gd name="connsiteY8" fmla="*/ 549505 h 663454"/>
              <a:gd name="connsiteX9" fmla="*/ 994 w 909966"/>
              <a:gd name="connsiteY9" fmla="*/ 361221 h 6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966" h="663454">
                <a:moveTo>
                  <a:pt x="994" y="361221"/>
                </a:moveTo>
                <a:cubicBezTo>
                  <a:pt x="15841" y="304874"/>
                  <a:pt x="236121" y="232855"/>
                  <a:pt x="297114" y="211424"/>
                </a:cubicBezTo>
                <a:cubicBezTo>
                  <a:pt x="358107" y="189993"/>
                  <a:pt x="489244" y="218053"/>
                  <a:pt x="548772" y="182848"/>
                </a:cubicBezTo>
                <a:cubicBezTo>
                  <a:pt x="608300" y="147643"/>
                  <a:pt x="607325" y="-6159"/>
                  <a:pt x="654282" y="191"/>
                </a:cubicBezTo>
                <a:cubicBezTo>
                  <a:pt x="701239" y="6541"/>
                  <a:pt x="793943" y="196121"/>
                  <a:pt x="830513" y="220948"/>
                </a:cubicBezTo>
                <a:cubicBezTo>
                  <a:pt x="867083" y="245775"/>
                  <a:pt x="941049" y="303498"/>
                  <a:pt x="895680" y="340011"/>
                </a:cubicBezTo>
                <a:cubicBezTo>
                  <a:pt x="850311" y="376524"/>
                  <a:pt x="615231" y="640843"/>
                  <a:pt x="532550" y="661702"/>
                </a:cubicBezTo>
                <a:cubicBezTo>
                  <a:pt x="449869" y="682561"/>
                  <a:pt x="462125" y="511266"/>
                  <a:pt x="399593" y="465164"/>
                </a:cubicBezTo>
                <a:cubicBezTo>
                  <a:pt x="337061" y="419062"/>
                  <a:pt x="274467" y="566829"/>
                  <a:pt x="208034" y="549505"/>
                </a:cubicBezTo>
                <a:cubicBezTo>
                  <a:pt x="141601" y="532181"/>
                  <a:pt x="-13853" y="417568"/>
                  <a:pt x="994" y="361221"/>
                </a:cubicBezTo>
                <a:close/>
              </a:path>
            </a:pathLst>
          </a:custGeom>
          <a:noFill/>
          <a:ln w="12700">
            <a:solidFill>
              <a:srgbClr val="C0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0">
            <a:extLst>
              <a:ext uri="{FF2B5EF4-FFF2-40B4-BE49-F238E27FC236}">
                <a16:creationId xmlns:a16="http://schemas.microsoft.com/office/drawing/2014/main" id="{0D68956C-B0DA-45A7-955D-89734EDC7863}"/>
              </a:ext>
            </a:extLst>
          </p:cNvPr>
          <p:cNvSpPr/>
          <p:nvPr/>
        </p:nvSpPr>
        <p:spPr>
          <a:xfrm rot="1009740">
            <a:off x="5731150" y="3773903"/>
            <a:ext cx="446168" cy="482279"/>
          </a:xfrm>
          <a:custGeom>
            <a:avLst/>
            <a:gdLst>
              <a:gd name="connsiteX0" fmla="*/ 0 w 731915"/>
              <a:gd name="connsiteY0" fmla="*/ 128588 h 257175"/>
              <a:gd name="connsiteX1" fmla="*/ 365958 w 731915"/>
              <a:gd name="connsiteY1" fmla="*/ 0 h 257175"/>
              <a:gd name="connsiteX2" fmla="*/ 731916 w 731915"/>
              <a:gd name="connsiteY2" fmla="*/ 128588 h 257175"/>
              <a:gd name="connsiteX3" fmla="*/ 365958 w 731915"/>
              <a:gd name="connsiteY3" fmla="*/ 257176 h 257175"/>
              <a:gd name="connsiteX4" fmla="*/ 0 w 731915"/>
              <a:gd name="connsiteY4" fmla="*/ 128588 h 257175"/>
              <a:gd name="connsiteX0" fmla="*/ 8020 w 739936"/>
              <a:gd name="connsiteY0" fmla="*/ 182308 h 310896"/>
              <a:gd name="connsiteX1" fmla="*/ 141370 w 739936"/>
              <a:gd name="connsiteY1" fmla="*/ 6096 h 310896"/>
              <a:gd name="connsiteX2" fmla="*/ 373978 w 739936"/>
              <a:gd name="connsiteY2" fmla="*/ 53720 h 310896"/>
              <a:gd name="connsiteX3" fmla="*/ 739936 w 739936"/>
              <a:gd name="connsiteY3" fmla="*/ 182308 h 310896"/>
              <a:gd name="connsiteX4" fmla="*/ 373978 w 739936"/>
              <a:gd name="connsiteY4" fmla="*/ 310896 h 310896"/>
              <a:gd name="connsiteX5" fmla="*/ 8020 w 739936"/>
              <a:gd name="connsiteY5" fmla="*/ 182308 h 310896"/>
              <a:gd name="connsiteX0" fmla="*/ 8020 w 739936"/>
              <a:gd name="connsiteY0" fmla="*/ 187372 h 315960"/>
              <a:gd name="connsiteX1" fmla="*/ 141370 w 739936"/>
              <a:gd name="connsiteY1" fmla="*/ 11160 h 315960"/>
              <a:gd name="connsiteX2" fmla="*/ 393028 w 739936"/>
              <a:gd name="connsiteY2" fmla="*/ 30209 h 315960"/>
              <a:gd name="connsiteX3" fmla="*/ 739936 w 739936"/>
              <a:gd name="connsiteY3" fmla="*/ 187372 h 315960"/>
              <a:gd name="connsiteX4" fmla="*/ 373978 w 739936"/>
              <a:gd name="connsiteY4" fmla="*/ 315960 h 315960"/>
              <a:gd name="connsiteX5" fmla="*/ 8020 w 739936"/>
              <a:gd name="connsiteY5" fmla="*/ 187372 h 315960"/>
              <a:gd name="connsiteX0" fmla="*/ 8020 w 757070"/>
              <a:gd name="connsiteY0" fmla="*/ 183617 h 312205"/>
              <a:gd name="connsiteX1" fmla="*/ 141370 w 757070"/>
              <a:gd name="connsiteY1" fmla="*/ 7405 h 312205"/>
              <a:gd name="connsiteX2" fmla="*/ 393028 w 757070"/>
              <a:gd name="connsiteY2" fmla="*/ 26454 h 312205"/>
              <a:gd name="connsiteX3" fmla="*/ 674769 w 757070"/>
              <a:gd name="connsiteY3" fmla="*/ 64554 h 312205"/>
              <a:gd name="connsiteX4" fmla="*/ 739936 w 757070"/>
              <a:gd name="connsiteY4" fmla="*/ 183617 h 312205"/>
              <a:gd name="connsiteX5" fmla="*/ 373978 w 757070"/>
              <a:gd name="connsiteY5" fmla="*/ 312205 h 312205"/>
              <a:gd name="connsiteX6" fmla="*/ 8020 w 757070"/>
              <a:gd name="connsiteY6" fmla="*/ 183617 h 312205"/>
              <a:gd name="connsiteX0" fmla="*/ 8020 w 757070"/>
              <a:gd name="connsiteY0" fmla="*/ 183617 h 236005"/>
              <a:gd name="connsiteX1" fmla="*/ 141370 w 757070"/>
              <a:gd name="connsiteY1" fmla="*/ 7405 h 236005"/>
              <a:gd name="connsiteX2" fmla="*/ 393028 w 757070"/>
              <a:gd name="connsiteY2" fmla="*/ 26454 h 236005"/>
              <a:gd name="connsiteX3" fmla="*/ 674769 w 757070"/>
              <a:gd name="connsiteY3" fmla="*/ 64554 h 236005"/>
              <a:gd name="connsiteX4" fmla="*/ 739936 w 757070"/>
              <a:gd name="connsiteY4" fmla="*/ 183617 h 236005"/>
              <a:gd name="connsiteX5" fmla="*/ 373978 w 757070"/>
              <a:gd name="connsiteY5" fmla="*/ 236005 h 236005"/>
              <a:gd name="connsiteX6" fmla="*/ 8020 w 757070"/>
              <a:gd name="connsiteY6" fmla="*/ 183617 h 236005"/>
              <a:gd name="connsiteX0" fmla="*/ 8020 w 757070"/>
              <a:gd name="connsiteY0" fmla="*/ 157345 h 209733"/>
              <a:gd name="connsiteX1" fmla="*/ 141370 w 757070"/>
              <a:gd name="connsiteY1" fmla="*/ 28758 h 209733"/>
              <a:gd name="connsiteX2" fmla="*/ 393028 w 757070"/>
              <a:gd name="connsiteY2" fmla="*/ 182 h 209733"/>
              <a:gd name="connsiteX3" fmla="*/ 674769 w 757070"/>
              <a:gd name="connsiteY3" fmla="*/ 38282 h 209733"/>
              <a:gd name="connsiteX4" fmla="*/ 739936 w 757070"/>
              <a:gd name="connsiteY4" fmla="*/ 157345 h 209733"/>
              <a:gd name="connsiteX5" fmla="*/ 373978 w 757070"/>
              <a:gd name="connsiteY5" fmla="*/ 209733 h 209733"/>
              <a:gd name="connsiteX6" fmla="*/ 8020 w 757070"/>
              <a:gd name="connsiteY6" fmla="*/ 157345 h 209733"/>
              <a:gd name="connsiteX0" fmla="*/ 8020 w 684338"/>
              <a:gd name="connsiteY0" fmla="*/ 157345 h 209733"/>
              <a:gd name="connsiteX1" fmla="*/ 141370 w 684338"/>
              <a:gd name="connsiteY1" fmla="*/ 28758 h 209733"/>
              <a:gd name="connsiteX2" fmla="*/ 393028 w 684338"/>
              <a:gd name="connsiteY2" fmla="*/ 182 h 209733"/>
              <a:gd name="connsiteX3" fmla="*/ 674769 w 684338"/>
              <a:gd name="connsiteY3" fmla="*/ 38282 h 209733"/>
              <a:gd name="connsiteX4" fmla="*/ 466031 w 684338"/>
              <a:gd name="connsiteY4" fmla="*/ 157079 h 209733"/>
              <a:gd name="connsiteX5" fmla="*/ 373978 w 684338"/>
              <a:gd name="connsiteY5" fmla="*/ 209733 h 209733"/>
              <a:gd name="connsiteX6" fmla="*/ 8020 w 684338"/>
              <a:gd name="connsiteY6" fmla="*/ 157345 h 209733"/>
              <a:gd name="connsiteX0" fmla="*/ 2222 w 678540"/>
              <a:gd name="connsiteY0" fmla="*/ 157345 h 238252"/>
              <a:gd name="connsiteX1" fmla="*/ 135572 w 678540"/>
              <a:gd name="connsiteY1" fmla="*/ 28758 h 238252"/>
              <a:gd name="connsiteX2" fmla="*/ 387230 w 678540"/>
              <a:gd name="connsiteY2" fmla="*/ 182 h 238252"/>
              <a:gd name="connsiteX3" fmla="*/ 668971 w 678540"/>
              <a:gd name="connsiteY3" fmla="*/ 38282 h 238252"/>
              <a:gd name="connsiteX4" fmla="*/ 460233 w 678540"/>
              <a:gd name="connsiteY4" fmla="*/ 157079 h 238252"/>
              <a:gd name="connsiteX5" fmla="*/ 240619 w 678540"/>
              <a:gd name="connsiteY5" fmla="*/ 238252 h 238252"/>
              <a:gd name="connsiteX6" fmla="*/ 2222 w 678540"/>
              <a:gd name="connsiteY6" fmla="*/ 157345 h 238252"/>
              <a:gd name="connsiteX0" fmla="*/ 3606 w 679924"/>
              <a:gd name="connsiteY0" fmla="*/ 174661 h 255568"/>
              <a:gd name="connsiteX1" fmla="*/ 117166 w 679924"/>
              <a:gd name="connsiteY1" fmla="*/ 9112 h 255568"/>
              <a:gd name="connsiteX2" fmla="*/ 388614 w 679924"/>
              <a:gd name="connsiteY2" fmla="*/ 17498 h 255568"/>
              <a:gd name="connsiteX3" fmla="*/ 670355 w 679924"/>
              <a:gd name="connsiteY3" fmla="*/ 55598 h 255568"/>
              <a:gd name="connsiteX4" fmla="*/ 461617 w 679924"/>
              <a:gd name="connsiteY4" fmla="*/ 174395 h 255568"/>
              <a:gd name="connsiteX5" fmla="*/ 242003 w 679924"/>
              <a:gd name="connsiteY5" fmla="*/ 255568 h 255568"/>
              <a:gd name="connsiteX6" fmla="*/ 3606 w 679924"/>
              <a:gd name="connsiteY6" fmla="*/ 174661 h 255568"/>
              <a:gd name="connsiteX0" fmla="*/ 3606 w 679924"/>
              <a:gd name="connsiteY0" fmla="*/ 225800 h 306707"/>
              <a:gd name="connsiteX1" fmla="*/ 117166 w 679924"/>
              <a:gd name="connsiteY1" fmla="*/ 60251 h 306707"/>
              <a:gd name="connsiteX2" fmla="*/ 352331 w 679924"/>
              <a:gd name="connsiteY2" fmla="*/ 874 h 306707"/>
              <a:gd name="connsiteX3" fmla="*/ 670355 w 679924"/>
              <a:gd name="connsiteY3" fmla="*/ 106737 h 306707"/>
              <a:gd name="connsiteX4" fmla="*/ 461617 w 679924"/>
              <a:gd name="connsiteY4" fmla="*/ 225534 h 306707"/>
              <a:gd name="connsiteX5" fmla="*/ 242003 w 679924"/>
              <a:gd name="connsiteY5" fmla="*/ 306707 h 306707"/>
              <a:gd name="connsiteX6" fmla="*/ 3606 w 679924"/>
              <a:gd name="connsiteY6" fmla="*/ 225800 h 306707"/>
              <a:gd name="connsiteX0" fmla="*/ 3606 w 526006"/>
              <a:gd name="connsiteY0" fmla="*/ 226361 h 307268"/>
              <a:gd name="connsiteX1" fmla="*/ 117166 w 526006"/>
              <a:gd name="connsiteY1" fmla="*/ 60812 h 307268"/>
              <a:gd name="connsiteX2" fmla="*/ 352331 w 526006"/>
              <a:gd name="connsiteY2" fmla="*/ 1435 h 307268"/>
              <a:gd name="connsiteX3" fmla="*/ 500183 w 526006"/>
              <a:gd name="connsiteY3" fmla="*/ 122927 h 307268"/>
              <a:gd name="connsiteX4" fmla="*/ 461617 w 526006"/>
              <a:gd name="connsiteY4" fmla="*/ 226095 h 307268"/>
              <a:gd name="connsiteX5" fmla="*/ 242003 w 526006"/>
              <a:gd name="connsiteY5" fmla="*/ 307268 h 307268"/>
              <a:gd name="connsiteX6" fmla="*/ 3606 w 526006"/>
              <a:gd name="connsiteY6" fmla="*/ 226361 h 307268"/>
              <a:gd name="connsiteX0" fmla="*/ 3606 w 484917"/>
              <a:gd name="connsiteY0" fmla="*/ 226895 h 307802"/>
              <a:gd name="connsiteX1" fmla="*/ 117166 w 484917"/>
              <a:gd name="connsiteY1" fmla="*/ 61346 h 307802"/>
              <a:gd name="connsiteX2" fmla="*/ 352331 w 484917"/>
              <a:gd name="connsiteY2" fmla="*/ 1969 h 307802"/>
              <a:gd name="connsiteX3" fmla="*/ 423847 w 484917"/>
              <a:gd name="connsiteY3" fmla="*/ 136505 h 307802"/>
              <a:gd name="connsiteX4" fmla="*/ 461617 w 484917"/>
              <a:gd name="connsiteY4" fmla="*/ 226629 h 307802"/>
              <a:gd name="connsiteX5" fmla="*/ 242003 w 484917"/>
              <a:gd name="connsiteY5" fmla="*/ 307802 h 307802"/>
              <a:gd name="connsiteX6" fmla="*/ 3606 w 484917"/>
              <a:gd name="connsiteY6" fmla="*/ 226895 h 307802"/>
              <a:gd name="connsiteX0" fmla="*/ 3606 w 484917"/>
              <a:gd name="connsiteY0" fmla="*/ 201225 h 282132"/>
              <a:gd name="connsiteX1" fmla="*/ 117166 w 484917"/>
              <a:gd name="connsiteY1" fmla="*/ 35676 h 282132"/>
              <a:gd name="connsiteX2" fmla="*/ 271687 w 484917"/>
              <a:gd name="connsiteY2" fmla="*/ 3526 h 282132"/>
              <a:gd name="connsiteX3" fmla="*/ 423847 w 484917"/>
              <a:gd name="connsiteY3" fmla="*/ 110835 h 282132"/>
              <a:gd name="connsiteX4" fmla="*/ 461617 w 484917"/>
              <a:gd name="connsiteY4" fmla="*/ 200959 h 282132"/>
              <a:gd name="connsiteX5" fmla="*/ 242003 w 484917"/>
              <a:gd name="connsiteY5" fmla="*/ 282132 h 282132"/>
              <a:gd name="connsiteX6" fmla="*/ 3606 w 484917"/>
              <a:gd name="connsiteY6" fmla="*/ 201225 h 282132"/>
              <a:gd name="connsiteX0" fmla="*/ 33139 w 514450"/>
              <a:gd name="connsiteY0" fmla="*/ 206157 h 287064"/>
              <a:gd name="connsiteX1" fmla="*/ 41435 w 514450"/>
              <a:gd name="connsiteY1" fmla="*/ 21431 h 287064"/>
              <a:gd name="connsiteX2" fmla="*/ 301220 w 514450"/>
              <a:gd name="connsiteY2" fmla="*/ 8458 h 287064"/>
              <a:gd name="connsiteX3" fmla="*/ 453380 w 514450"/>
              <a:gd name="connsiteY3" fmla="*/ 115767 h 287064"/>
              <a:gd name="connsiteX4" fmla="*/ 491150 w 514450"/>
              <a:gd name="connsiteY4" fmla="*/ 205891 h 287064"/>
              <a:gd name="connsiteX5" fmla="*/ 271536 w 514450"/>
              <a:gd name="connsiteY5" fmla="*/ 287064 h 287064"/>
              <a:gd name="connsiteX6" fmla="*/ 33139 w 514450"/>
              <a:gd name="connsiteY6" fmla="*/ 206157 h 287064"/>
              <a:gd name="connsiteX0" fmla="*/ 33139 w 524850"/>
              <a:gd name="connsiteY0" fmla="*/ 202432 h 283339"/>
              <a:gd name="connsiteX1" fmla="*/ 41435 w 524850"/>
              <a:gd name="connsiteY1" fmla="*/ 17706 h 283339"/>
              <a:gd name="connsiteX2" fmla="*/ 301220 w 524850"/>
              <a:gd name="connsiteY2" fmla="*/ 4733 h 283339"/>
              <a:gd name="connsiteX3" fmla="*/ 481052 w 524850"/>
              <a:gd name="connsiteY3" fmla="*/ 61091 h 283339"/>
              <a:gd name="connsiteX4" fmla="*/ 491150 w 524850"/>
              <a:gd name="connsiteY4" fmla="*/ 202166 h 283339"/>
              <a:gd name="connsiteX5" fmla="*/ 271536 w 524850"/>
              <a:gd name="connsiteY5" fmla="*/ 283339 h 283339"/>
              <a:gd name="connsiteX6" fmla="*/ 33139 w 524850"/>
              <a:gd name="connsiteY6" fmla="*/ 202432 h 28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850" h="283339">
                <a:moveTo>
                  <a:pt x="33139" y="202432"/>
                </a:moveTo>
                <a:cubicBezTo>
                  <a:pt x="-5211" y="158160"/>
                  <a:pt x="-19558" y="39137"/>
                  <a:pt x="41435" y="17706"/>
                </a:cubicBezTo>
                <a:cubicBezTo>
                  <a:pt x="102428" y="-3725"/>
                  <a:pt x="227951" y="-2498"/>
                  <a:pt x="301220" y="4733"/>
                </a:cubicBezTo>
                <a:cubicBezTo>
                  <a:pt x="374489" y="11964"/>
                  <a:pt x="423234" y="34897"/>
                  <a:pt x="481052" y="61091"/>
                </a:cubicBezTo>
                <a:cubicBezTo>
                  <a:pt x="538870" y="87285"/>
                  <a:pt x="536519" y="165653"/>
                  <a:pt x="491150" y="202166"/>
                </a:cubicBezTo>
                <a:cubicBezTo>
                  <a:pt x="445781" y="238679"/>
                  <a:pt x="347871" y="283295"/>
                  <a:pt x="271536" y="283339"/>
                </a:cubicBezTo>
                <a:cubicBezTo>
                  <a:pt x="195201" y="283383"/>
                  <a:pt x="71489" y="246704"/>
                  <a:pt x="33139" y="202432"/>
                </a:cubicBezTo>
                <a:close/>
              </a:path>
            </a:pathLst>
          </a:custGeom>
          <a:noFill/>
          <a:ln w="12700">
            <a:solidFill>
              <a:srgbClr val="C0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C25B01B-C37C-49F8-B351-EC828CB9597B}"/>
              </a:ext>
            </a:extLst>
          </p:cNvPr>
          <p:cNvSpPr txBox="1"/>
          <p:nvPr/>
        </p:nvSpPr>
        <p:spPr>
          <a:xfrm>
            <a:off x="7172327" y="3772684"/>
            <a:ext cx="2926713" cy="1938992"/>
          </a:xfrm>
          <a:prstGeom prst="rect">
            <a:avLst/>
          </a:prstGeom>
          <a:noFill/>
        </p:spPr>
        <p:txBody>
          <a:bodyPr wrap="square" rtlCol="0">
            <a:spAutoFit/>
          </a:bodyPr>
          <a:lstStyle/>
          <a:p>
            <a:pPr algn="ctr"/>
            <a:r>
              <a:rPr lang="en-US" sz="2000" b="1" dirty="0"/>
              <a:t>Mark the </a:t>
            </a:r>
            <a:r>
              <a:rPr lang="en-US" sz="2000" b="1" dirty="0">
                <a:solidFill>
                  <a:srgbClr val="C00000"/>
                </a:solidFill>
              </a:rPr>
              <a:t>noun phrase</a:t>
            </a:r>
          </a:p>
          <a:p>
            <a:pPr algn="ctr"/>
            <a:endParaRPr lang="en-US" sz="2000" b="1" dirty="0">
              <a:solidFill>
                <a:srgbClr val="C00000"/>
              </a:solidFill>
            </a:endParaRPr>
          </a:p>
          <a:p>
            <a:r>
              <a:rPr lang="en-US" sz="2000" dirty="0"/>
              <a:t>bay 	</a:t>
            </a:r>
            <a:r>
              <a:rPr lang="en-US" sz="2000" dirty="0">
                <a:solidFill>
                  <a:srgbClr val="C00000"/>
                </a:solidFill>
              </a:rPr>
              <a:t>hay</a:t>
            </a:r>
            <a:r>
              <a:rPr lang="en-US" sz="2000" dirty="0"/>
              <a:t> 	</a:t>
            </a:r>
            <a:r>
              <a:rPr lang="en-US" sz="2000" dirty="0" err="1"/>
              <a:t>máakar</a:t>
            </a:r>
            <a:br>
              <a:rPr lang="en-US" sz="2000" dirty="0"/>
            </a:br>
            <a:r>
              <a:rPr lang="en-US" sz="2000" dirty="0"/>
              <a:t>three	PL	chief</a:t>
            </a:r>
          </a:p>
          <a:p>
            <a:r>
              <a:rPr lang="en-US" sz="2000" dirty="0"/>
              <a:t>‘three chiefs’	</a:t>
            </a:r>
          </a:p>
          <a:p>
            <a:r>
              <a:rPr lang="en-US" sz="2000" dirty="0"/>
              <a:t>(</a:t>
            </a:r>
            <a:r>
              <a:rPr lang="en-US" sz="2000" dirty="0" err="1"/>
              <a:t>Mofu-Gudur</a:t>
            </a:r>
            <a:r>
              <a:rPr lang="en-US" sz="2000" dirty="0"/>
              <a:t>, Chadic)</a:t>
            </a:r>
          </a:p>
        </p:txBody>
      </p:sp>
      <p:sp>
        <p:nvSpPr>
          <p:cNvPr id="18" name="Rectangle 17">
            <a:extLst>
              <a:ext uri="{FF2B5EF4-FFF2-40B4-BE49-F238E27FC236}">
                <a16:creationId xmlns:a16="http://schemas.microsoft.com/office/drawing/2014/main" id="{A8005E9C-A2A7-4282-BF58-038CD4FBD981}"/>
              </a:ext>
            </a:extLst>
          </p:cNvPr>
          <p:cNvSpPr/>
          <p:nvPr/>
        </p:nvSpPr>
        <p:spPr>
          <a:xfrm>
            <a:off x="6697346" y="3614420"/>
            <a:ext cx="3876673" cy="22555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FD2A5C3-79AD-4E81-8FDC-7A37AC905DF4}"/>
              </a:ext>
            </a:extLst>
          </p:cNvPr>
          <p:cNvSpPr txBox="1"/>
          <p:nvPr/>
        </p:nvSpPr>
        <p:spPr>
          <a:xfrm>
            <a:off x="7938134" y="1925002"/>
            <a:ext cx="1395095" cy="830997"/>
          </a:xfrm>
          <a:prstGeom prst="rect">
            <a:avLst/>
          </a:prstGeom>
          <a:noFill/>
        </p:spPr>
        <p:txBody>
          <a:bodyPr wrap="square" rtlCol="0">
            <a:spAutoFit/>
          </a:bodyPr>
          <a:lstStyle/>
          <a:p>
            <a:r>
              <a:rPr lang="iu-Latn-CA" sz="4800" dirty="0">
                <a:solidFill>
                  <a:srgbClr val="C00000"/>
                </a:solidFill>
              </a:rPr>
              <a:t>26%</a:t>
            </a:r>
            <a:endParaRPr lang="en-US" sz="4800" dirty="0">
              <a:solidFill>
                <a:srgbClr val="C00000"/>
              </a:solidFill>
            </a:endParaRPr>
          </a:p>
        </p:txBody>
      </p:sp>
    </p:spTree>
    <p:extLst>
      <p:ext uri="{BB962C8B-B14F-4D97-AF65-F5344CB8AC3E}">
        <p14:creationId xmlns:p14="http://schemas.microsoft.com/office/powerpoint/2010/main" val="414764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9DCC-DA77-4768-BE97-0E0727CB8AB0}"/>
              </a:ext>
            </a:extLst>
          </p:cNvPr>
          <p:cNvSpPr>
            <a:spLocks noGrp="1"/>
          </p:cNvSpPr>
          <p:nvPr>
            <p:ph type="title"/>
          </p:nvPr>
        </p:nvSpPr>
        <p:spPr>
          <a:xfrm>
            <a:off x="838200" y="365125"/>
            <a:ext cx="9705975" cy="1325563"/>
          </a:xfrm>
        </p:spPr>
        <p:txBody>
          <a:bodyPr/>
          <a:lstStyle/>
          <a:p>
            <a:r>
              <a:rPr lang="en-US" dirty="0"/>
              <a:t>What is a plural word?</a:t>
            </a:r>
          </a:p>
        </p:txBody>
      </p:sp>
      <p:sp>
        <p:nvSpPr>
          <p:cNvPr id="4" name="Content Placeholder 2">
            <a:extLst>
              <a:ext uri="{FF2B5EF4-FFF2-40B4-BE49-F238E27FC236}">
                <a16:creationId xmlns:a16="http://schemas.microsoft.com/office/drawing/2014/main" id="{FCE042C4-B62F-4FD9-BFA7-A55A3EF8E7BD}"/>
              </a:ext>
            </a:extLst>
          </p:cNvPr>
          <p:cNvSpPr>
            <a:spLocks noGrp="1"/>
          </p:cNvSpPr>
          <p:nvPr>
            <p:ph idx="1"/>
          </p:nvPr>
        </p:nvSpPr>
        <p:spPr>
          <a:xfrm>
            <a:off x="838200" y="1876425"/>
            <a:ext cx="10563227" cy="3105150"/>
          </a:xfrm>
        </p:spPr>
        <p:txBody>
          <a:bodyPr>
            <a:normAutofit/>
          </a:bodyPr>
          <a:lstStyle/>
          <a:p>
            <a:pPr marL="0" indent="0">
              <a:buNone/>
            </a:pPr>
            <a:r>
              <a:rPr lang="iu-Latn-CA" dirty="0"/>
              <a:t>Different definitions</a:t>
            </a:r>
          </a:p>
          <a:p>
            <a:pPr marL="0" indent="0">
              <a:buNone/>
            </a:pPr>
            <a:endParaRPr lang="iu-Latn-CA" dirty="0"/>
          </a:p>
          <a:p>
            <a:pPr marL="914400" lvl="1" indent="-457200">
              <a:buFont typeface="+mj-lt"/>
              <a:buAutoNum type="arabicPeriod"/>
            </a:pPr>
            <a:r>
              <a:rPr lang="iu-Latn-CA" dirty="0"/>
              <a:t>Segmentally invariable (no phonological allomorphy)</a:t>
            </a:r>
          </a:p>
          <a:p>
            <a:pPr marL="914400" lvl="1" indent="-457200">
              <a:buFont typeface="+mj-lt"/>
              <a:buAutoNum type="arabicPeriod"/>
            </a:pPr>
            <a:r>
              <a:rPr lang="iu-Latn-CA" dirty="0"/>
              <a:t>Can occur on its own (not bound)</a:t>
            </a:r>
          </a:p>
          <a:p>
            <a:pPr marL="914400" lvl="1" indent="-457200">
              <a:buFont typeface="+mj-lt"/>
              <a:buAutoNum type="arabicPeriod"/>
            </a:pPr>
            <a:r>
              <a:rPr lang="iu-Latn-CA" dirty="0"/>
              <a:t>Marks the noun phrase, not the individual NP constituents (no agreement)</a:t>
            </a:r>
          </a:p>
          <a:p>
            <a:pPr marL="914400" lvl="1" indent="-457200">
              <a:buFont typeface="+mj-lt"/>
              <a:buAutoNum type="arabicPeriod"/>
            </a:pPr>
            <a:r>
              <a:rPr lang="iu-Latn-CA" dirty="0"/>
              <a:t>Syntactically promiscuous (not an affix)</a:t>
            </a:r>
          </a:p>
          <a:p>
            <a:pPr marL="914400" lvl="1" indent="-457200">
              <a:buFont typeface="+mj-lt"/>
              <a:buAutoNum type="arabicPeriod"/>
            </a:pPr>
            <a:r>
              <a:rPr lang="iu-Latn-CA" dirty="0"/>
              <a:t>Written separately in a grammar</a:t>
            </a:r>
          </a:p>
          <a:p>
            <a:pPr marL="914400" lvl="1" indent="-457200">
              <a:buFont typeface="+mj-lt"/>
              <a:buAutoNum type="arabicPeriod"/>
            </a:pPr>
            <a:endParaRPr lang="en-US" dirty="0"/>
          </a:p>
        </p:txBody>
      </p:sp>
      <p:sp>
        <p:nvSpPr>
          <p:cNvPr id="5" name="TextBox 4">
            <a:extLst>
              <a:ext uri="{FF2B5EF4-FFF2-40B4-BE49-F238E27FC236}">
                <a16:creationId xmlns:a16="http://schemas.microsoft.com/office/drawing/2014/main" id="{808279CE-7AD0-4048-95E4-96DD55952D92}"/>
              </a:ext>
            </a:extLst>
          </p:cNvPr>
          <p:cNvSpPr txBox="1"/>
          <p:nvPr/>
        </p:nvSpPr>
        <p:spPr>
          <a:xfrm>
            <a:off x="714375" y="5989320"/>
            <a:ext cx="10852786" cy="369332"/>
          </a:xfrm>
          <a:prstGeom prst="rect">
            <a:avLst/>
          </a:prstGeom>
          <a:noFill/>
        </p:spPr>
        <p:txBody>
          <a:bodyPr wrap="square" rtlCol="0">
            <a:spAutoFit/>
          </a:bodyPr>
          <a:lstStyle/>
          <a:p>
            <a:r>
              <a:rPr lang="en-US" dirty="0"/>
              <a:t>Cf. Bloomfield 1933; Dryer 1989; Dryer 2013; Skirgård et al. in prep.</a:t>
            </a:r>
          </a:p>
        </p:txBody>
      </p:sp>
    </p:spTree>
    <p:extLst>
      <p:ext uri="{BB962C8B-B14F-4D97-AF65-F5344CB8AC3E}">
        <p14:creationId xmlns:p14="http://schemas.microsoft.com/office/powerpoint/2010/main" val="253861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238C-8AA9-424C-A322-6F45C240B26D}"/>
              </a:ext>
            </a:extLst>
          </p:cNvPr>
          <p:cNvSpPr>
            <a:spLocks noGrp="1"/>
          </p:cNvSpPr>
          <p:nvPr>
            <p:ph type="title"/>
          </p:nvPr>
        </p:nvSpPr>
        <p:spPr/>
        <p:txBody>
          <a:bodyPr/>
          <a:lstStyle/>
          <a:p>
            <a:r>
              <a:rPr lang="iu-Latn-CA" dirty="0"/>
              <a:t>My understanding of some terms</a:t>
            </a:r>
            <a:endParaRPr lang="en-US" dirty="0"/>
          </a:p>
        </p:txBody>
      </p:sp>
      <p:sp>
        <p:nvSpPr>
          <p:cNvPr id="4" name="TextBox 3">
            <a:extLst>
              <a:ext uri="{FF2B5EF4-FFF2-40B4-BE49-F238E27FC236}">
                <a16:creationId xmlns:a16="http://schemas.microsoft.com/office/drawing/2014/main" id="{1EC5549B-E830-4317-8824-A774B2386E4D}"/>
              </a:ext>
            </a:extLst>
          </p:cNvPr>
          <p:cNvSpPr txBox="1"/>
          <p:nvPr/>
        </p:nvSpPr>
        <p:spPr>
          <a:xfrm>
            <a:off x="669607" y="6308209"/>
            <a:ext cx="10852786" cy="369332"/>
          </a:xfrm>
          <a:prstGeom prst="rect">
            <a:avLst/>
          </a:prstGeom>
          <a:noFill/>
        </p:spPr>
        <p:txBody>
          <a:bodyPr wrap="square" rtlCol="0">
            <a:spAutoFit/>
          </a:bodyPr>
          <a:lstStyle/>
          <a:p>
            <a:r>
              <a:rPr lang="en-US" dirty="0"/>
              <a:t>Cf. Haspelmath 2021 on ‘welded’ forms</a:t>
            </a:r>
          </a:p>
        </p:txBody>
      </p:sp>
      <p:sp>
        <p:nvSpPr>
          <p:cNvPr id="8" name="TextBox 7">
            <a:extLst>
              <a:ext uri="{FF2B5EF4-FFF2-40B4-BE49-F238E27FC236}">
                <a16:creationId xmlns:a16="http://schemas.microsoft.com/office/drawing/2014/main" id="{BC3C9C3A-DFCD-43A0-97FE-5A22725C195E}"/>
              </a:ext>
            </a:extLst>
          </p:cNvPr>
          <p:cNvSpPr txBox="1"/>
          <p:nvPr/>
        </p:nvSpPr>
        <p:spPr>
          <a:xfrm>
            <a:off x="4765040" y="2214772"/>
            <a:ext cx="2438400" cy="646331"/>
          </a:xfrm>
          <a:prstGeom prst="rect">
            <a:avLst/>
          </a:prstGeom>
          <a:noFill/>
        </p:spPr>
        <p:txBody>
          <a:bodyPr wrap="square" rtlCol="0">
            <a:spAutoFit/>
          </a:bodyPr>
          <a:lstStyle/>
          <a:p>
            <a:r>
              <a:rPr lang="en-US" dirty="0"/>
              <a:t>Always occurs with the same root class</a:t>
            </a:r>
          </a:p>
        </p:txBody>
      </p:sp>
      <p:sp>
        <p:nvSpPr>
          <p:cNvPr id="9" name="TextBox 8">
            <a:extLst>
              <a:ext uri="{FF2B5EF4-FFF2-40B4-BE49-F238E27FC236}">
                <a16:creationId xmlns:a16="http://schemas.microsoft.com/office/drawing/2014/main" id="{EC5DCDF6-A033-4093-8139-D62F58443CAC}"/>
              </a:ext>
            </a:extLst>
          </p:cNvPr>
          <p:cNvSpPr txBox="1"/>
          <p:nvPr/>
        </p:nvSpPr>
        <p:spPr>
          <a:xfrm>
            <a:off x="7462519" y="2214771"/>
            <a:ext cx="2438400" cy="646331"/>
          </a:xfrm>
          <a:prstGeom prst="rect">
            <a:avLst/>
          </a:prstGeom>
          <a:noFill/>
        </p:spPr>
        <p:txBody>
          <a:bodyPr wrap="square" rtlCol="0">
            <a:spAutoFit/>
          </a:bodyPr>
          <a:lstStyle/>
          <a:p>
            <a:r>
              <a:rPr lang="en-US" dirty="0"/>
              <a:t>Jumps across root classes</a:t>
            </a:r>
          </a:p>
        </p:txBody>
      </p:sp>
      <p:sp>
        <p:nvSpPr>
          <p:cNvPr id="10" name="TextBox 9">
            <a:extLst>
              <a:ext uri="{FF2B5EF4-FFF2-40B4-BE49-F238E27FC236}">
                <a16:creationId xmlns:a16="http://schemas.microsoft.com/office/drawing/2014/main" id="{AFD2392C-580F-4B97-8A32-E51F36A36DAA}"/>
              </a:ext>
            </a:extLst>
          </p:cNvPr>
          <p:cNvSpPr txBox="1"/>
          <p:nvPr/>
        </p:nvSpPr>
        <p:spPr>
          <a:xfrm>
            <a:off x="4765040" y="3166065"/>
            <a:ext cx="2438400" cy="369332"/>
          </a:xfrm>
          <a:prstGeom prst="rect">
            <a:avLst/>
          </a:prstGeom>
          <a:noFill/>
        </p:spPr>
        <p:txBody>
          <a:bodyPr wrap="square" rtlCol="0">
            <a:spAutoFit/>
          </a:bodyPr>
          <a:lstStyle/>
          <a:p>
            <a:r>
              <a:rPr lang="en-US" dirty="0"/>
              <a:t>Affix</a:t>
            </a:r>
          </a:p>
        </p:txBody>
      </p:sp>
      <p:sp>
        <p:nvSpPr>
          <p:cNvPr id="11" name="TextBox 10">
            <a:extLst>
              <a:ext uri="{FF2B5EF4-FFF2-40B4-BE49-F238E27FC236}">
                <a16:creationId xmlns:a16="http://schemas.microsoft.com/office/drawing/2014/main" id="{72743828-6C54-44ED-A229-F473146C94B4}"/>
              </a:ext>
            </a:extLst>
          </p:cNvPr>
          <p:cNvSpPr txBox="1"/>
          <p:nvPr/>
        </p:nvSpPr>
        <p:spPr>
          <a:xfrm>
            <a:off x="7462519" y="3166065"/>
            <a:ext cx="665481" cy="369332"/>
          </a:xfrm>
          <a:prstGeom prst="rect">
            <a:avLst/>
          </a:prstGeom>
          <a:noFill/>
        </p:spPr>
        <p:txBody>
          <a:bodyPr wrap="square" rtlCol="0">
            <a:spAutoFit/>
          </a:bodyPr>
          <a:lstStyle/>
          <a:p>
            <a:r>
              <a:rPr lang="en-US" dirty="0"/>
              <a:t>Clitic</a:t>
            </a:r>
          </a:p>
        </p:txBody>
      </p:sp>
      <p:sp>
        <p:nvSpPr>
          <p:cNvPr id="12" name="TextBox 11">
            <a:extLst>
              <a:ext uri="{FF2B5EF4-FFF2-40B4-BE49-F238E27FC236}">
                <a16:creationId xmlns:a16="http://schemas.microsoft.com/office/drawing/2014/main" id="{30FC1765-3C14-4D3D-8AF5-FB9326480364}"/>
              </a:ext>
            </a:extLst>
          </p:cNvPr>
          <p:cNvSpPr txBox="1"/>
          <p:nvPr/>
        </p:nvSpPr>
        <p:spPr>
          <a:xfrm>
            <a:off x="4765040" y="4117358"/>
            <a:ext cx="2438400" cy="369332"/>
          </a:xfrm>
          <a:prstGeom prst="rect">
            <a:avLst/>
          </a:prstGeom>
          <a:noFill/>
        </p:spPr>
        <p:txBody>
          <a:bodyPr wrap="square" rtlCol="0">
            <a:spAutoFit/>
          </a:bodyPr>
          <a:lstStyle/>
          <a:p>
            <a:r>
              <a:rPr lang="en-US" dirty="0"/>
              <a:t>Word?</a:t>
            </a:r>
          </a:p>
        </p:txBody>
      </p:sp>
      <p:sp>
        <p:nvSpPr>
          <p:cNvPr id="13" name="TextBox 12">
            <a:extLst>
              <a:ext uri="{FF2B5EF4-FFF2-40B4-BE49-F238E27FC236}">
                <a16:creationId xmlns:a16="http://schemas.microsoft.com/office/drawing/2014/main" id="{63618481-A99D-4F03-BDC3-093455D308D5}"/>
              </a:ext>
            </a:extLst>
          </p:cNvPr>
          <p:cNvSpPr txBox="1"/>
          <p:nvPr/>
        </p:nvSpPr>
        <p:spPr>
          <a:xfrm>
            <a:off x="7462519" y="4109009"/>
            <a:ext cx="2438400" cy="369332"/>
          </a:xfrm>
          <a:prstGeom prst="rect">
            <a:avLst/>
          </a:prstGeom>
          <a:noFill/>
        </p:spPr>
        <p:txBody>
          <a:bodyPr wrap="square" rtlCol="0">
            <a:spAutoFit/>
          </a:bodyPr>
          <a:lstStyle/>
          <a:p>
            <a:r>
              <a:rPr lang="en-US" dirty="0"/>
              <a:t>Word?</a:t>
            </a:r>
          </a:p>
        </p:txBody>
      </p:sp>
      <p:sp>
        <p:nvSpPr>
          <p:cNvPr id="14" name="TextBox 13">
            <a:extLst>
              <a:ext uri="{FF2B5EF4-FFF2-40B4-BE49-F238E27FC236}">
                <a16:creationId xmlns:a16="http://schemas.microsoft.com/office/drawing/2014/main" id="{C7A9B430-6697-4782-A769-E8B0483BD8CC}"/>
              </a:ext>
            </a:extLst>
          </p:cNvPr>
          <p:cNvSpPr txBox="1"/>
          <p:nvPr/>
        </p:nvSpPr>
        <p:spPr>
          <a:xfrm>
            <a:off x="2032000" y="3166065"/>
            <a:ext cx="2438400" cy="369332"/>
          </a:xfrm>
          <a:prstGeom prst="rect">
            <a:avLst/>
          </a:prstGeom>
          <a:noFill/>
        </p:spPr>
        <p:txBody>
          <a:bodyPr wrap="square" rtlCol="0">
            <a:spAutoFit/>
          </a:bodyPr>
          <a:lstStyle/>
          <a:p>
            <a:r>
              <a:rPr lang="en-US" dirty="0"/>
              <a:t>Phonologically ‘welded’</a:t>
            </a:r>
          </a:p>
        </p:txBody>
      </p:sp>
      <p:sp>
        <p:nvSpPr>
          <p:cNvPr id="15" name="TextBox 14">
            <a:extLst>
              <a:ext uri="{FF2B5EF4-FFF2-40B4-BE49-F238E27FC236}">
                <a16:creationId xmlns:a16="http://schemas.microsoft.com/office/drawing/2014/main" id="{F13E626B-D5E3-4C17-8EE4-F6CE28B1CBEC}"/>
              </a:ext>
            </a:extLst>
          </p:cNvPr>
          <p:cNvSpPr txBox="1"/>
          <p:nvPr/>
        </p:nvSpPr>
        <p:spPr>
          <a:xfrm>
            <a:off x="2032000" y="4117358"/>
            <a:ext cx="2438400" cy="369332"/>
          </a:xfrm>
          <a:prstGeom prst="rect">
            <a:avLst/>
          </a:prstGeom>
          <a:noFill/>
        </p:spPr>
        <p:txBody>
          <a:bodyPr wrap="square" rtlCol="0">
            <a:spAutoFit/>
          </a:bodyPr>
          <a:lstStyle/>
          <a:p>
            <a:r>
              <a:rPr lang="en-US" dirty="0"/>
              <a:t>Phonologically ‘free’</a:t>
            </a:r>
          </a:p>
        </p:txBody>
      </p:sp>
      <p:sp>
        <p:nvSpPr>
          <p:cNvPr id="17" name="TextBox 16">
            <a:extLst>
              <a:ext uri="{FF2B5EF4-FFF2-40B4-BE49-F238E27FC236}">
                <a16:creationId xmlns:a16="http://schemas.microsoft.com/office/drawing/2014/main" id="{F00964C6-0865-46F6-835A-0DDFF23E27B5}"/>
              </a:ext>
            </a:extLst>
          </p:cNvPr>
          <p:cNvSpPr txBox="1"/>
          <p:nvPr/>
        </p:nvSpPr>
        <p:spPr>
          <a:xfrm>
            <a:off x="8128000" y="3166065"/>
            <a:ext cx="1148079" cy="369332"/>
          </a:xfrm>
          <a:prstGeom prst="rect">
            <a:avLst/>
          </a:prstGeom>
          <a:noFill/>
        </p:spPr>
        <p:txBody>
          <a:bodyPr wrap="square" rtlCol="0">
            <a:spAutoFit/>
          </a:bodyPr>
          <a:lstStyle/>
          <a:p>
            <a:r>
              <a:rPr lang="en-US" dirty="0"/>
              <a:t>|   Word?</a:t>
            </a:r>
          </a:p>
        </p:txBody>
      </p:sp>
      <p:sp>
        <p:nvSpPr>
          <p:cNvPr id="19" name="Rectangle 18">
            <a:extLst>
              <a:ext uri="{FF2B5EF4-FFF2-40B4-BE49-F238E27FC236}">
                <a16:creationId xmlns:a16="http://schemas.microsoft.com/office/drawing/2014/main" id="{2A3228EB-C971-4DE8-AD1F-DE1BF1BF78AC}"/>
              </a:ext>
            </a:extLst>
          </p:cNvPr>
          <p:cNvSpPr/>
          <p:nvPr/>
        </p:nvSpPr>
        <p:spPr>
          <a:xfrm>
            <a:off x="7274560" y="2029930"/>
            <a:ext cx="2438400" cy="27554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C987B53-ABF5-4671-BBB5-0E506A2E4E8D}"/>
              </a:ext>
            </a:extLst>
          </p:cNvPr>
          <p:cNvSpPr/>
          <p:nvPr/>
        </p:nvSpPr>
        <p:spPr>
          <a:xfrm>
            <a:off x="1828800" y="3933275"/>
            <a:ext cx="8072119" cy="72079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2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7"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238C-8AA9-424C-A322-6F45C240B26D}"/>
              </a:ext>
            </a:extLst>
          </p:cNvPr>
          <p:cNvSpPr>
            <a:spLocks noGrp="1"/>
          </p:cNvSpPr>
          <p:nvPr>
            <p:ph type="title"/>
          </p:nvPr>
        </p:nvSpPr>
        <p:spPr/>
        <p:txBody>
          <a:bodyPr/>
          <a:lstStyle/>
          <a:p>
            <a:r>
              <a:rPr lang="iu-Latn-CA" dirty="0"/>
              <a:t>My understanding of some terms</a:t>
            </a:r>
            <a:endParaRPr lang="en-US" dirty="0"/>
          </a:p>
        </p:txBody>
      </p:sp>
      <p:sp>
        <p:nvSpPr>
          <p:cNvPr id="4" name="TextBox 3">
            <a:extLst>
              <a:ext uri="{FF2B5EF4-FFF2-40B4-BE49-F238E27FC236}">
                <a16:creationId xmlns:a16="http://schemas.microsoft.com/office/drawing/2014/main" id="{1EC5549B-E830-4317-8824-A774B2386E4D}"/>
              </a:ext>
            </a:extLst>
          </p:cNvPr>
          <p:cNvSpPr txBox="1"/>
          <p:nvPr/>
        </p:nvSpPr>
        <p:spPr>
          <a:xfrm>
            <a:off x="669607" y="6308209"/>
            <a:ext cx="10852786" cy="369332"/>
          </a:xfrm>
          <a:prstGeom prst="rect">
            <a:avLst/>
          </a:prstGeom>
          <a:noFill/>
        </p:spPr>
        <p:txBody>
          <a:bodyPr wrap="square" rtlCol="0">
            <a:spAutoFit/>
          </a:bodyPr>
          <a:lstStyle/>
          <a:p>
            <a:r>
              <a:rPr lang="en-US" dirty="0"/>
              <a:t>Cf. Haspelmath 2021 on ‘welded’ forms</a:t>
            </a:r>
          </a:p>
        </p:txBody>
      </p:sp>
      <p:sp>
        <p:nvSpPr>
          <p:cNvPr id="8" name="TextBox 7">
            <a:extLst>
              <a:ext uri="{FF2B5EF4-FFF2-40B4-BE49-F238E27FC236}">
                <a16:creationId xmlns:a16="http://schemas.microsoft.com/office/drawing/2014/main" id="{BC3C9C3A-DFCD-43A0-97FE-5A22725C195E}"/>
              </a:ext>
            </a:extLst>
          </p:cNvPr>
          <p:cNvSpPr txBox="1"/>
          <p:nvPr/>
        </p:nvSpPr>
        <p:spPr>
          <a:xfrm>
            <a:off x="4765040" y="2214772"/>
            <a:ext cx="2438400" cy="646331"/>
          </a:xfrm>
          <a:prstGeom prst="rect">
            <a:avLst/>
          </a:prstGeom>
          <a:noFill/>
        </p:spPr>
        <p:txBody>
          <a:bodyPr wrap="square" rtlCol="0">
            <a:spAutoFit/>
          </a:bodyPr>
          <a:lstStyle/>
          <a:p>
            <a:r>
              <a:rPr lang="en-US" dirty="0"/>
              <a:t>Always occurs with the same root class</a:t>
            </a:r>
          </a:p>
        </p:txBody>
      </p:sp>
      <p:sp>
        <p:nvSpPr>
          <p:cNvPr id="9" name="TextBox 8">
            <a:extLst>
              <a:ext uri="{FF2B5EF4-FFF2-40B4-BE49-F238E27FC236}">
                <a16:creationId xmlns:a16="http://schemas.microsoft.com/office/drawing/2014/main" id="{EC5DCDF6-A033-4093-8139-D62F58443CAC}"/>
              </a:ext>
            </a:extLst>
          </p:cNvPr>
          <p:cNvSpPr txBox="1"/>
          <p:nvPr/>
        </p:nvSpPr>
        <p:spPr>
          <a:xfrm>
            <a:off x="7462519" y="2214771"/>
            <a:ext cx="2438400" cy="646331"/>
          </a:xfrm>
          <a:prstGeom prst="rect">
            <a:avLst/>
          </a:prstGeom>
          <a:noFill/>
        </p:spPr>
        <p:txBody>
          <a:bodyPr wrap="square" rtlCol="0">
            <a:spAutoFit/>
          </a:bodyPr>
          <a:lstStyle/>
          <a:p>
            <a:r>
              <a:rPr lang="en-US" dirty="0"/>
              <a:t>Jumps across root classes</a:t>
            </a:r>
          </a:p>
        </p:txBody>
      </p:sp>
      <p:sp>
        <p:nvSpPr>
          <p:cNvPr id="10" name="TextBox 9">
            <a:extLst>
              <a:ext uri="{FF2B5EF4-FFF2-40B4-BE49-F238E27FC236}">
                <a16:creationId xmlns:a16="http://schemas.microsoft.com/office/drawing/2014/main" id="{AFD2392C-580F-4B97-8A32-E51F36A36DAA}"/>
              </a:ext>
            </a:extLst>
          </p:cNvPr>
          <p:cNvSpPr txBox="1"/>
          <p:nvPr/>
        </p:nvSpPr>
        <p:spPr>
          <a:xfrm>
            <a:off x="4765040" y="3166065"/>
            <a:ext cx="2438400" cy="369332"/>
          </a:xfrm>
          <a:prstGeom prst="rect">
            <a:avLst/>
          </a:prstGeom>
          <a:noFill/>
        </p:spPr>
        <p:txBody>
          <a:bodyPr wrap="square" rtlCol="0">
            <a:spAutoFit/>
          </a:bodyPr>
          <a:lstStyle/>
          <a:p>
            <a:r>
              <a:rPr lang="en-US" dirty="0"/>
              <a:t>Affix</a:t>
            </a:r>
          </a:p>
        </p:txBody>
      </p:sp>
      <p:sp>
        <p:nvSpPr>
          <p:cNvPr id="11" name="TextBox 10">
            <a:extLst>
              <a:ext uri="{FF2B5EF4-FFF2-40B4-BE49-F238E27FC236}">
                <a16:creationId xmlns:a16="http://schemas.microsoft.com/office/drawing/2014/main" id="{72743828-6C54-44ED-A229-F473146C94B4}"/>
              </a:ext>
            </a:extLst>
          </p:cNvPr>
          <p:cNvSpPr txBox="1"/>
          <p:nvPr/>
        </p:nvSpPr>
        <p:spPr>
          <a:xfrm>
            <a:off x="7462519" y="3166065"/>
            <a:ext cx="665481" cy="369332"/>
          </a:xfrm>
          <a:prstGeom prst="rect">
            <a:avLst/>
          </a:prstGeom>
          <a:noFill/>
        </p:spPr>
        <p:txBody>
          <a:bodyPr wrap="square" rtlCol="0">
            <a:spAutoFit/>
          </a:bodyPr>
          <a:lstStyle/>
          <a:p>
            <a:r>
              <a:rPr lang="en-US" dirty="0"/>
              <a:t>Clitic</a:t>
            </a:r>
          </a:p>
        </p:txBody>
      </p:sp>
      <p:sp>
        <p:nvSpPr>
          <p:cNvPr id="12" name="TextBox 11">
            <a:extLst>
              <a:ext uri="{FF2B5EF4-FFF2-40B4-BE49-F238E27FC236}">
                <a16:creationId xmlns:a16="http://schemas.microsoft.com/office/drawing/2014/main" id="{30FC1765-3C14-4D3D-8AF5-FB9326480364}"/>
              </a:ext>
            </a:extLst>
          </p:cNvPr>
          <p:cNvSpPr txBox="1"/>
          <p:nvPr/>
        </p:nvSpPr>
        <p:spPr>
          <a:xfrm>
            <a:off x="4765040" y="4117358"/>
            <a:ext cx="2438400" cy="369332"/>
          </a:xfrm>
          <a:prstGeom prst="rect">
            <a:avLst/>
          </a:prstGeom>
          <a:noFill/>
        </p:spPr>
        <p:txBody>
          <a:bodyPr wrap="square" rtlCol="0">
            <a:spAutoFit/>
          </a:bodyPr>
          <a:lstStyle/>
          <a:p>
            <a:r>
              <a:rPr lang="en-US" dirty="0"/>
              <a:t>Word?</a:t>
            </a:r>
          </a:p>
        </p:txBody>
      </p:sp>
      <p:sp>
        <p:nvSpPr>
          <p:cNvPr id="13" name="TextBox 12">
            <a:extLst>
              <a:ext uri="{FF2B5EF4-FFF2-40B4-BE49-F238E27FC236}">
                <a16:creationId xmlns:a16="http://schemas.microsoft.com/office/drawing/2014/main" id="{63618481-A99D-4F03-BDC3-093455D308D5}"/>
              </a:ext>
            </a:extLst>
          </p:cNvPr>
          <p:cNvSpPr txBox="1"/>
          <p:nvPr/>
        </p:nvSpPr>
        <p:spPr>
          <a:xfrm>
            <a:off x="7462519" y="4109009"/>
            <a:ext cx="2438400" cy="369332"/>
          </a:xfrm>
          <a:prstGeom prst="rect">
            <a:avLst/>
          </a:prstGeom>
          <a:noFill/>
        </p:spPr>
        <p:txBody>
          <a:bodyPr wrap="square" rtlCol="0">
            <a:spAutoFit/>
          </a:bodyPr>
          <a:lstStyle/>
          <a:p>
            <a:r>
              <a:rPr lang="en-US" dirty="0"/>
              <a:t>Word?</a:t>
            </a:r>
          </a:p>
        </p:txBody>
      </p:sp>
      <p:sp>
        <p:nvSpPr>
          <p:cNvPr id="14" name="TextBox 13">
            <a:extLst>
              <a:ext uri="{FF2B5EF4-FFF2-40B4-BE49-F238E27FC236}">
                <a16:creationId xmlns:a16="http://schemas.microsoft.com/office/drawing/2014/main" id="{C7A9B430-6697-4782-A769-E8B0483BD8CC}"/>
              </a:ext>
            </a:extLst>
          </p:cNvPr>
          <p:cNvSpPr txBox="1"/>
          <p:nvPr/>
        </p:nvSpPr>
        <p:spPr>
          <a:xfrm>
            <a:off x="2032000" y="3166065"/>
            <a:ext cx="2438400" cy="369332"/>
          </a:xfrm>
          <a:prstGeom prst="rect">
            <a:avLst/>
          </a:prstGeom>
          <a:noFill/>
        </p:spPr>
        <p:txBody>
          <a:bodyPr wrap="square" rtlCol="0">
            <a:spAutoFit/>
          </a:bodyPr>
          <a:lstStyle/>
          <a:p>
            <a:r>
              <a:rPr lang="en-US" dirty="0"/>
              <a:t>Phonologically ‘welded’</a:t>
            </a:r>
          </a:p>
        </p:txBody>
      </p:sp>
      <p:sp>
        <p:nvSpPr>
          <p:cNvPr id="15" name="TextBox 14">
            <a:extLst>
              <a:ext uri="{FF2B5EF4-FFF2-40B4-BE49-F238E27FC236}">
                <a16:creationId xmlns:a16="http://schemas.microsoft.com/office/drawing/2014/main" id="{F13E626B-D5E3-4C17-8EE4-F6CE28B1CBEC}"/>
              </a:ext>
            </a:extLst>
          </p:cNvPr>
          <p:cNvSpPr txBox="1"/>
          <p:nvPr/>
        </p:nvSpPr>
        <p:spPr>
          <a:xfrm>
            <a:off x="2032000" y="4117358"/>
            <a:ext cx="2438400" cy="369332"/>
          </a:xfrm>
          <a:prstGeom prst="rect">
            <a:avLst/>
          </a:prstGeom>
          <a:noFill/>
        </p:spPr>
        <p:txBody>
          <a:bodyPr wrap="square" rtlCol="0">
            <a:spAutoFit/>
          </a:bodyPr>
          <a:lstStyle/>
          <a:p>
            <a:r>
              <a:rPr lang="en-US" dirty="0"/>
              <a:t>Phonologically ‘free’</a:t>
            </a:r>
          </a:p>
        </p:txBody>
      </p:sp>
      <p:sp>
        <p:nvSpPr>
          <p:cNvPr id="17" name="TextBox 16">
            <a:extLst>
              <a:ext uri="{FF2B5EF4-FFF2-40B4-BE49-F238E27FC236}">
                <a16:creationId xmlns:a16="http://schemas.microsoft.com/office/drawing/2014/main" id="{F00964C6-0865-46F6-835A-0DDFF23E27B5}"/>
              </a:ext>
            </a:extLst>
          </p:cNvPr>
          <p:cNvSpPr txBox="1"/>
          <p:nvPr/>
        </p:nvSpPr>
        <p:spPr>
          <a:xfrm>
            <a:off x="8128000" y="3166065"/>
            <a:ext cx="1148079" cy="369332"/>
          </a:xfrm>
          <a:prstGeom prst="rect">
            <a:avLst/>
          </a:prstGeom>
          <a:noFill/>
        </p:spPr>
        <p:txBody>
          <a:bodyPr wrap="square" rtlCol="0">
            <a:spAutoFit/>
          </a:bodyPr>
          <a:lstStyle/>
          <a:p>
            <a:r>
              <a:rPr lang="en-US" dirty="0"/>
              <a:t>|   Word?</a:t>
            </a:r>
          </a:p>
        </p:txBody>
      </p:sp>
      <p:sp>
        <p:nvSpPr>
          <p:cNvPr id="19" name="Rectangle 18">
            <a:extLst>
              <a:ext uri="{FF2B5EF4-FFF2-40B4-BE49-F238E27FC236}">
                <a16:creationId xmlns:a16="http://schemas.microsoft.com/office/drawing/2014/main" id="{2A3228EB-C971-4DE8-AD1F-DE1BF1BF78AC}"/>
              </a:ext>
            </a:extLst>
          </p:cNvPr>
          <p:cNvSpPr/>
          <p:nvPr/>
        </p:nvSpPr>
        <p:spPr>
          <a:xfrm>
            <a:off x="7274560" y="2029930"/>
            <a:ext cx="2438400" cy="27554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C987B53-ABF5-4671-BBB5-0E506A2E4E8D}"/>
              </a:ext>
            </a:extLst>
          </p:cNvPr>
          <p:cNvSpPr/>
          <p:nvPr/>
        </p:nvSpPr>
        <p:spPr>
          <a:xfrm>
            <a:off x="1828800" y="3933275"/>
            <a:ext cx="8072119" cy="72079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B74642-C759-4664-A563-6BAB2A14AC0A}"/>
              </a:ext>
            </a:extLst>
          </p:cNvPr>
          <p:cNvSpPr/>
          <p:nvPr/>
        </p:nvSpPr>
        <p:spPr>
          <a:xfrm>
            <a:off x="1828799" y="2987185"/>
            <a:ext cx="8072119" cy="72079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714F2D-E557-4EDA-B679-7D5F8A2D85BA}"/>
              </a:ext>
            </a:extLst>
          </p:cNvPr>
          <p:cNvSpPr/>
          <p:nvPr/>
        </p:nvSpPr>
        <p:spPr>
          <a:xfrm>
            <a:off x="4653280" y="2029929"/>
            <a:ext cx="2438400" cy="27554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1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F126-0720-46D7-8408-0A9A5D5C8925}"/>
              </a:ext>
            </a:extLst>
          </p:cNvPr>
          <p:cNvSpPr>
            <a:spLocks noGrp="1"/>
          </p:cNvSpPr>
          <p:nvPr>
            <p:ph type="title"/>
          </p:nvPr>
        </p:nvSpPr>
        <p:spPr/>
        <p:txBody>
          <a:bodyPr/>
          <a:lstStyle/>
          <a:p>
            <a:r>
              <a:rPr lang="en-US" dirty="0"/>
              <a:t>Main questions</a:t>
            </a:r>
          </a:p>
        </p:txBody>
      </p:sp>
      <p:sp>
        <p:nvSpPr>
          <p:cNvPr id="3" name="Content Placeholder 2">
            <a:extLst>
              <a:ext uri="{FF2B5EF4-FFF2-40B4-BE49-F238E27FC236}">
                <a16:creationId xmlns:a16="http://schemas.microsoft.com/office/drawing/2014/main" id="{1685B12C-95C1-4237-9FDA-E48AC7304E6A}"/>
              </a:ext>
            </a:extLst>
          </p:cNvPr>
          <p:cNvSpPr>
            <a:spLocks noGrp="1"/>
          </p:cNvSpPr>
          <p:nvPr>
            <p:ph idx="1"/>
          </p:nvPr>
        </p:nvSpPr>
        <p:spPr/>
        <p:txBody>
          <a:bodyPr/>
          <a:lstStyle/>
          <a:p>
            <a:pPr marL="0" indent="0">
              <a:buNone/>
            </a:pPr>
            <a:r>
              <a:rPr lang="en-US" dirty="0"/>
              <a:t>What are the </a:t>
            </a:r>
            <a:r>
              <a:rPr lang="en-US" b="1" dirty="0">
                <a:solidFill>
                  <a:schemeClr val="accent6">
                    <a:lumMod val="60000"/>
                    <a:lumOff val="40000"/>
                  </a:schemeClr>
                </a:solidFill>
              </a:rPr>
              <a:t>characteristics</a:t>
            </a:r>
            <a:r>
              <a:rPr lang="en-US" dirty="0"/>
              <a:t> of the ‘plural words’ authors have identified in the Macro-Sudan belt?</a:t>
            </a:r>
          </a:p>
          <a:p>
            <a:pPr marL="0" indent="0">
              <a:buNone/>
            </a:pPr>
            <a:endParaRPr lang="en-US" dirty="0"/>
          </a:p>
          <a:p>
            <a:pPr marL="0" indent="0">
              <a:buNone/>
            </a:pPr>
            <a:r>
              <a:rPr lang="en-US" dirty="0"/>
              <a:t>Are there </a:t>
            </a:r>
            <a:r>
              <a:rPr lang="en-US" b="1" dirty="0">
                <a:solidFill>
                  <a:schemeClr val="accent6">
                    <a:lumMod val="60000"/>
                    <a:lumOff val="40000"/>
                  </a:schemeClr>
                </a:solidFill>
              </a:rPr>
              <a:t>better procedures </a:t>
            </a:r>
            <a:r>
              <a:rPr lang="en-US" dirty="0"/>
              <a:t>than looking at orthography?</a:t>
            </a:r>
          </a:p>
          <a:p>
            <a:pPr marL="0" indent="0">
              <a:buNone/>
            </a:pPr>
            <a:endParaRPr lang="en-US" dirty="0"/>
          </a:p>
          <a:p>
            <a:pPr marL="0" indent="0">
              <a:buNone/>
            </a:pPr>
            <a:r>
              <a:rPr lang="en-US" dirty="0"/>
              <a:t>Do different </a:t>
            </a:r>
            <a:r>
              <a:rPr lang="en-US" b="1" dirty="0">
                <a:solidFill>
                  <a:schemeClr val="accent6">
                    <a:lumMod val="60000"/>
                    <a:lumOff val="40000"/>
                  </a:schemeClr>
                </a:solidFill>
              </a:rPr>
              <a:t>definitions</a:t>
            </a:r>
            <a:r>
              <a:rPr lang="en-US" dirty="0"/>
              <a:t> lead to different </a:t>
            </a:r>
            <a:r>
              <a:rPr lang="en-US" b="1" dirty="0">
                <a:solidFill>
                  <a:schemeClr val="accent6">
                    <a:lumMod val="60000"/>
                    <a:lumOff val="40000"/>
                  </a:schemeClr>
                </a:solidFill>
              </a:rPr>
              <a:t>conclusions</a:t>
            </a:r>
            <a:r>
              <a:rPr lang="en-US" dirty="0"/>
              <a:t>?</a:t>
            </a:r>
          </a:p>
          <a:p>
            <a:pPr marL="0" indent="0">
              <a:buNone/>
            </a:pPr>
            <a:endParaRPr lang="en-US" dirty="0"/>
          </a:p>
          <a:p>
            <a:pPr marL="0" indent="0">
              <a:buNone/>
            </a:pPr>
            <a:r>
              <a:rPr lang="en-US" dirty="0"/>
              <a:t>How can we </a:t>
            </a:r>
            <a:r>
              <a:rPr lang="en-US" b="1" dirty="0">
                <a:solidFill>
                  <a:schemeClr val="accent6">
                    <a:lumMod val="60000"/>
                    <a:lumOff val="40000"/>
                  </a:schemeClr>
                </a:solidFill>
              </a:rPr>
              <a:t>compare plural words with plural affixes</a:t>
            </a:r>
            <a:r>
              <a:rPr lang="en-US" dirty="0"/>
              <a:t>?</a:t>
            </a:r>
          </a:p>
        </p:txBody>
      </p:sp>
    </p:spTree>
    <p:extLst>
      <p:ext uri="{BB962C8B-B14F-4D97-AF65-F5344CB8AC3E}">
        <p14:creationId xmlns:p14="http://schemas.microsoft.com/office/powerpoint/2010/main" val="12743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BBC8-3BE7-4969-AA97-FE800480E1ED}"/>
              </a:ext>
            </a:extLst>
          </p:cNvPr>
          <p:cNvSpPr>
            <a:spLocks noGrp="1"/>
          </p:cNvSpPr>
          <p:nvPr>
            <p:ph type="title"/>
          </p:nvPr>
        </p:nvSpPr>
        <p:spPr/>
        <p:txBody>
          <a:bodyPr/>
          <a:lstStyle/>
          <a:p>
            <a:r>
              <a:rPr lang="en-US" dirty="0"/>
              <a:t>Data</a:t>
            </a:r>
          </a:p>
        </p:txBody>
      </p:sp>
      <p:pic>
        <p:nvPicPr>
          <p:cNvPr id="2050" name="Picture 2">
            <a:extLst>
              <a:ext uri="{FF2B5EF4-FFF2-40B4-BE49-F238E27FC236}">
                <a16:creationId xmlns:a16="http://schemas.microsoft.com/office/drawing/2014/main" id="{4B1BCCA3-DC65-4DDE-AB57-C5FB3708F1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217"/>
          <a:stretch/>
        </p:blipFill>
        <p:spPr bwMode="auto">
          <a:xfrm>
            <a:off x="2355989" y="3024187"/>
            <a:ext cx="2326170"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F51E592-CCFC-4AEC-BA72-12C33AA44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778" y="2152650"/>
            <a:ext cx="2700130" cy="2700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3541EA-B802-4E18-A329-6C8D3A187097}"/>
              </a:ext>
            </a:extLst>
          </p:cNvPr>
          <p:cNvSpPr txBox="1"/>
          <p:nvPr/>
        </p:nvSpPr>
        <p:spPr>
          <a:xfrm>
            <a:off x="669607" y="6308209"/>
            <a:ext cx="10852786" cy="307777"/>
          </a:xfrm>
          <a:prstGeom prst="rect">
            <a:avLst/>
          </a:prstGeom>
          <a:noFill/>
        </p:spPr>
        <p:txBody>
          <a:bodyPr wrap="square" rtlCol="0">
            <a:spAutoFit/>
          </a:bodyPr>
          <a:lstStyle/>
          <a:p>
            <a:r>
              <a:rPr lang="en-US" sz="1400" dirty="0"/>
              <a:t>Dryer &amp; Haspelmath 2013; Skirgård in prep. </a:t>
            </a:r>
          </a:p>
        </p:txBody>
      </p:sp>
    </p:spTree>
    <p:extLst>
      <p:ext uri="{BB962C8B-B14F-4D97-AF65-F5344CB8AC3E}">
        <p14:creationId xmlns:p14="http://schemas.microsoft.com/office/powerpoint/2010/main" val="84241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4021</Words>
  <Application>Microsoft Office PowerPoint</Application>
  <PresentationFormat>Widescreen</PresentationFormat>
  <Paragraphs>384</Paragraphs>
  <Slides>33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Plural marking in the world’s languages</vt:lpstr>
      <vt:lpstr>Plural marking in the world’s languages</vt:lpstr>
      <vt:lpstr>Plural words in the world’s languages</vt:lpstr>
      <vt:lpstr>What is a plural word?</vt:lpstr>
      <vt:lpstr>My understanding of some terms</vt:lpstr>
      <vt:lpstr>My understanding of some terms</vt:lpstr>
      <vt:lpstr>Main questions</vt:lpstr>
      <vt:lpstr>Data</vt:lpstr>
      <vt:lpstr>Plural words in WALS</vt:lpstr>
      <vt:lpstr>Plural words in Grambank</vt:lpstr>
      <vt:lpstr>Combined data</vt:lpstr>
      <vt:lpstr>Sample</vt:lpstr>
      <vt:lpstr>Properties of plural words</vt:lpstr>
      <vt:lpstr>1. Different definitions</vt:lpstr>
      <vt:lpstr>1. Different definitions</vt:lpstr>
      <vt:lpstr>1. Different definitions</vt:lpstr>
      <vt:lpstr>1. Different definitions</vt:lpstr>
      <vt:lpstr>1. Different definitions</vt:lpstr>
      <vt:lpstr>1. Different definitions</vt:lpstr>
      <vt:lpstr>1. Different definitions</vt:lpstr>
      <vt:lpstr>1. Different definitions</vt:lpstr>
      <vt:lpstr>1. Different definitions</vt:lpstr>
      <vt:lpstr>2. Word order properties</vt:lpstr>
      <vt:lpstr>3. Few constraints on occurrence</vt:lpstr>
      <vt:lpstr>3. Few constraints on occurrence</vt:lpstr>
      <vt:lpstr>3. Few constraints on occurrence</vt:lpstr>
      <vt:lpstr>4. Relationship with other grammatical categories</vt:lpstr>
      <vt:lpstr>4. Relationship with other grammatical categories</vt:lpstr>
      <vt:lpstr>The typical plural word</vt:lpstr>
      <vt:lpstr>Discussion</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Jakob Lesage</dc:creator>
  <cp:lastModifiedBy>Jakob Lesage</cp:lastModifiedBy>
  <cp:revision>12</cp:revision>
  <dcterms:created xsi:type="dcterms:W3CDTF">2021-11-03T09:04:34Z</dcterms:created>
  <dcterms:modified xsi:type="dcterms:W3CDTF">2021-11-04T11:50:34Z</dcterms:modified>
</cp:coreProperties>
</file>