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70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3B8E-5922-496D-88C2-7F3ED43763F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C54-DE15-4EB4-BC19-583D1B449A9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52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3B8E-5922-496D-88C2-7F3ED43763F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C54-DE15-4EB4-BC19-583D1B449A9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4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3B8E-5922-496D-88C2-7F3ED43763F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C54-DE15-4EB4-BC19-583D1B449A9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3B8E-5922-496D-88C2-7F3ED43763F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C54-DE15-4EB4-BC19-583D1B449A9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3B8E-5922-496D-88C2-7F3ED43763F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C54-DE15-4EB4-BC19-583D1B449A9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3B8E-5922-496D-88C2-7F3ED43763F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C54-DE15-4EB4-BC19-583D1B449A9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59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3B8E-5922-496D-88C2-7F3ED43763F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C54-DE15-4EB4-BC19-583D1B449A9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10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3B8E-5922-496D-88C2-7F3ED43763F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C54-DE15-4EB4-BC19-583D1B449A9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1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3B8E-5922-496D-88C2-7F3ED43763F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C54-DE15-4EB4-BC19-583D1B449A9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28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3B8E-5922-496D-88C2-7F3ED43763F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C54-DE15-4EB4-BC19-583D1B449A9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33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3B8E-5922-496D-88C2-7F3ED43763F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C54-DE15-4EB4-BC19-583D1B449A9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99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93B8E-5922-496D-88C2-7F3ED43763F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1C54-DE15-4EB4-BC19-583D1B449A9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52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nzobunza@gmail.com" TargetMode="External"/><Relationship Id="rId2" Type="http://schemas.openxmlformats.org/officeDocument/2006/relationships/hyperlink" Target="mailto:donzobunza@yahoo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#_ENREF_19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#_ENREF_14"/><Relationship Id="rId2" Type="http://schemas.openxmlformats.org/officeDocument/2006/relationships/hyperlink" Target="#_ENREF_1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#_ENREF_9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#_ENREF_7"/><Relationship Id="rId2" Type="http://schemas.openxmlformats.org/officeDocument/2006/relationships/hyperlink" Target="#_ENREF_2"/><Relationship Id="rId1" Type="http://schemas.openxmlformats.org/officeDocument/2006/relationships/slideLayout" Target="../slideLayouts/slideLayout2.xml"/><Relationship Id="rId4" Type="http://schemas.openxmlformats.org/officeDocument/2006/relationships/hyperlink" Target="#_ENREF_6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#_ENREF_3"/><Relationship Id="rId2" Type="http://schemas.openxmlformats.org/officeDocument/2006/relationships/hyperlink" Target="#_ENREF_1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3450" y="876300"/>
            <a:ext cx="10191750" cy="2633663"/>
          </a:xfrm>
        </p:spPr>
        <p:txBody>
          <a:bodyPr>
            <a:normAutofit fontScale="90000"/>
          </a:bodyPr>
          <a:lstStyle/>
          <a:p>
            <a:r>
              <a:rPr lang="fr-FR" sz="4400" b="1" dirty="0">
                <a:latin typeface="Times New Roman" pitchFamily="18" charset="0"/>
                <a:cs typeface="Times New Roman" pitchFamily="18" charset="0"/>
              </a:rPr>
              <a:t>Les implosives dans les langues </a:t>
            </a:r>
            <a:r>
              <a:rPr lang="fr-FR" sz="4400" b="1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sz="4400" b="1" dirty="0">
                <a:latin typeface="Times New Roman" pitchFamily="18" charset="0"/>
                <a:cs typeface="Times New Roman" pitchFamily="18" charset="0"/>
              </a:rPr>
              <a:t>nord-ouest de la RD Congo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Héritage ou diffusion due au contact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Jean-Pierre </a:t>
            </a:r>
            <a:r>
              <a:rPr lang="fr-F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Donzo</a:t>
            </a:r>
            <a:r>
              <a:rPr lang="fr-F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Bunza</a:t>
            </a:r>
            <a:endParaRPr lang="fr-FR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Institut Supérieur Pédagogique de la Gombe / Kinshasa</a:t>
            </a:r>
          </a:p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donzobunza@yahoo.fr</a:t>
            </a:r>
            <a:endParaRPr lang="fr-FR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Donzobunza@gmail.com</a:t>
            </a:r>
            <a:endParaRPr lang="fr-FR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2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 Comportement phonologique des implosives dans les langues bantu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Bantu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ɓ est allophone de b dans les langues C10, C30 et C50</a:t>
            </a:r>
          </a:p>
          <a:p>
            <a:r>
              <a:rPr lang="fr-FR" dirty="0" smtClean="0"/>
              <a:t>ɓ est phonème dans la majorité des langues C40</a:t>
            </a:r>
          </a:p>
          <a:p>
            <a:r>
              <a:rPr lang="fr-FR" dirty="0" smtClean="0"/>
              <a:t>ɗ est phonème distinct de d dans la majorité des langues C40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bobomea</a:t>
            </a:r>
            <a:r>
              <a:rPr lang="fr-FR" dirty="0" smtClean="0"/>
              <a:t> (</a:t>
            </a:r>
            <a:r>
              <a:rPr lang="fr-FR" dirty="0" err="1" smtClean="0"/>
              <a:t>appele</a:t>
            </a:r>
            <a:r>
              <a:rPr lang="fr-FR" dirty="0" smtClean="0"/>
              <a:t>)/</a:t>
            </a:r>
            <a:r>
              <a:rPr lang="fr-FR" dirty="0" err="1" smtClean="0"/>
              <a:t>boɓomea</a:t>
            </a:r>
            <a:r>
              <a:rPr lang="fr-FR" dirty="0" smtClean="0"/>
              <a:t> (se  détacher)</a:t>
            </a:r>
          </a:p>
          <a:p>
            <a:r>
              <a:rPr lang="fr-FR" dirty="0" err="1" smtClean="0"/>
              <a:t>yibɛ́ye</a:t>
            </a:r>
            <a:r>
              <a:rPr lang="fr-FR" dirty="0" smtClean="0"/>
              <a:t> (voler) / </a:t>
            </a:r>
            <a:r>
              <a:rPr lang="fr-FR" dirty="0" err="1" smtClean="0"/>
              <a:t>yiɓɛ́ye</a:t>
            </a:r>
            <a:r>
              <a:rPr lang="fr-FR" dirty="0" smtClean="0"/>
              <a:t> (savoir)</a:t>
            </a:r>
          </a:p>
          <a:p>
            <a:r>
              <a:rPr lang="fr-FR" dirty="0" err="1" smtClean="0"/>
              <a:t>leba</a:t>
            </a:r>
            <a:r>
              <a:rPr lang="fr-FR" dirty="0" smtClean="0"/>
              <a:t>́ (paternité) / </a:t>
            </a:r>
            <a:r>
              <a:rPr lang="fr-FR" dirty="0" err="1" smtClean="0"/>
              <a:t>leɓa</a:t>
            </a:r>
            <a:r>
              <a:rPr lang="fr-FR" dirty="0" smtClean="0"/>
              <a:t>́ (écailles) (</a:t>
            </a:r>
            <a:r>
              <a:rPr lang="fr-FR" dirty="0" err="1" smtClean="0"/>
              <a:t>leboale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wobuki</a:t>
            </a:r>
            <a:r>
              <a:rPr lang="fr-FR" dirty="0" smtClean="0"/>
              <a:t> </a:t>
            </a:r>
            <a:r>
              <a:rPr lang="fr-FR" dirty="0"/>
              <a:t>(remuer la terre</a:t>
            </a:r>
            <a:r>
              <a:rPr lang="fr-FR" dirty="0" smtClean="0"/>
              <a:t>)/ </a:t>
            </a:r>
            <a:r>
              <a:rPr lang="fr-FR" dirty="0"/>
              <a:t>	</a:t>
            </a:r>
            <a:r>
              <a:rPr lang="fr-FR" dirty="0" err="1"/>
              <a:t>woɓuki</a:t>
            </a:r>
            <a:r>
              <a:rPr lang="fr-FR" dirty="0"/>
              <a:t> (parler</a:t>
            </a:r>
            <a:r>
              <a:rPr lang="fr-FR" dirty="0" smtClean="0"/>
              <a:t>) (</a:t>
            </a:r>
            <a:r>
              <a:rPr lang="fr-FR" dirty="0" err="1" smtClean="0"/>
              <a:t>ebuza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edáka</a:t>
            </a:r>
            <a:r>
              <a:rPr lang="fr-FR" dirty="0" smtClean="0"/>
              <a:t> (distillerie)</a:t>
            </a:r>
            <a:r>
              <a:rPr lang="fr-FR" dirty="0"/>
              <a:t>	 / </a:t>
            </a:r>
            <a:r>
              <a:rPr lang="fr-FR" dirty="0" err="1" smtClean="0"/>
              <a:t>eɗáka</a:t>
            </a:r>
            <a:r>
              <a:rPr lang="fr-FR" dirty="0" smtClean="0"/>
              <a:t>́ </a:t>
            </a:r>
            <a:r>
              <a:rPr lang="fr-FR" dirty="0"/>
              <a:t>(</a:t>
            </a:r>
            <a:r>
              <a:rPr lang="fr-FR" dirty="0" smtClean="0"/>
              <a:t>bruit</a:t>
            </a:r>
            <a:r>
              <a:rPr lang="fr-FR" dirty="0"/>
              <a:t>, </a:t>
            </a:r>
            <a:r>
              <a:rPr lang="fr-FR" dirty="0" smtClean="0"/>
              <a:t>voix) (</a:t>
            </a:r>
            <a:r>
              <a:rPr lang="fr-FR" dirty="0" err="1" smtClean="0"/>
              <a:t>lingɔmbɛ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dɛ</a:t>
            </a:r>
            <a:r>
              <a:rPr lang="fr-FR" dirty="0" smtClean="0"/>
              <a:t>́ (arriver) / </a:t>
            </a:r>
            <a:r>
              <a:rPr lang="fr-FR" dirty="0" err="1" smtClean="0"/>
              <a:t>ɗɛ</a:t>
            </a:r>
            <a:r>
              <a:rPr lang="fr-FR" dirty="0" smtClean="0"/>
              <a:t>́ (laisser) (</a:t>
            </a:r>
            <a:r>
              <a:rPr lang="fr-FR" dirty="0" err="1" smtClean="0"/>
              <a:t>leboale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1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9. Comportement des implosives dans les langues </a:t>
            </a:r>
            <a:r>
              <a:rPr lang="fr-FR" dirty="0" err="1" smtClean="0"/>
              <a:t>ubangiennes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Ubangien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Dans toutes les langues où elles sont attestées, les implosives se comportent comme des phonèmes distincts de leurs correspondantes explosives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be</a:t>
            </a:r>
            <a:r>
              <a:rPr lang="fr-FR" dirty="0" smtClean="0"/>
              <a:t> (montrer) / </a:t>
            </a:r>
            <a:r>
              <a:rPr lang="fr-FR" dirty="0" err="1" smtClean="0"/>
              <a:t>ɓe</a:t>
            </a:r>
            <a:r>
              <a:rPr lang="fr-FR" dirty="0" smtClean="0"/>
              <a:t> (tenir) (ngbaka)</a:t>
            </a:r>
          </a:p>
          <a:p>
            <a:r>
              <a:rPr lang="fr-FR" dirty="0" err="1" smtClean="0"/>
              <a:t>tábi</a:t>
            </a:r>
            <a:r>
              <a:rPr lang="fr-FR" dirty="0" smtClean="0"/>
              <a:t> (tromper) / </a:t>
            </a:r>
            <a:r>
              <a:rPr lang="fr-FR" dirty="0" err="1" smtClean="0"/>
              <a:t>táɓi</a:t>
            </a:r>
            <a:r>
              <a:rPr lang="fr-FR" dirty="0" smtClean="0"/>
              <a:t> (frapper) (</a:t>
            </a:r>
            <a:r>
              <a:rPr lang="fr-FR" dirty="0" err="1" smtClean="0"/>
              <a:t>mbanza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ba</a:t>
            </a:r>
            <a:r>
              <a:rPr lang="fr-FR" dirty="0" smtClean="0"/>
              <a:t> (termite) / </a:t>
            </a:r>
            <a:r>
              <a:rPr lang="fr-FR" dirty="0" err="1" smtClean="0"/>
              <a:t>ɓa</a:t>
            </a:r>
            <a:r>
              <a:rPr lang="fr-FR" dirty="0" smtClean="0"/>
              <a:t> (enfant) (</a:t>
            </a:r>
            <a:r>
              <a:rPr lang="fr-FR" dirty="0" err="1" smtClean="0"/>
              <a:t>yango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ɗe</a:t>
            </a:r>
            <a:r>
              <a:rPr lang="fr-FR" dirty="0" smtClean="0"/>
              <a:t> (coupes) / de (mycose) (</a:t>
            </a:r>
            <a:r>
              <a:rPr lang="fr-FR" dirty="0" err="1" smtClean="0"/>
              <a:t>mbanza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daŋa</a:t>
            </a:r>
            <a:r>
              <a:rPr lang="fr-FR" dirty="0" smtClean="0"/>
              <a:t> (monter) /</a:t>
            </a:r>
            <a:r>
              <a:rPr lang="fr-FR" dirty="0" err="1" smtClean="0"/>
              <a:t>ɗaŋa</a:t>
            </a:r>
            <a:r>
              <a:rPr lang="fr-FR" dirty="0" smtClean="0"/>
              <a:t> (abimer) (ngbaka)</a:t>
            </a:r>
          </a:p>
          <a:p>
            <a:r>
              <a:rPr lang="fr-FR" dirty="0" err="1" smtClean="0"/>
              <a:t>ɗúdu</a:t>
            </a:r>
            <a:r>
              <a:rPr lang="fr-FR" dirty="0" smtClean="0"/>
              <a:t>́ (répondre) / </a:t>
            </a:r>
            <a:r>
              <a:rPr lang="fr-FR" dirty="0" err="1" smtClean="0"/>
              <a:t>ɗúɗu</a:t>
            </a:r>
            <a:r>
              <a:rPr lang="fr-FR" dirty="0" smtClean="0"/>
              <a:t>́ (enterrer) (</a:t>
            </a:r>
            <a:r>
              <a:rPr lang="fr-FR" dirty="0" err="1" smtClean="0"/>
              <a:t>yango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45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10. Origine proto-bantu des implosives?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Généralement en bantu, *b évolue de l’affaiblissement à l’amuïssement *b &gt; β &gt; w &gt; ø, </a:t>
            </a:r>
          </a:p>
          <a:p>
            <a:r>
              <a:rPr lang="fr-FR" dirty="0" smtClean="0"/>
              <a:t>Cependant </a:t>
            </a:r>
            <a:r>
              <a:rPr lang="fr-FR" dirty="0" err="1" smtClean="0">
                <a:hlinkClick r:id="" action="ppaction://hlinkfile" tooltip="Guthrie, 1967 #545"/>
              </a:rPr>
              <a:t>Guthrie</a:t>
            </a:r>
            <a:r>
              <a:rPr lang="fr-FR" dirty="0" smtClean="0">
                <a:hlinkClick r:id="" action="ppaction://hlinkfile" tooltip="Guthrie, 1967 #545"/>
              </a:rPr>
              <a:t> (1967: 48</a:t>
            </a:r>
            <a:r>
              <a:rPr lang="fr-FR" dirty="0" smtClean="0"/>
              <a:t>) a remarqué l’existence de l’implosive ɓ si l’orthographe employé concorde qui selon lui peut évoluer en v et ʋ (ɓ &gt; v &gt; ʋ). </a:t>
            </a:r>
          </a:p>
          <a:p>
            <a:r>
              <a:rPr lang="fr-FR" dirty="0" smtClean="0"/>
              <a:t>Il le constate aussi comme réflexe de *b en A83, B22b et D28 devant la voyelle *i, ainsi déduit-il pour le schéma de l’évolution : *b &gt; ɓ &gt; β. </a:t>
            </a:r>
          </a:p>
          <a:p>
            <a:r>
              <a:rPr lang="fr-FR" dirty="0" smtClean="0"/>
              <a:t>Il faut donc noter que les implosives se trouvent donc dans les zones A, C et 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9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11. Evolution des consonnes *b et *d dans les langues bantu du nord-ouest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réflexes de *b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5754037"/>
              </p:ext>
            </p:extLst>
          </p:nvPr>
        </p:nvGraphicFramePr>
        <p:xfrm>
          <a:off x="839788" y="2505074"/>
          <a:ext cx="5157787" cy="311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346">
                  <a:extLst>
                    <a:ext uri="{9D8B030D-6E8A-4147-A177-3AD203B41FA5}">
                      <a16:colId xmlns:a16="http://schemas.microsoft.com/office/drawing/2014/main" val="1510853867"/>
                    </a:ext>
                  </a:extLst>
                </a:gridCol>
                <a:gridCol w="896346">
                  <a:extLst>
                    <a:ext uri="{9D8B030D-6E8A-4147-A177-3AD203B41FA5}">
                      <a16:colId xmlns:a16="http://schemas.microsoft.com/office/drawing/2014/main" val="2818799057"/>
                    </a:ext>
                  </a:extLst>
                </a:gridCol>
                <a:gridCol w="1169807">
                  <a:extLst>
                    <a:ext uri="{9D8B030D-6E8A-4147-A177-3AD203B41FA5}">
                      <a16:colId xmlns:a16="http://schemas.microsoft.com/office/drawing/2014/main" val="2815912794"/>
                    </a:ext>
                  </a:extLst>
                </a:gridCol>
                <a:gridCol w="827981">
                  <a:extLst>
                    <a:ext uri="{9D8B030D-6E8A-4147-A177-3AD203B41FA5}">
                      <a16:colId xmlns:a16="http://schemas.microsoft.com/office/drawing/2014/main" val="3257471552"/>
                    </a:ext>
                  </a:extLst>
                </a:gridCol>
                <a:gridCol w="282226">
                  <a:extLst>
                    <a:ext uri="{9D8B030D-6E8A-4147-A177-3AD203B41FA5}">
                      <a16:colId xmlns:a16="http://schemas.microsoft.com/office/drawing/2014/main" val="282328021"/>
                    </a:ext>
                  </a:extLst>
                </a:gridCol>
                <a:gridCol w="1085081">
                  <a:extLst>
                    <a:ext uri="{9D8B030D-6E8A-4147-A177-3AD203B41FA5}">
                      <a16:colId xmlns:a16="http://schemas.microsoft.com/office/drawing/2014/main" val="867524706"/>
                    </a:ext>
                  </a:extLst>
                </a:gridCol>
              </a:tblGrid>
              <a:tr h="623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*b / V__V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>
                          <a:effectLst/>
                        </a:rPr>
                        <a:t>légende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913337"/>
                  </a:ext>
                </a:extLst>
              </a:tr>
              <a:tr h="623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>
                          <a:effectLst/>
                        </a:rPr>
                        <a:t>bonyange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bolondo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ebwela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ebudzá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*b &gt; b ~ ɓ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37179"/>
                  </a:ext>
                </a:extLst>
              </a:tr>
              <a:tr h="623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>
                          <a:effectLst/>
                        </a:rPr>
                        <a:t>libóbi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mosange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LIngɔmbɛ</a:t>
                      </a:r>
                      <a:r>
                        <a:rPr lang="fr-BE" sz="1000" cap="small" dirty="0">
                          <a:effectLst/>
                        </a:rPr>
                        <a:t>-bobo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págábéte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*b &gt; </a:t>
                      </a:r>
                      <a:r>
                        <a:rPr lang="fr-FR" sz="1000" dirty="0">
                          <a:effectLst/>
                        </a:rPr>
                        <a:t>b</a:t>
                      </a:r>
                      <a:r>
                        <a:rPr lang="fr-BE" sz="1000" dirty="0">
                          <a:effectLst/>
                        </a:rPr>
                        <a:t> ~ ø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25170"/>
                  </a:ext>
                </a:extLst>
              </a:tr>
              <a:tr h="623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>
                          <a:effectLst/>
                        </a:rPr>
                        <a:t>mondóngó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*b &gt; </a:t>
                      </a:r>
                      <a:r>
                        <a:rPr lang="fr-FR" sz="1000">
                          <a:effectLst/>
                        </a:rPr>
                        <a:t>ɓ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29157"/>
                  </a:ext>
                </a:extLst>
              </a:tr>
              <a:tr h="623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>
                          <a:effectLst/>
                        </a:rPr>
                        <a:t>monyɔ́ngɔ 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*b &gt; </a:t>
                      </a:r>
                      <a:r>
                        <a:rPr lang="fr-FR" sz="1000" dirty="0">
                          <a:effectLst/>
                        </a:rPr>
                        <a:t>b</a:t>
                      </a:r>
                      <a:r>
                        <a:rPr lang="fr-BE" sz="1000" dirty="0">
                          <a:effectLst/>
                        </a:rPr>
                        <a:t> ~ ɓ ~ w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224377"/>
                  </a:ext>
                </a:extLst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Les réflexes de *d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8588176"/>
              </p:ext>
            </p:extLst>
          </p:nvPr>
        </p:nvGraphicFramePr>
        <p:xfrm>
          <a:off x="6266688" y="2505075"/>
          <a:ext cx="5088699" cy="311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339">
                  <a:extLst>
                    <a:ext uri="{9D8B030D-6E8A-4147-A177-3AD203B41FA5}">
                      <a16:colId xmlns:a16="http://schemas.microsoft.com/office/drawing/2014/main" val="2655317227"/>
                    </a:ext>
                  </a:extLst>
                </a:gridCol>
                <a:gridCol w="801605">
                  <a:extLst>
                    <a:ext uri="{9D8B030D-6E8A-4147-A177-3AD203B41FA5}">
                      <a16:colId xmlns:a16="http://schemas.microsoft.com/office/drawing/2014/main" val="941553411"/>
                    </a:ext>
                  </a:extLst>
                </a:gridCol>
                <a:gridCol w="1089379">
                  <a:extLst>
                    <a:ext uri="{9D8B030D-6E8A-4147-A177-3AD203B41FA5}">
                      <a16:colId xmlns:a16="http://schemas.microsoft.com/office/drawing/2014/main" val="3991831153"/>
                    </a:ext>
                  </a:extLst>
                </a:gridCol>
                <a:gridCol w="964383">
                  <a:extLst>
                    <a:ext uri="{9D8B030D-6E8A-4147-A177-3AD203B41FA5}">
                      <a16:colId xmlns:a16="http://schemas.microsoft.com/office/drawing/2014/main" val="3726391240"/>
                    </a:ext>
                  </a:extLst>
                </a:gridCol>
                <a:gridCol w="278446">
                  <a:extLst>
                    <a:ext uri="{9D8B030D-6E8A-4147-A177-3AD203B41FA5}">
                      <a16:colId xmlns:a16="http://schemas.microsoft.com/office/drawing/2014/main" val="3389306698"/>
                    </a:ext>
                  </a:extLst>
                </a:gridCol>
                <a:gridCol w="1070547">
                  <a:extLst>
                    <a:ext uri="{9D8B030D-6E8A-4147-A177-3AD203B41FA5}">
                      <a16:colId xmlns:a16="http://schemas.microsoft.com/office/drawing/2014/main" val="3329878650"/>
                    </a:ext>
                  </a:extLst>
                </a:gridCol>
              </a:tblGrid>
              <a:tr h="623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*d / V__V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>
                          <a:effectLst/>
                        </a:rPr>
                        <a:t>légende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extLst>
                  <a:ext uri="{0D108BD9-81ED-4DB2-BD59-A6C34878D82A}">
                    <a16:rowId xmlns:a16="http://schemas.microsoft.com/office/drawing/2014/main" val="2535576843"/>
                  </a:ext>
                </a:extLst>
              </a:tr>
              <a:tr h="623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bonyange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bolondo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ebwela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ebudzá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*d &gt; l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86017"/>
                  </a:ext>
                </a:extLst>
              </a:tr>
              <a:tr h="623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libóbi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mosange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LIngɔmbɛ</a:t>
                      </a:r>
                      <a:r>
                        <a:rPr lang="fr-BE" sz="1000" cap="small" dirty="0">
                          <a:effectLst/>
                        </a:rPr>
                        <a:t>-bobo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págábéte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*d &gt; </a:t>
                      </a:r>
                      <a:r>
                        <a:rPr lang="fr-FR" sz="1000" dirty="0">
                          <a:effectLst/>
                        </a:rPr>
                        <a:t>l</a:t>
                      </a:r>
                      <a:r>
                        <a:rPr lang="fr-BE" sz="1000" dirty="0">
                          <a:effectLst/>
                        </a:rPr>
                        <a:t> ~ ø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494928"/>
                  </a:ext>
                </a:extLst>
              </a:tr>
              <a:tr h="623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mondóngo</a:t>
                      </a:r>
                      <a:r>
                        <a:rPr lang="fr-BE" sz="1000" cap="small" dirty="0">
                          <a:effectLst/>
                        </a:rPr>
                        <a:t>́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*d &gt; </a:t>
                      </a:r>
                      <a:r>
                        <a:rPr lang="fr-FR" sz="1000" dirty="0">
                          <a:effectLst/>
                        </a:rPr>
                        <a:t>ɗ</a:t>
                      </a:r>
                      <a:r>
                        <a:rPr lang="fr-BE" sz="1000" dirty="0">
                          <a:effectLst/>
                        </a:rPr>
                        <a:t> ~ l ~ ø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38906"/>
                  </a:ext>
                </a:extLst>
              </a:tr>
              <a:tr h="623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cap="small" dirty="0" err="1">
                          <a:effectLst/>
                        </a:rPr>
                        <a:t>monyɔ́ngɔ</a:t>
                      </a:r>
                      <a:r>
                        <a:rPr lang="fr-BE" sz="1000" cap="small" dirty="0">
                          <a:effectLst/>
                        </a:rPr>
                        <a:t> 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BE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17" marR="63417" marT="0" marB="0"/>
                </a:tc>
                <a:extLst>
                  <a:ext uri="{0D108BD9-81ED-4DB2-BD59-A6C34878D82A}">
                    <a16:rowId xmlns:a16="http://schemas.microsoft.com/office/drawing/2014/main" val="1258722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12. Interactions bantu - </a:t>
            </a:r>
            <a:r>
              <a:rPr lang="fr-FR" dirty="0" err="1" smtClean="0"/>
              <a:t>ubangien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bantu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b="1" dirty="0" smtClean="0"/>
              <a:t>*</a:t>
            </a:r>
            <a:r>
              <a:rPr lang="fr-BE" b="1" dirty="0" err="1" smtClean="0"/>
              <a:t>bánga</a:t>
            </a:r>
            <a:r>
              <a:rPr lang="fr-BE" b="1" dirty="0" smtClean="0"/>
              <a:t>́ (marche)</a:t>
            </a:r>
          </a:p>
          <a:p>
            <a:pPr marL="0" indent="0">
              <a:buNone/>
            </a:pPr>
            <a:r>
              <a:rPr lang="fr-BE" b="1" dirty="0" err="1" smtClean="0"/>
              <a:t>moɓánga</a:t>
            </a:r>
            <a:r>
              <a:rPr lang="fr-BE" b="1" dirty="0" smtClean="0"/>
              <a:t>́</a:t>
            </a:r>
            <a:r>
              <a:rPr lang="fr-BE" dirty="0" smtClean="0"/>
              <a:t> </a:t>
            </a:r>
            <a:r>
              <a:rPr lang="fr-BE" dirty="0"/>
              <a:t>(</a:t>
            </a:r>
            <a:r>
              <a:rPr lang="fr-BE" dirty="0" err="1"/>
              <a:t>bonyange</a:t>
            </a:r>
            <a:r>
              <a:rPr lang="fr-BE" dirty="0"/>
              <a:t>, </a:t>
            </a:r>
            <a:r>
              <a:rPr lang="fr-BE" dirty="0" err="1"/>
              <a:t>ebuʣa</a:t>
            </a:r>
            <a:r>
              <a:rPr lang="fr-BE" dirty="0"/>
              <a:t>́</a:t>
            </a:r>
            <a:r>
              <a:rPr lang="fr-BE" dirty="0" smtClean="0"/>
              <a:t>)</a:t>
            </a:r>
          </a:p>
          <a:p>
            <a:r>
              <a:rPr lang="fr-BE" dirty="0" smtClean="0"/>
              <a:t>*bongó (cerveau)</a:t>
            </a:r>
          </a:p>
          <a:p>
            <a:pPr marL="0" indent="0">
              <a:buNone/>
            </a:pPr>
            <a:r>
              <a:rPr lang="fr-BE" b="1" dirty="0" err="1"/>
              <a:t>ɓɔngɔ</a:t>
            </a:r>
            <a:r>
              <a:rPr lang="fr-BE" b="1" dirty="0"/>
              <a:t>́</a:t>
            </a:r>
            <a:r>
              <a:rPr lang="fr-BE" dirty="0"/>
              <a:t> (</a:t>
            </a:r>
            <a:r>
              <a:rPr lang="fr-BE" dirty="0" err="1"/>
              <a:t>libóbi</a:t>
            </a:r>
            <a:r>
              <a:rPr lang="fr-BE" dirty="0"/>
              <a:t>, </a:t>
            </a:r>
            <a:r>
              <a:rPr lang="fr-BE" dirty="0" err="1"/>
              <a:t>lingɔmbɛ</a:t>
            </a:r>
            <a:r>
              <a:rPr lang="fr-BE" dirty="0"/>
              <a:t>-bobo, </a:t>
            </a:r>
            <a:r>
              <a:rPr lang="fr-BE" dirty="0" err="1"/>
              <a:t>págáɓéte</a:t>
            </a:r>
            <a:r>
              <a:rPr lang="fr-BE" dirty="0" smtClean="0"/>
              <a:t>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err="1" smtClean="0"/>
              <a:t>ubangien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r>
              <a:rPr lang="fr-BE" b="1" dirty="0" err="1"/>
              <a:t>ɓánga</a:t>
            </a:r>
            <a:r>
              <a:rPr lang="fr-BE" b="1" dirty="0"/>
              <a:t>́</a:t>
            </a:r>
            <a:r>
              <a:rPr lang="fr-BE" dirty="0"/>
              <a:t> (ngbaka, </a:t>
            </a:r>
            <a:r>
              <a:rPr lang="fr-BE" dirty="0" err="1"/>
              <a:t>mābo</a:t>
            </a:r>
            <a:r>
              <a:rPr lang="fr-BE" dirty="0"/>
              <a:t>̄, </a:t>
            </a:r>
            <a:r>
              <a:rPr lang="fr-BE" dirty="0" err="1"/>
              <a:t>yango</a:t>
            </a:r>
            <a:r>
              <a:rPr lang="fr-BE" dirty="0"/>
              <a:t>́</a:t>
            </a:r>
            <a:r>
              <a:rPr lang="fr-BE" dirty="0" smtClean="0"/>
              <a:t>)</a:t>
            </a:r>
          </a:p>
          <a:p>
            <a:pPr marL="0" indent="0">
              <a:buNone/>
            </a:pPr>
            <a:endParaRPr lang="fr-BE" b="1" dirty="0" smtClean="0"/>
          </a:p>
          <a:p>
            <a:pPr marL="0" indent="0">
              <a:buNone/>
            </a:pPr>
            <a:r>
              <a:rPr lang="fr-BE" b="1" dirty="0" err="1" smtClean="0"/>
              <a:t>mbɔngɔ</a:t>
            </a:r>
            <a:r>
              <a:rPr lang="fr-BE" b="1" dirty="0" smtClean="0"/>
              <a:t>́</a:t>
            </a:r>
            <a:r>
              <a:rPr lang="fr-BE" dirty="0" smtClean="0"/>
              <a:t> </a:t>
            </a:r>
            <a:r>
              <a:rPr lang="fr-BE" dirty="0"/>
              <a:t>(</a:t>
            </a:r>
            <a:r>
              <a:rPr lang="fr-BE" dirty="0" err="1"/>
              <a:t>mbānza</a:t>
            </a:r>
            <a:r>
              <a:rPr lang="fr-BE" dirty="0"/>
              <a:t>̄, ngbaka)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8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13.Probables emprunts </a:t>
            </a:r>
            <a:r>
              <a:rPr lang="fr-FR" dirty="0" err="1" smtClean="0"/>
              <a:t>ubangiens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ubangien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Balai</a:t>
            </a:r>
          </a:p>
          <a:p>
            <a:pPr marL="0" indent="0">
              <a:buNone/>
            </a:pPr>
            <a:r>
              <a:rPr lang="fr-FR" dirty="0" err="1" smtClean="0"/>
              <a:t>ɓambo</a:t>
            </a:r>
            <a:r>
              <a:rPr lang="fr-FR" dirty="0" smtClean="0"/>
              <a:t> (</a:t>
            </a:r>
            <a:r>
              <a:rPr lang="fr-FR" dirty="0" err="1" smtClean="0"/>
              <a:t>yango</a:t>
            </a:r>
            <a:r>
              <a:rPr lang="fr-FR" dirty="0" smtClean="0"/>
              <a:t>, gbanziri)</a:t>
            </a:r>
          </a:p>
          <a:p>
            <a:r>
              <a:rPr lang="fr-FR" dirty="0" smtClean="0"/>
              <a:t>Cueillir</a:t>
            </a:r>
          </a:p>
          <a:p>
            <a:pPr marL="0" indent="0">
              <a:buNone/>
            </a:pPr>
            <a:r>
              <a:rPr lang="fr-FR" dirty="0" err="1" smtClean="0"/>
              <a:t>ɓi</a:t>
            </a:r>
            <a:r>
              <a:rPr lang="fr-FR" dirty="0" smtClean="0"/>
              <a:t> (ngbaka)</a:t>
            </a:r>
          </a:p>
          <a:p>
            <a:r>
              <a:rPr lang="fr-FR" dirty="0" smtClean="0"/>
              <a:t>Épervier</a:t>
            </a:r>
          </a:p>
          <a:p>
            <a:pPr marL="0" indent="0">
              <a:buNone/>
            </a:pPr>
            <a:r>
              <a:rPr lang="fr-FR" dirty="0" err="1" smtClean="0"/>
              <a:t>Ngóɓe</a:t>
            </a:r>
            <a:r>
              <a:rPr lang="fr-FR" dirty="0" smtClean="0"/>
              <a:t>̄ (</a:t>
            </a:r>
            <a:r>
              <a:rPr lang="fr-FR" dirty="0" err="1" smtClean="0"/>
              <a:t>yango</a:t>
            </a:r>
            <a:r>
              <a:rPr lang="fr-FR" dirty="0" smtClean="0"/>
              <a:t>, </a:t>
            </a:r>
            <a:r>
              <a:rPr lang="fr-FR" dirty="0" err="1" smtClean="0"/>
              <a:t>mbanza</a:t>
            </a:r>
            <a:r>
              <a:rPr lang="fr-FR" dirty="0" smtClean="0"/>
              <a:t>, ngbaka)</a:t>
            </a:r>
          </a:p>
          <a:p>
            <a:r>
              <a:rPr lang="fr-FR" dirty="0" smtClean="0"/>
              <a:t>Grande rivière, fleuve</a:t>
            </a:r>
          </a:p>
          <a:p>
            <a:pPr marL="0" indent="0">
              <a:buNone/>
            </a:pPr>
            <a:r>
              <a:rPr lang="fr-FR" dirty="0" err="1" smtClean="0"/>
              <a:t>ɗua</a:t>
            </a:r>
            <a:r>
              <a:rPr lang="fr-FR" dirty="0" smtClean="0"/>
              <a:t> (ngbaka, </a:t>
            </a:r>
            <a:r>
              <a:rPr lang="fr-FR" dirty="0" err="1" smtClean="0"/>
              <a:t>mbānza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bantu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Moɓambo</a:t>
            </a:r>
            <a:r>
              <a:rPr lang="fr-FR" dirty="0" smtClean="0"/>
              <a:t> (</a:t>
            </a:r>
            <a:r>
              <a:rPr lang="fr-FR" dirty="0" err="1" smtClean="0"/>
              <a:t>lingɔmbɛ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err="1" smtClean="0"/>
              <a:t>Woɓii</a:t>
            </a:r>
            <a:r>
              <a:rPr lang="fr-FR" dirty="0" smtClean="0"/>
              <a:t> (</a:t>
            </a:r>
            <a:r>
              <a:rPr lang="fr-FR" dirty="0" err="1" smtClean="0"/>
              <a:t>ebuza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Ngóɓé</a:t>
            </a:r>
            <a:r>
              <a:rPr lang="fr-FR" dirty="0" smtClean="0"/>
              <a:t> (</a:t>
            </a:r>
            <a:r>
              <a:rPr lang="fr-FR" dirty="0" err="1" smtClean="0"/>
              <a:t>lingɔmbɛ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err="1" smtClean="0"/>
              <a:t>ɗua</a:t>
            </a:r>
            <a:r>
              <a:rPr lang="fr-FR" dirty="0" smtClean="0"/>
              <a:t>  (</a:t>
            </a:r>
            <a:r>
              <a:rPr lang="fr-FR" dirty="0" err="1" smtClean="0"/>
              <a:t>lingɔmbɛ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14.Reconstruction en </a:t>
            </a:r>
            <a:r>
              <a:rPr lang="fr-FR" dirty="0" err="1" smtClean="0"/>
              <a:t>ubangien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>
                <a:hlinkClick r:id="rId2" action="ppaction://hlinkfile" tooltip="Moñino, 1995 #7643"/>
              </a:rPr>
              <a:t>Moñino</a:t>
            </a:r>
            <a:r>
              <a:rPr lang="fr-FR" dirty="0">
                <a:hlinkClick r:id="rId2" action="ppaction://hlinkfile" tooltip="Moñino, 1995 #7643"/>
              </a:rPr>
              <a:t> (1995</a:t>
            </a:r>
            <a:r>
              <a:rPr lang="fr-FR" dirty="0"/>
              <a:t>) a reconstruit la bilabiale implosive et la dentale implosive en proto-gbaya, l’une des sous-branches principales des langues oubanguiennes et probablement la seule reconstruction qui existe dans cette branche.</a:t>
            </a:r>
          </a:p>
        </p:txBody>
      </p:sp>
    </p:spTree>
    <p:extLst>
      <p:ext uri="{BB962C8B-B14F-4D97-AF65-F5344CB8AC3E}">
        <p14:creationId xmlns:p14="http://schemas.microsoft.com/office/powerpoint/2010/main" val="39045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15. Origines dues au contact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En effet, les vocabulaires à consonne implosive dans les langues </a:t>
            </a:r>
            <a:r>
              <a:rPr lang="fr-FR" dirty="0" smtClean="0"/>
              <a:t>bantu du nord-ouest de la RD Congo </a:t>
            </a:r>
            <a:r>
              <a:rPr lang="fr-FR" dirty="0"/>
              <a:t>ne se limitent pas uniquement à ces vocabulaires en partage, il existe dans ces langues d’autres mots à implosive qui probablement comme pour les labiovélaires (</a:t>
            </a:r>
            <a:r>
              <a:rPr lang="fr-FR" dirty="0" err="1">
                <a:hlinkClick r:id="rId2" action="ppaction://hlinkfile" tooltip="Bostoen, 2013 #7434"/>
              </a:rPr>
              <a:t>Bostoen</a:t>
            </a:r>
            <a:r>
              <a:rPr lang="fr-FR" dirty="0">
                <a:hlinkClick r:id="rId2" action="ppaction://hlinkfile" tooltip="Bostoen, 2013 #7434"/>
              </a:rPr>
              <a:t> &amp; </a:t>
            </a:r>
            <a:r>
              <a:rPr lang="fr-FR" dirty="0" err="1">
                <a:hlinkClick r:id="rId2" action="ppaction://hlinkfile" tooltip="Bostoen, 2013 #7434"/>
              </a:rPr>
              <a:t>Donzo</a:t>
            </a:r>
            <a:r>
              <a:rPr lang="fr-FR" dirty="0">
                <a:hlinkClick r:id="rId2" action="ppaction://hlinkfile" tooltip="Bostoen, 2013 #7434"/>
              </a:rPr>
              <a:t>, 2013</a:t>
            </a:r>
            <a:r>
              <a:rPr lang="fr-FR" dirty="0"/>
              <a:t>) sont des créations propres à ces langues. 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nous semble probable que le contact avec les langues </a:t>
            </a:r>
            <a:r>
              <a:rPr lang="fr-FR" dirty="0" err="1" smtClean="0"/>
              <a:t>ubangiennes</a:t>
            </a:r>
            <a:r>
              <a:rPr lang="fr-FR" dirty="0" smtClean="0"/>
              <a:t> </a:t>
            </a:r>
            <a:r>
              <a:rPr lang="fr-FR" dirty="0"/>
              <a:t>ayant les implosives </a:t>
            </a:r>
            <a:r>
              <a:rPr lang="fr-FR" dirty="0" smtClean="0"/>
              <a:t>dans </a:t>
            </a:r>
            <a:r>
              <a:rPr lang="fr-FR" dirty="0"/>
              <a:t>leur système phonologique peut avoir une certaine incidence sur l’évolution des consonnes </a:t>
            </a:r>
            <a:r>
              <a:rPr lang="fr-FR" dirty="0" smtClean="0"/>
              <a:t>bantu </a:t>
            </a:r>
            <a:r>
              <a:rPr lang="fr-FR" dirty="0"/>
              <a:t>comme en est souvent le cas dans la situation de contact intensif des langues (</a:t>
            </a:r>
            <a:r>
              <a:rPr lang="fr-FR" dirty="0" err="1">
                <a:hlinkClick r:id="rId3" action="ppaction://hlinkfile" tooltip="Janda, 2006 #7666"/>
              </a:rPr>
              <a:t>Janda</a:t>
            </a:r>
            <a:r>
              <a:rPr lang="fr-FR" dirty="0">
                <a:hlinkClick r:id="rId3" action="ppaction://hlinkfile" tooltip="Janda, 2006 #7666"/>
              </a:rPr>
              <a:t>, 2006</a:t>
            </a:r>
            <a:r>
              <a:rPr lang="fr-FR" dirty="0"/>
              <a:t>). Ce contact aurait activé ainsi un processus de création lexicale à base d’implosives pour les nombreux mots n’étant pas d’origine proto-bantoue.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0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16. Symbolisme des sons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Le </a:t>
            </a:r>
            <a:r>
              <a:rPr lang="fr-FR" dirty="0"/>
              <a:t>symbolisme des sons semble jouer un rôle non négligeable dans la création lexicale ou l’adaptation phonologique des mots à implosive dans les langues </a:t>
            </a:r>
            <a:r>
              <a:rPr lang="fr-FR" dirty="0" smtClean="0"/>
              <a:t>bantoues. Ceci </a:t>
            </a:r>
            <a:r>
              <a:rPr lang="fr-FR" dirty="0"/>
              <a:t>justifie aussi l’existence des implosives dans des mots </a:t>
            </a:r>
            <a:r>
              <a:rPr lang="fr-FR" dirty="0" err="1"/>
              <a:t>idéophoniques</a:t>
            </a:r>
            <a:r>
              <a:rPr lang="fr-FR" dirty="0"/>
              <a:t> ou </a:t>
            </a:r>
            <a:r>
              <a:rPr lang="fr-FR" dirty="0" err="1"/>
              <a:t>déidéophoniques</a:t>
            </a:r>
            <a:r>
              <a:rPr lang="fr-FR" dirty="0"/>
              <a:t>. </a:t>
            </a:r>
          </a:p>
          <a:p>
            <a:r>
              <a:rPr lang="fr-FR" dirty="0"/>
              <a:t>Il apparaît, par ailleurs, que la distinction de l’emploi implosive/explosive équivaut à la différenciation d’un sens premier </a:t>
            </a:r>
            <a:r>
              <a:rPr lang="fr-FR" dirty="0" smtClean="0"/>
              <a:t>et d’un </a:t>
            </a:r>
            <a:r>
              <a:rPr lang="fr-FR" dirty="0"/>
              <a:t>sens second dans les exemples </a:t>
            </a:r>
            <a:endParaRPr lang="fr-FR" dirty="0" smtClean="0"/>
          </a:p>
          <a:p>
            <a:r>
              <a:rPr lang="fr-FR" dirty="0"/>
              <a:t>Un regard sur les mots à implosive bilabiale dans le proto-nilo-saharien de (</a:t>
            </a:r>
            <a:r>
              <a:rPr lang="fr-FR" dirty="0" err="1">
                <a:hlinkClick r:id="rId2" action="ppaction://hlinkfile" tooltip="Ehret, 2001 #7683"/>
              </a:rPr>
              <a:t>Ehret</a:t>
            </a:r>
            <a:r>
              <a:rPr lang="fr-FR" dirty="0">
                <a:hlinkClick r:id="rId2" action="ppaction://hlinkfile" tooltip="Ehret, 2001 #7683"/>
              </a:rPr>
              <a:t>, 2001</a:t>
            </a:r>
            <a:r>
              <a:rPr lang="fr-FR" dirty="0"/>
              <a:t>) nous fait constater que la plupart des mots ont aussi un caractère expressif, par exemple </a:t>
            </a:r>
            <a:r>
              <a:rPr lang="fr-FR" dirty="0" err="1">
                <a:hlinkClick r:id="rId2" action="ppaction://hlinkfile" tooltip="Ehret, 2001 #7683"/>
              </a:rPr>
              <a:t>Ehret</a:t>
            </a:r>
            <a:r>
              <a:rPr lang="fr-FR" dirty="0">
                <a:hlinkClick r:id="rId2" action="ppaction://hlinkfile" tooltip="Ehret, 2001 #7683"/>
              </a:rPr>
              <a:t> (2001, p. 260</a:t>
            </a:r>
            <a:r>
              <a:rPr lang="fr-FR" dirty="0"/>
              <a:t>) cite dans son dictionnaire étymologique du nilo-saharien « *</a:t>
            </a:r>
            <a:r>
              <a:rPr lang="fr-FR" dirty="0" err="1"/>
              <a:t>ɓìh</a:t>
            </a:r>
            <a:r>
              <a:rPr lang="fr-FR" dirty="0"/>
              <a:t> ‘sore, </a:t>
            </a:r>
            <a:r>
              <a:rPr lang="fr-FR" dirty="0" err="1"/>
              <a:t>ulcer</a:t>
            </a:r>
            <a:r>
              <a:rPr lang="fr-FR" dirty="0"/>
              <a:t>, </a:t>
            </a:r>
            <a:r>
              <a:rPr lang="fr-FR" dirty="0" err="1"/>
              <a:t>wound</a:t>
            </a:r>
            <a:r>
              <a:rPr lang="fr-FR" dirty="0"/>
              <a:t>’ ; *</a:t>
            </a:r>
            <a:r>
              <a:rPr lang="fr-FR" dirty="0" err="1"/>
              <a:t>ɓíl</a:t>
            </a:r>
            <a:r>
              <a:rPr lang="fr-FR" dirty="0"/>
              <a:t> ‘to crack, break open’ ; </a:t>
            </a:r>
            <a:r>
              <a:rPr lang="fr-FR" dirty="0" err="1"/>
              <a:t>ɓiθ</a:t>
            </a:r>
            <a:r>
              <a:rPr lang="fr-FR" dirty="0"/>
              <a:t> ‘to slice </a:t>
            </a:r>
            <a:r>
              <a:rPr lang="fr-FR" dirty="0" err="1"/>
              <a:t>thin</a:t>
            </a:r>
            <a:r>
              <a:rPr lang="fr-FR" dirty="0"/>
              <a:t>’ ; *</a:t>
            </a:r>
            <a:r>
              <a:rPr lang="fr-FR" dirty="0" err="1"/>
              <a:t>ɓītʰ</a:t>
            </a:r>
            <a:r>
              <a:rPr lang="fr-FR" dirty="0"/>
              <a:t> ‘to </a:t>
            </a:r>
            <a:r>
              <a:rPr lang="fr-FR" dirty="0" err="1"/>
              <a:t>grow</a:t>
            </a:r>
            <a:r>
              <a:rPr lang="fr-FR" dirty="0"/>
              <a:t>’ ; *</a:t>
            </a:r>
            <a:r>
              <a:rPr lang="fr-FR" dirty="0" err="1"/>
              <a:t>ɓòɓ</a:t>
            </a:r>
            <a:r>
              <a:rPr lang="fr-FR" dirty="0"/>
              <a:t> ‘to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’ ; *</a:t>
            </a:r>
            <a:r>
              <a:rPr lang="fr-FR" dirty="0" err="1"/>
              <a:t>ɓōh</a:t>
            </a:r>
            <a:r>
              <a:rPr lang="fr-FR" dirty="0"/>
              <a:t> ‘</a:t>
            </a:r>
            <a:r>
              <a:rPr lang="fr-FR" dirty="0" err="1"/>
              <a:t>misfortune</a:t>
            </a:r>
            <a:r>
              <a:rPr lang="fr-FR" dirty="0"/>
              <a:t>, </a:t>
            </a:r>
            <a:r>
              <a:rPr lang="fr-FR" dirty="0" err="1"/>
              <a:t>bad</a:t>
            </a:r>
            <a:r>
              <a:rPr lang="fr-FR" dirty="0"/>
              <a:t> happening’ ».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fr-FR" b="1" dirty="0" err="1"/>
              <a:t>ebwela</a:t>
            </a: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dirty="0" smtClean="0"/>
              <a:t>*</a:t>
            </a:r>
            <a:r>
              <a:rPr lang="fr-FR" b="1" dirty="0" err="1"/>
              <a:t>bóko</a:t>
            </a:r>
            <a:r>
              <a:rPr lang="fr-FR" b="1" dirty="0"/>
              <a:t>̀</a:t>
            </a:r>
            <a:r>
              <a:rPr lang="fr-FR" dirty="0"/>
              <a:t>	‘main’	&gt; e-</a:t>
            </a:r>
            <a:r>
              <a:rPr lang="fr-FR" dirty="0" err="1"/>
              <a:t>bɔ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‘</a:t>
            </a:r>
            <a:r>
              <a:rPr lang="fr-FR" dirty="0"/>
              <a:t>bras’	&gt; e-</a:t>
            </a:r>
            <a:r>
              <a:rPr lang="fr-FR" dirty="0" err="1"/>
              <a:t>ɓɔ</a:t>
            </a: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b="1" dirty="0" smtClean="0"/>
              <a:t>*</a:t>
            </a:r>
            <a:r>
              <a:rPr lang="fr-FR" b="1" dirty="0" err="1" smtClean="0"/>
              <a:t>bánga</a:t>
            </a:r>
            <a:r>
              <a:rPr lang="fr-FR" b="1" dirty="0" smtClean="0"/>
              <a:t>́ </a:t>
            </a:r>
            <a:r>
              <a:rPr lang="fr-FR" dirty="0" smtClean="0"/>
              <a:t>‘menton’ &gt; </a:t>
            </a:r>
            <a:r>
              <a:rPr lang="fr-FR" dirty="0" err="1"/>
              <a:t>e-bánga</a:t>
            </a:r>
            <a:r>
              <a:rPr lang="fr-FR" dirty="0"/>
              <a:t>́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‘</a:t>
            </a:r>
            <a:r>
              <a:rPr lang="fr-FR" dirty="0"/>
              <a:t>mâchoire</a:t>
            </a:r>
            <a:r>
              <a:rPr lang="fr-FR" dirty="0" smtClean="0"/>
              <a:t>’ &gt; </a:t>
            </a:r>
            <a:r>
              <a:rPr lang="fr-FR" dirty="0" err="1"/>
              <a:t>e-ɓánga</a:t>
            </a:r>
            <a:r>
              <a:rPr lang="fr-FR" dirty="0"/>
              <a:t>́</a:t>
            </a:r>
          </a:p>
          <a:p>
            <a:pPr lvl="0"/>
            <a:r>
              <a:rPr lang="fr-FR" dirty="0" smtClean="0"/>
              <a:t> </a:t>
            </a:r>
            <a:r>
              <a:rPr lang="fr-FR" b="1" dirty="0" err="1"/>
              <a:t>lingɔmbɛ</a:t>
            </a:r>
            <a:r>
              <a:rPr lang="fr-FR" b="1" dirty="0"/>
              <a:t> bobo</a:t>
            </a:r>
            <a:endParaRPr lang="fr-FR" dirty="0"/>
          </a:p>
          <a:p>
            <a:pPr marL="0" indent="0">
              <a:buNone/>
            </a:pPr>
            <a:r>
              <a:rPr lang="fr-FR" b="1" dirty="0" smtClean="0"/>
              <a:t>*</a:t>
            </a:r>
            <a:r>
              <a:rPr lang="fr-FR" b="1" dirty="0" err="1"/>
              <a:t>béède</a:t>
            </a:r>
            <a:r>
              <a:rPr lang="fr-FR" b="1" dirty="0"/>
              <a:t>̀</a:t>
            </a:r>
            <a:r>
              <a:rPr lang="fr-FR" dirty="0"/>
              <a:t>	‘lait’	</a:t>
            </a:r>
            <a:r>
              <a:rPr lang="fr-FR" dirty="0" err="1"/>
              <a:t>ma-bɛ́lɛ</a:t>
            </a:r>
            <a:endParaRPr lang="fr-FR" dirty="0"/>
          </a:p>
          <a:p>
            <a:pPr marL="0" indent="0">
              <a:buNone/>
            </a:pPr>
            <a:r>
              <a:rPr lang="fr-FR" b="1" dirty="0" smtClean="0"/>
              <a:t>*</a:t>
            </a:r>
            <a:r>
              <a:rPr lang="fr-FR" b="1" dirty="0" err="1"/>
              <a:t>béède</a:t>
            </a:r>
            <a:r>
              <a:rPr lang="fr-FR" b="1" dirty="0"/>
              <a:t>̀</a:t>
            </a:r>
            <a:r>
              <a:rPr lang="fr-FR" dirty="0"/>
              <a:t>	‘sein’	li-</a:t>
            </a:r>
            <a:r>
              <a:rPr lang="fr-FR" dirty="0" err="1"/>
              <a:t>ɓɛ</a:t>
            </a:r>
            <a:r>
              <a:rPr lang="fr-FR" dirty="0"/>
              <a:t>̂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4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17.Cadre historique de diffusion des implosives dans les langues bantu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 scenario probable est l’intégration de l’implosive à travers le contact avec les langues non bantoues, ce qui aurait eu lieu plus tôt, peut-être à l’époque du Proto-Congo-</a:t>
            </a:r>
            <a:r>
              <a:rPr lang="fr-FR" dirty="0" err="1" smtClean="0"/>
              <a:t>Ubangi</a:t>
            </a:r>
            <a:r>
              <a:rPr lang="fr-FR" dirty="0" smtClean="0"/>
              <a:t>. </a:t>
            </a:r>
          </a:p>
          <a:p>
            <a:r>
              <a:rPr lang="fr-FR" dirty="0" err="1" smtClean="0">
                <a:hlinkClick r:id="" action="ppaction://hlinkfile" tooltip="Vansina, 1991 #7595"/>
              </a:rPr>
              <a:t>Vansina</a:t>
            </a:r>
            <a:r>
              <a:rPr lang="fr-FR" dirty="0" smtClean="0">
                <a:hlinkClick r:id="" action="ppaction://hlinkfile" tooltip="Vansina, 1991 #7595"/>
              </a:rPr>
              <a:t> (1991</a:t>
            </a:r>
            <a:r>
              <a:rPr lang="fr-FR" dirty="0" smtClean="0"/>
              <a:t>) estime que les locuteurs bantous étaient arrivés à la rive droite de l’</a:t>
            </a:r>
            <a:r>
              <a:rPr lang="fr-FR" dirty="0" err="1" smtClean="0"/>
              <a:t>Ubangi</a:t>
            </a:r>
            <a:r>
              <a:rPr lang="fr-FR" dirty="0" smtClean="0"/>
              <a:t> que vers 1120. Un groupe a traversé le lac Tumba en 650 avant J.C. et un autre groupe s’étant dirigé vers l’est a atteint le fleuve Congo vers 580 av. JC. « Durant cette migration, ils entrèrent en contact avec des peuples pratiquant la polyculture qui parlaient peut-être des langues soudanaises-centrales (ou proto-soudanaises-centrales) et auxquels ils empruntèrent le bœuf domestique et le mouton, de même que certaines espèces de céréales, le sorgho notamment. C’est certainement à ce stade qu’ils acquirent la métallurgie » (</a:t>
            </a:r>
            <a:r>
              <a:rPr lang="fr-FR" dirty="0" err="1" smtClean="0">
                <a:hlinkClick r:id="" action="ppaction://hlinkfile" tooltip="Phillipson, 1980 #7825"/>
              </a:rPr>
              <a:t>Phillipson</a:t>
            </a:r>
            <a:r>
              <a:rPr lang="fr-FR" dirty="0" smtClean="0">
                <a:hlinkClick r:id="" action="ppaction://hlinkfile" tooltip="Phillipson, 1980 #7825"/>
              </a:rPr>
              <a:t>, 1980, pp. 671-673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91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1. Examen des présences des implosives dans les langues bantu et </a:t>
            </a:r>
            <a:r>
              <a:rPr lang="fr-FR" dirty="0" err="1" smtClean="0"/>
              <a:t>ubangiennes</a:t>
            </a:r>
            <a:r>
              <a:rPr lang="fr-FR" dirty="0" smtClean="0"/>
              <a:t> du nord-ouest de la RD Congo</a:t>
            </a:r>
          </a:p>
          <a:p>
            <a:pPr marL="0" indent="0">
              <a:buNone/>
            </a:pPr>
            <a:r>
              <a:rPr lang="fr-FR" dirty="0" smtClean="0"/>
              <a:t>2. Proposer des hypothèses d’origine et une implication historique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9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19. Implication sur les scenarios de migration bantu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16" y="1825625"/>
            <a:ext cx="4206239" cy="435133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6245352" y="1836992"/>
            <a:ext cx="4206239" cy="4351338"/>
            <a:chOff x="6245352" y="1836992"/>
            <a:chExt cx="4206239" cy="435133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5352" y="1836992"/>
              <a:ext cx="4206239" cy="4351338"/>
            </a:xfrm>
            <a:prstGeom prst="rect">
              <a:avLst/>
            </a:prstGeom>
          </p:spPr>
        </p:pic>
        <p:cxnSp>
          <p:nvCxnSpPr>
            <p:cNvPr id="8" name="Connecteur droit avec flèche 7"/>
            <p:cNvCxnSpPr/>
            <p:nvPr/>
          </p:nvCxnSpPr>
          <p:spPr>
            <a:xfrm flipH="1" flipV="1">
              <a:off x="7778496" y="2462784"/>
              <a:ext cx="984504" cy="19507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H="1">
              <a:off x="7778496" y="2273396"/>
              <a:ext cx="492252" cy="946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H="1">
              <a:off x="7936992" y="2320743"/>
              <a:ext cx="333756" cy="33711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209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20.Hypothèses à examiner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Héritage de leurs langues de l’est?</a:t>
            </a:r>
          </a:p>
          <a:p>
            <a:r>
              <a:rPr lang="fr-FR" dirty="0" smtClean="0"/>
              <a:t>Nouvelle occupation de la forêt par les locuteurs bantu de la zone C après un intense contact avec les locuteurs non bantu? (hypothèse archéologique de l’</a:t>
            </a:r>
            <a:r>
              <a:rPr lang="fr-FR" dirty="0"/>
              <a:t>e</a:t>
            </a:r>
            <a:r>
              <a:rPr lang="fr-FR" dirty="0" smtClean="0"/>
              <a:t>ffondrement de la population de la forêt congolaise, </a:t>
            </a:r>
            <a:r>
              <a:rPr lang="fr-FR" dirty="0" err="1" smtClean="0"/>
              <a:t>Seidensticker</a:t>
            </a:r>
            <a:r>
              <a:rPr lang="fr-FR" dirty="0" smtClean="0"/>
              <a:t>, </a:t>
            </a:r>
            <a:r>
              <a:rPr lang="fr-FR" dirty="0" err="1" smtClean="0"/>
              <a:t>ea</a:t>
            </a:r>
            <a:r>
              <a:rPr lang="fr-FR" dirty="0" smtClean="0"/>
              <a:t>, 2021)</a:t>
            </a:r>
          </a:p>
          <a:p>
            <a:r>
              <a:rPr lang="fr-FR" dirty="0" smtClean="0"/>
              <a:t>Extension du profil phonologique du macro-</a:t>
            </a:r>
            <a:r>
              <a:rPr lang="fr-FR" dirty="0" err="1" smtClean="0"/>
              <a:t>sudan</a:t>
            </a:r>
            <a:r>
              <a:rPr lang="fr-FR" dirty="0" smtClean="0"/>
              <a:t> </a:t>
            </a:r>
            <a:r>
              <a:rPr lang="fr-FR" dirty="0" err="1" smtClean="0"/>
              <a:t>belt</a:t>
            </a:r>
            <a:r>
              <a:rPr lang="fr-FR" dirty="0" smtClean="0"/>
              <a:t>?</a:t>
            </a:r>
          </a:p>
          <a:p>
            <a:r>
              <a:rPr lang="fr-FR" dirty="0" smtClean="0"/>
              <a:t>Les pygmées locuteurs de C60 (Mongo group), plus au sud puisque présentant de l’implosive ɓ viendrait-il de la zone macro-</a:t>
            </a:r>
            <a:r>
              <a:rPr lang="fr-FR" dirty="0" err="1" smtClean="0"/>
              <a:t>sudan</a:t>
            </a:r>
            <a:r>
              <a:rPr lang="fr-FR" dirty="0" smtClean="0"/>
              <a:t> </a:t>
            </a:r>
            <a:r>
              <a:rPr lang="fr-FR" dirty="0" err="1" smtClean="0"/>
              <a:t>belt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810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</a:t>
            </a:r>
            <a:br>
              <a:rPr lang="fr-FR" dirty="0" smtClean="0"/>
            </a:br>
            <a:r>
              <a:rPr lang="fr-FR" dirty="0" err="1" smtClean="0"/>
              <a:t>Matondi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89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8549"/>
            <a:ext cx="10515600" cy="1325563"/>
          </a:xfrm>
        </p:spPr>
        <p:txBody>
          <a:bodyPr/>
          <a:lstStyle/>
          <a:p>
            <a:r>
              <a:rPr lang="fr-FR" dirty="0" smtClean="0"/>
              <a:t>2. Localisation des langues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4" descr="talenCongoKin2009N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71564" y="1962150"/>
            <a:ext cx="7848872" cy="4491186"/>
          </a:xfrm>
          <a:prstGeom prst="rect">
            <a:avLst/>
          </a:prstGeom>
          <a:solidFill>
            <a:schemeClr val="bg1"/>
          </a:solidFill>
          <a:ln/>
        </p:spPr>
      </p:pic>
      <p:sp>
        <p:nvSpPr>
          <p:cNvPr id="5" name="Ellipse 4"/>
          <p:cNvSpPr/>
          <p:nvPr/>
        </p:nvSpPr>
        <p:spPr>
          <a:xfrm rot="21372105">
            <a:off x="3014633" y="2955989"/>
            <a:ext cx="3288683" cy="16845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1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Les données linguistiques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LANGUES BANTU</a:t>
            </a:r>
          </a:p>
          <a:p>
            <a:r>
              <a:rPr lang="fr-FR" dirty="0" smtClean="0"/>
              <a:t>C10: </a:t>
            </a:r>
            <a:r>
              <a:rPr lang="fr-FR" dirty="0" err="1" smtClean="0"/>
              <a:t>Ngondi</a:t>
            </a:r>
            <a:r>
              <a:rPr lang="fr-FR" dirty="0" smtClean="0"/>
              <a:t> group: notamment les langues parlées en RD Congo: </a:t>
            </a:r>
            <a:r>
              <a:rPr lang="fr-FR" dirty="0" err="1" smtClean="0"/>
              <a:t>lobala</a:t>
            </a:r>
            <a:r>
              <a:rPr lang="fr-FR" dirty="0" smtClean="0"/>
              <a:t> (C16), </a:t>
            </a:r>
            <a:r>
              <a:rPr lang="fr-FR" dirty="0" err="1" smtClean="0"/>
              <a:t>Bomboli</a:t>
            </a:r>
            <a:r>
              <a:rPr lang="fr-FR" dirty="0" smtClean="0"/>
              <a:t> (C161), </a:t>
            </a:r>
            <a:r>
              <a:rPr lang="fr-FR" dirty="0" err="1" smtClean="0"/>
              <a:t>Bozaba</a:t>
            </a:r>
            <a:r>
              <a:rPr lang="fr-FR" dirty="0" smtClean="0"/>
              <a:t> (C162)</a:t>
            </a:r>
          </a:p>
          <a:p>
            <a:r>
              <a:rPr lang="fr-FR" dirty="0" smtClean="0"/>
              <a:t>C20: </a:t>
            </a:r>
            <a:r>
              <a:rPr lang="fr-FR" dirty="0" err="1" smtClean="0"/>
              <a:t>mboshi</a:t>
            </a:r>
            <a:r>
              <a:rPr lang="fr-FR" dirty="0" smtClean="0"/>
              <a:t> group:  (</a:t>
            </a:r>
            <a:r>
              <a:rPr lang="fr-FR" dirty="0" err="1" smtClean="0"/>
              <a:t>cfr</a:t>
            </a:r>
            <a:r>
              <a:rPr lang="fr-FR" dirty="0" smtClean="0"/>
              <a:t> </a:t>
            </a:r>
            <a:r>
              <a:rPr lang="fr-FR" dirty="0" err="1" smtClean="0"/>
              <a:t>Kouarata</a:t>
            </a:r>
            <a:r>
              <a:rPr lang="fr-FR" dirty="0" smtClean="0"/>
              <a:t>, 2014)</a:t>
            </a:r>
          </a:p>
          <a:p>
            <a:r>
              <a:rPr lang="fr-FR" dirty="0" err="1" smtClean="0"/>
              <a:t>Bangi-Ntomba</a:t>
            </a:r>
            <a:r>
              <a:rPr lang="fr-FR" dirty="0" smtClean="0"/>
              <a:t> group (C30): </a:t>
            </a:r>
            <a:r>
              <a:rPr lang="fr-FR" dirty="0" err="1" smtClean="0"/>
              <a:t>Bolondo</a:t>
            </a:r>
            <a:r>
              <a:rPr lang="fr-FR" dirty="0" smtClean="0"/>
              <a:t> (C302), </a:t>
            </a:r>
            <a:r>
              <a:rPr lang="fr-FR" dirty="0" err="1" smtClean="0"/>
              <a:t>Balobo</a:t>
            </a:r>
            <a:r>
              <a:rPr lang="fr-FR" dirty="0" smtClean="0"/>
              <a:t> (C314), </a:t>
            </a:r>
            <a:r>
              <a:rPr lang="fr-FR" dirty="0" err="1" smtClean="0"/>
              <a:t>libinza</a:t>
            </a:r>
            <a:r>
              <a:rPr lang="fr-FR" dirty="0" smtClean="0"/>
              <a:t> (C321), </a:t>
            </a:r>
            <a:r>
              <a:rPr lang="fr-FR" dirty="0" err="1" smtClean="0"/>
              <a:t>Dzamba</a:t>
            </a:r>
            <a:r>
              <a:rPr lang="fr-FR" dirty="0" smtClean="0"/>
              <a:t> (322), </a:t>
            </a:r>
            <a:r>
              <a:rPr lang="fr-FR" dirty="0" err="1" smtClean="0"/>
              <a:t>ebuza</a:t>
            </a:r>
            <a:r>
              <a:rPr lang="fr-FR" dirty="0" smtClean="0"/>
              <a:t> (C37), </a:t>
            </a:r>
            <a:r>
              <a:rPr lang="fr-FR" dirty="0" err="1" smtClean="0"/>
              <a:t>mondongo</a:t>
            </a:r>
            <a:endParaRPr lang="fr-FR" dirty="0" smtClean="0"/>
          </a:p>
          <a:p>
            <a:r>
              <a:rPr lang="fr-FR" dirty="0" err="1" smtClean="0"/>
              <a:t>Ngombe</a:t>
            </a:r>
            <a:r>
              <a:rPr lang="fr-FR" dirty="0" smtClean="0"/>
              <a:t> group (C40): </a:t>
            </a:r>
            <a:r>
              <a:rPr lang="fr-FR" dirty="0" err="1" smtClean="0"/>
              <a:t>pakaɓete</a:t>
            </a:r>
            <a:r>
              <a:rPr lang="fr-FR" dirty="0" smtClean="0"/>
              <a:t> (C401), </a:t>
            </a:r>
            <a:r>
              <a:rPr lang="fr-FR" dirty="0" err="1" smtClean="0"/>
              <a:t>ngombe</a:t>
            </a:r>
            <a:r>
              <a:rPr lang="fr-FR" dirty="0" smtClean="0"/>
              <a:t> (C41), </a:t>
            </a:r>
            <a:r>
              <a:rPr lang="fr-FR" dirty="0" err="1" smtClean="0"/>
              <a:t>libobi</a:t>
            </a:r>
            <a:r>
              <a:rPr lang="fr-FR" dirty="0" smtClean="0"/>
              <a:t> (C412),</a:t>
            </a:r>
            <a:r>
              <a:rPr lang="fr-FR" dirty="0" err="1" smtClean="0"/>
              <a:t>ebwela</a:t>
            </a:r>
            <a:r>
              <a:rPr lang="fr-FR" dirty="0" smtClean="0"/>
              <a:t> (C42), </a:t>
            </a:r>
            <a:r>
              <a:rPr lang="fr-FR" dirty="0" err="1" smtClean="0"/>
              <a:t>leboale</a:t>
            </a:r>
            <a:r>
              <a:rPr lang="fr-FR" dirty="0" smtClean="0"/>
              <a:t> (C44), </a:t>
            </a:r>
            <a:r>
              <a:rPr lang="fr-FR" dirty="0" err="1" smtClean="0"/>
              <a:t>legolo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Soko-kele</a:t>
            </a:r>
            <a:r>
              <a:rPr lang="fr-FR" dirty="0" smtClean="0"/>
              <a:t> group (C50): </a:t>
            </a:r>
            <a:r>
              <a:rPr lang="fr-FR" dirty="0" err="1" smtClean="0"/>
              <a:t>likile</a:t>
            </a:r>
            <a:r>
              <a:rPr lang="fr-FR" dirty="0" smtClean="0"/>
              <a:t> (C501), </a:t>
            </a:r>
            <a:r>
              <a:rPr lang="fr-FR" dirty="0" err="1" smtClean="0"/>
              <a:t>mbesa</a:t>
            </a:r>
            <a:r>
              <a:rPr lang="fr-FR" dirty="0" smtClean="0"/>
              <a:t> (C51), </a:t>
            </a:r>
            <a:r>
              <a:rPr lang="fr-FR" dirty="0" err="1" smtClean="0"/>
              <a:t>hesoo</a:t>
            </a:r>
            <a:r>
              <a:rPr lang="fr-FR" dirty="0" smtClean="0"/>
              <a:t> (C52), </a:t>
            </a:r>
            <a:r>
              <a:rPr lang="fr-FR" dirty="0" err="1" smtClean="0"/>
              <a:t>topoke</a:t>
            </a:r>
            <a:r>
              <a:rPr lang="fr-FR" dirty="0" smtClean="0"/>
              <a:t> (C53)</a:t>
            </a:r>
          </a:p>
          <a:p>
            <a:pPr marL="0" indent="0">
              <a:buNone/>
            </a:pPr>
            <a:r>
              <a:rPr lang="fr-FR" dirty="0" smtClean="0"/>
              <a:t>Sources : </a:t>
            </a:r>
            <a:r>
              <a:rPr lang="fr-FR" dirty="0" err="1" smtClean="0"/>
              <a:t>Donzo</a:t>
            </a:r>
            <a:r>
              <a:rPr lang="fr-FR" dirty="0" smtClean="0"/>
              <a:t> (2015) et enquête de terrain; </a:t>
            </a:r>
            <a:r>
              <a:rPr lang="fr-FR" dirty="0" err="1" smtClean="0"/>
              <a:t>Kouarata</a:t>
            </a:r>
            <a:r>
              <a:rPr lang="fr-FR" dirty="0" smtClean="0"/>
              <a:t>, 2014 pour C20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LANGUES UBANGIENNES (</a:t>
            </a:r>
            <a:r>
              <a:rPr lang="fr-FR" dirty="0" err="1" smtClean="0"/>
              <a:t>Barreteau</a:t>
            </a:r>
            <a:r>
              <a:rPr lang="fr-FR" dirty="0" smtClean="0"/>
              <a:t> &amp; Monino, 1978)</a:t>
            </a:r>
          </a:p>
          <a:p>
            <a:r>
              <a:rPr lang="fr-FR" dirty="0" smtClean="0"/>
              <a:t>Groupe Gbaya-Ngbandi-Monzombo-</a:t>
            </a:r>
            <a:r>
              <a:rPr lang="fr-FR" dirty="0" err="1" smtClean="0"/>
              <a:t>Ndogo</a:t>
            </a:r>
            <a:endParaRPr lang="fr-FR" dirty="0" smtClean="0"/>
          </a:p>
          <a:p>
            <a:pPr marL="514350" indent="-514350">
              <a:buAutoNum type="arabicPeriod"/>
            </a:pPr>
            <a:r>
              <a:rPr lang="fr-FR" dirty="0" smtClean="0"/>
              <a:t>S/groupe gbaya: ngbaka</a:t>
            </a:r>
          </a:p>
          <a:p>
            <a:pPr marL="514350" indent="-514350">
              <a:buAutoNum type="arabicPeriod"/>
            </a:pPr>
            <a:r>
              <a:rPr lang="fr-FR" dirty="0" smtClean="0"/>
              <a:t>S/groupe ngbandi: ngbandi</a:t>
            </a:r>
          </a:p>
          <a:p>
            <a:pPr marL="514350" indent="-514350">
              <a:buAutoNum type="arabicPeriod"/>
            </a:pPr>
            <a:r>
              <a:rPr lang="fr-FR" dirty="0" smtClean="0"/>
              <a:t>S/groupe </a:t>
            </a:r>
            <a:r>
              <a:rPr lang="fr-FR" dirty="0" err="1" smtClean="0"/>
              <a:t>ngbanziri</a:t>
            </a:r>
            <a:r>
              <a:rPr lang="fr-FR" dirty="0" smtClean="0"/>
              <a:t>-</a:t>
            </a:r>
            <a:r>
              <a:rPr lang="fr-FR" dirty="0" err="1" smtClean="0"/>
              <a:t>sere</a:t>
            </a:r>
            <a:r>
              <a:rPr lang="fr-FR" dirty="0" smtClean="0"/>
              <a:t>: ngbaka-</a:t>
            </a:r>
            <a:r>
              <a:rPr lang="fr-FR" dirty="0" err="1" smtClean="0"/>
              <a:t>maɓo</a:t>
            </a:r>
            <a:r>
              <a:rPr lang="fr-FR" dirty="0" smtClean="0"/>
              <a:t>, gbanziri, monzombo, </a:t>
            </a:r>
            <a:r>
              <a:rPr lang="fr-FR" dirty="0" err="1" smtClean="0"/>
              <a:t>yango</a:t>
            </a:r>
            <a:endParaRPr lang="fr-FR" dirty="0" smtClean="0"/>
          </a:p>
          <a:p>
            <a:r>
              <a:rPr lang="fr-FR" dirty="0" smtClean="0"/>
              <a:t>Groupe Banda:</a:t>
            </a:r>
          </a:p>
          <a:p>
            <a:pPr marL="514350" indent="-514350">
              <a:buAutoNum type="arabicPeriod"/>
            </a:pPr>
            <a:r>
              <a:rPr lang="fr-FR" dirty="0" err="1" smtClean="0"/>
              <a:t>Gobu</a:t>
            </a:r>
            <a:endParaRPr lang="fr-FR" dirty="0" smtClean="0"/>
          </a:p>
          <a:p>
            <a:pPr marL="514350" indent="-514350">
              <a:buAutoNum type="arabicPeriod"/>
            </a:pPr>
            <a:r>
              <a:rPr lang="fr-FR" dirty="0" err="1" smtClean="0"/>
              <a:t>Mbanza</a:t>
            </a:r>
            <a:endParaRPr lang="fr-FR" dirty="0" smtClean="0"/>
          </a:p>
          <a:p>
            <a:pPr marL="514350" indent="-514350">
              <a:buAutoNum type="arabicPeriod"/>
            </a:pPr>
            <a:r>
              <a:rPr lang="fr-FR" dirty="0" smtClean="0"/>
              <a:t>Mono</a:t>
            </a:r>
          </a:p>
          <a:p>
            <a:pPr marL="514350" indent="-514350">
              <a:buAutoNum type="arabicPeriod"/>
            </a:pPr>
            <a:r>
              <a:rPr lang="fr-FR" dirty="0" err="1" smtClean="0"/>
              <a:t>Togbo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Sources: </a:t>
            </a:r>
            <a:r>
              <a:rPr lang="fr-FR" dirty="0" err="1" smtClean="0"/>
              <a:t>Donzo</a:t>
            </a:r>
            <a:r>
              <a:rPr lang="fr-FR" dirty="0" smtClean="0"/>
              <a:t> (2015) et enquête de terrain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8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Les implosives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Les consonnes implosives « sont produites par une expansion de la cavité bucco-pharyngale pendant l’occlusion, ce qui a pour effet de réduire la pression de l’air buccal et ainsi de compenser toute augmentation provoquée par le flux d’air traversant la glotte pendant la phase de voisement» (</a:t>
            </a:r>
            <a:r>
              <a:rPr lang="fr-FR" dirty="0" smtClean="0">
                <a:hlinkClick r:id="" action="ppaction://hlinkfile" tooltip="Clements, 2004 #7767"/>
              </a:rPr>
              <a:t>G. N. </a:t>
            </a:r>
            <a:r>
              <a:rPr lang="fr-FR" dirty="0" err="1" smtClean="0">
                <a:hlinkClick r:id="" action="ppaction://hlinkfile" tooltip="Clements, 2004 #7767"/>
              </a:rPr>
              <a:t>Clements</a:t>
            </a:r>
            <a:r>
              <a:rPr lang="fr-FR" dirty="0" smtClean="0">
                <a:hlinkClick r:id="" action="ppaction://hlinkfile" tooltip="Clements, 2004 #7767"/>
              </a:rPr>
              <a:t>, 2004, p. 158</a:t>
            </a:r>
            <a:r>
              <a:rPr lang="fr-FR" dirty="0" smtClean="0"/>
              <a:t>). </a:t>
            </a:r>
          </a:p>
          <a:p>
            <a:r>
              <a:rPr lang="fr-FR" dirty="0" smtClean="0"/>
              <a:t>Une différenciation avec les consonnes explosives dans </a:t>
            </a:r>
            <a:r>
              <a:rPr lang="fr-FR" dirty="0" err="1" smtClean="0"/>
              <a:t>Clements</a:t>
            </a:r>
            <a:r>
              <a:rPr lang="fr-FR" dirty="0" smtClean="0"/>
              <a:t>, 2002; </a:t>
            </a:r>
            <a:r>
              <a:rPr lang="fr-FR" dirty="0" err="1" smtClean="0"/>
              <a:t>Maddieson</a:t>
            </a:r>
            <a:r>
              <a:rPr lang="fr-FR" dirty="0" smtClean="0"/>
              <a:t>, 2013</a:t>
            </a:r>
          </a:p>
          <a:p>
            <a:r>
              <a:rPr lang="fr-FR" dirty="0"/>
              <a:t>Les langues du nord-ouest de la RD Comptent parmi les environ 10% des langues du monde (</a:t>
            </a:r>
            <a:r>
              <a:rPr lang="fr-FR" dirty="0" err="1">
                <a:hlinkClick r:id="rId2" action="ppaction://hlinkfile" tooltip="Clements, 2002 #8122"/>
              </a:rPr>
              <a:t>Clements</a:t>
            </a:r>
            <a:r>
              <a:rPr lang="fr-FR" dirty="0">
                <a:hlinkClick r:id="rId2" action="ppaction://hlinkfile" tooltip="Clements, 2002 #8122"/>
              </a:rPr>
              <a:t>, 2002</a:t>
            </a:r>
            <a:r>
              <a:rPr lang="fr-FR" dirty="0"/>
              <a:t>; </a:t>
            </a:r>
            <a:r>
              <a:rPr lang="fr-FR" dirty="0" err="1">
                <a:hlinkClick r:id="rId3" action="ppaction://hlinkfile" tooltip="Ladefoged, 1996 #3372"/>
              </a:rPr>
              <a:t>Ladefoged</a:t>
            </a:r>
            <a:r>
              <a:rPr lang="fr-FR" dirty="0">
                <a:hlinkClick r:id="rId3" action="ppaction://hlinkfile" tooltip="Ladefoged, 1996 #3372"/>
              </a:rPr>
              <a:t> &amp; </a:t>
            </a:r>
            <a:r>
              <a:rPr lang="fr-FR" dirty="0" err="1">
                <a:hlinkClick r:id="rId3" action="ppaction://hlinkfile" tooltip="Ladefoged, 1996 #3372"/>
              </a:rPr>
              <a:t>Maddieson</a:t>
            </a:r>
            <a:r>
              <a:rPr lang="fr-FR" dirty="0">
                <a:hlinkClick r:id="rId3" action="ppaction://hlinkfile" tooltip="Ladefoged, 1996 #3372"/>
              </a:rPr>
              <a:t>, 1996</a:t>
            </a:r>
            <a:r>
              <a:rPr lang="fr-FR" dirty="0"/>
              <a:t>) qui attestent de la présence des consonnes implosives. Cependant, ces consonnes constituent avec les labio-vélaires l’un tes traits caractéristiques des langues appartenant à l’aire macro-</a:t>
            </a:r>
            <a:r>
              <a:rPr lang="fr-FR" dirty="0" err="1"/>
              <a:t>sudan</a:t>
            </a:r>
            <a:r>
              <a:rPr lang="fr-FR" dirty="0"/>
              <a:t> </a:t>
            </a:r>
            <a:r>
              <a:rPr lang="fr-FR" dirty="0" err="1"/>
              <a:t>belt</a:t>
            </a:r>
            <a:r>
              <a:rPr lang="fr-FR" dirty="0"/>
              <a:t> (</a:t>
            </a:r>
            <a:r>
              <a:rPr lang="fr-FR" dirty="0" err="1">
                <a:hlinkClick r:id="rId4" action="ppaction://hlinkfile" tooltip="Güldemann, 2008 #6717"/>
              </a:rPr>
              <a:t>Güldemann</a:t>
            </a:r>
            <a:r>
              <a:rPr lang="fr-FR" dirty="0">
                <a:hlinkClick r:id="rId4" action="ppaction://hlinkfile" tooltip="Güldemann, 2008 #6717"/>
              </a:rPr>
              <a:t>, 2008</a:t>
            </a:r>
            <a:r>
              <a:rPr lang="fr-FR" dirty="0"/>
              <a:t>). 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26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Les sons à l’étude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Les langues bantu et </a:t>
            </a:r>
            <a:r>
              <a:rPr lang="fr-FR" dirty="0" err="1" smtClean="0"/>
              <a:t>ubangiennes</a:t>
            </a:r>
            <a:r>
              <a:rPr lang="fr-FR" dirty="0" smtClean="0"/>
              <a:t> du nord-ouest de la RD Congo, attestent en majorité de deux consonnes implosives[ɓ</a:t>
            </a:r>
            <a:r>
              <a:rPr lang="fr-FR" dirty="0"/>
              <a:t>, </a:t>
            </a:r>
            <a:r>
              <a:rPr lang="fr-FR" dirty="0" smtClean="0"/>
              <a:t>ɗ] </a:t>
            </a:r>
            <a:r>
              <a:rPr lang="fr-FR" dirty="0"/>
              <a:t>(</a:t>
            </a:r>
            <a:r>
              <a:rPr lang="fr-FR" dirty="0" err="1">
                <a:hlinkClick r:id="rId2" action="ppaction://hlinkfile" tooltip="Bostoen, 2013 #7434"/>
              </a:rPr>
              <a:t>Bostoen</a:t>
            </a:r>
            <a:r>
              <a:rPr lang="fr-FR" dirty="0">
                <a:hlinkClick r:id="rId2" action="ppaction://hlinkfile" tooltip="Bostoen, 2013 #7434"/>
              </a:rPr>
              <a:t> &amp; </a:t>
            </a:r>
            <a:r>
              <a:rPr lang="fr-FR" dirty="0" err="1">
                <a:hlinkClick r:id="rId2" action="ppaction://hlinkfile" tooltip="Bostoen, 2013 #7434"/>
              </a:rPr>
              <a:t>Donzo</a:t>
            </a:r>
            <a:r>
              <a:rPr lang="fr-FR" dirty="0">
                <a:hlinkClick r:id="rId2" action="ppaction://hlinkfile" tooltip="Bostoen, 2013 #7434"/>
              </a:rPr>
              <a:t>, 2013</a:t>
            </a:r>
            <a:r>
              <a:rPr lang="fr-FR" dirty="0"/>
              <a:t>; </a:t>
            </a:r>
            <a:r>
              <a:rPr lang="fr-FR" dirty="0" err="1">
                <a:hlinkClick r:id="rId3" action="ppaction://hlinkfile" tooltip="Donzo, 2014-2015 #7975"/>
              </a:rPr>
              <a:t>Donzo</a:t>
            </a:r>
            <a:r>
              <a:rPr lang="fr-FR" dirty="0">
                <a:hlinkClick r:id="rId3" action="ppaction://hlinkfile" tooltip="Donzo, 2014-2015 #7975"/>
              </a:rPr>
              <a:t>, 2014-2015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5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6. Présence des implosives dans les langues </a:t>
            </a:r>
            <a:r>
              <a:rPr lang="fr-FR" dirty="0" err="1" smtClean="0"/>
              <a:t>ubangiennes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729598"/>
              </p:ext>
            </p:extLst>
          </p:nvPr>
        </p:nvGraphicFramePr>
        <p:xfrm>
          <a:off x="1828800" y="2060446"/>
          <a:ext cx="8570975" cy="2889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963">
                  <a:extLst>
                    <a:ext uri="{9D8B030D-6E8A-4147-A177-3AD203B41FA5}">
                      <a16:colId xmlns:a16="http://schemas.microsoft.com/office/drawing/2014/main" val="1904189263"/>
                    </a:ext>
                  </a:extLst>
                </a:gridCol>
                <a:gridCol w="939411">
                  <a:extLst>
                    <a:ext uri="{9D8B030D-6E8A-4147-A177-3AD203B41FA5}">
                      <a16:colId xmlns:a16="http://schemas.microsoft.com/office/drawing/2014/main" val="2187200469"/>
                    </a:ext>
                  </a:extLst>
                </a:gridCol>
                <a:gridCol w="691177">
                  <a:extLst>
                    <a:ext uri="{9D8B030D-6E8A-4147-A177-3AD203B41FA5}">
                      <a16:colId xmlns:a16="http://schemas.microsoft.com/office/drawing/2014/main" val="1088650412"/>
                    </a:ext>
                  </a:extLst>
                </a:gridCol>
                <a:gridCol w="896040">
                  <a:extLst>
                    <a:ext uri="{9D8B030D-6E8A-4147-A177-3AD203B41FA5}">
                      <a16:colId xmlns:a16="http://schemas.microsoft.com/office/drawing/2014/main" val="1959029281"/>
                    </a:ext>
                  </a:extLst>
                </a:gridCol>
                <a:gridCol w="717017">
                  <a:extLst>
                    <a:ext uri="{9D8B030D-6E8A-4147-A177-3AD203B41FA5}">
                      <a16:colId xmlns:a16="http://schemas.microsoft.com/office/drawing/2014/main" val="3221383418"/>
                    </a:ext>
                  </a:extLst>
                </a:gridCol>
                <a:gridCol w="723476">
                  <a:extLst>
                    <a:ext uri="{9D8B030D-6E8A-4147-A177-3AD203B41FA5}">
                      <a16:colId xmlns:a16="http://schemas.microsoft.com/office/drawing/2014/main" val="4214457065"/>
                    </a:ext>
                  </a:extLst>
                </a:gridCol>
                <a:gridCol w="1178417">
                  <a:extLst>
                    <a:ext uri="{9D8B030D-6E8A-4147-A177-3AD203B41FA5}">
                      <a16:colId xmlns:a16="http://schemas.microsoft.com/office/drawing/2014/main" val="982448557"/>
                    </a:ext>
                  </a:extLst>
                </a:gridCol>
                <a:gridCol w="888657">
                  <a:extLst>
                    <a:ext uri="{9D8B030D-6E8A-4147-A177-3AD203B41FA5}">
                      <a16:colId xmlns:a16="http://schemas.microsoft.com/office/drawing/2014/main" val="3533891744"/>
                    </a:ext>
                  </a:extLst>
                </a:gridCol>
                <a:gridCol w="881293">
                  <a:extLst>
                    <a:ext uri="{9D8B030D-6E8A-4147-A177-3AD203B41FA5}">
                      <a16:colId xmlns:a16="http://schemas.microsoft.com/office/drawing/2014/main" val="3485752821"/>
                    </a:ext>
                  </a:extLst>
                </a:gridCol>
                <a:gridCol w="608204">
                  <a:extLst>
                    <a:ext uri="{9D8B030D-6E8A-4147-A177-3AD203B41FA5}">
                      <a16:colId xmlns:a16="http://schemas.microsoft.com/office/drawing/2014/main" val="4138063695"/>
                    </a:ext>
                  </a:extLst>
                </a:gridCol>
                <a:gridCol w="664320">
                  <a:extLst>
                    <a:ext uri="{9D8B030D-6E8A-4147-A177-3AD203B41FA5}">
                      <a16:colId xmlns:a16="http://schemas.microsoft.com/office/drawing/2014/main" val="2660183285"/>
                    </a:ext>
                  </a:extLst>
                </a:gridCol>
              </a:tblGrid>
              <a:tr h="577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gbánziri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gɔ́bú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mbānzā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maɓō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Mɔ̄nɔ̄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monzɔmbɔ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Ngbaka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Ngbāndī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Tɔgbɔ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yangó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3508922"/>
                  </a:ext>
                </a:extLst>
              </a:tr>
              <a:tr h="577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634075"/>
                  </a:ext>
                </a:extLst>
              </a:tr>
              <a:tr h="577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ɓ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527961"/>
                  </a:ext>
                </a:extLst>
              </a:tr>
              <a:tr h="577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677785"/>
                  </a:ext>
                </a:extLst>
              </a:tr>
              <a:tr h="577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ɗ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05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2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7. Présence des implosives dans les langues bantu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65060"/>
              </p:ext>
            </p:extLst>
          </p:nvPr>
        </p:nvGraphicFramePr>
        <p:xfrm>
          <a:off x="838199" y="2011680"/>
          <a:ext cx="10515602" cy="3572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741">
                  <a:extLst>
                    <a:ext uri="{9D8B030D-6E8A-4147-A177-3AD203B41FA5}">
                      <a16:colId xmlns:a16="http://schemas.microsoft.com/office/drawing/2014/main" val="3872641402"/>
                    </a:ext>
                  </a:extLst>
                </a:gridCol>
                <a:gridCol w="955007">
                  <a:extLst>
                    <a:ext uri="{9D8B030D-6E8A-4147-A177-3AD203B41FA5}">
                      <a16:colId xmlns:a16="http://schemas.microsoft.com/office/drawing/2014/main" val="3715237740"/>
                    </a:ext>
                  </a:extLst>
                </a:gridCol>
                <a:gridCol w="959215">
                  <a:extLst>
                    <a:ext uri="{9D8B030D-6E8A-4147-A177-3AD203B41FA5}">
                      <a16:colId xmlns:a16="http://schemas.microsoft.com/office/drawing/2014/main" val="78897884"/>
                    </a:ext>
                  </a:extLst>
                </a:gridCol>
                <a:gridCol w="980250">
                  <a:extLst>
                    <a:ext uri="{9D8B030D-6E8A-4147-A177-3AD203B41FA5}">
                      <a16:colId xmlns:a16="http://schemas.microsoft.com/office/drawing/2014/main" val="1153338479"/>
                    </a:ext>
                  </a:extLst>
                </a:gridCol>
                <a:gridCol w="839313">
                  <a:extLst>
                    <a:ext uri="{9D8B030D-6E8A-4147-A177-3AD203B41FA5}">
                      <a16:colId xmlns:a16="http://schemas.microsoft.com/office/drawing/2014/main" val="1394081090"/>
                    </a:ext>
                  </a:extLst>
                </a:gridCol>
                <a:gridCol w="835106">
                  <a:extLst>
                    <a:ext uri="{9D8B030D-6E8A-4147-A177-3AD203B41FA5}">
                      <a16:colId xmlns:a16="http://schemas.microsoft.com/office/drawing/2014/main" val="775116059"/>
                    </a:ext>
                  </a:extLst>
                </a:gridCol>
                <a:gridCol w="948697">
                  <a:extLst>
                    <a:ext uri="{9D8B030D-6E8A-4147-A177-3AD203B41FA5}">
                      <a16:colId xmlns:a16="http://schemas.microsoft.com/office/drawing/2014/main" val="616213952"/>
                    </a:ext>
                  </a:extLst>
                </a:gridCol>
                <a:gridCol w="1032839">
                  <a:extLst>
                    <a:ext uri="{9D8B030D-6E8A-4147-A177-3AD203B41FA5}">
                      <a16:colId xmlns:a16="http://schemas.microsoft.com/office/drawing/2014/main" val="3047254039"/>
                    </a:ext>
                  </a:extLst>
                </a:gridCol>
                <a:gridCol w="1047564">
                  <a:extLst>
                    <a:ext uri="{9D8B030D-6E8A-4147-A177-3AD203B41FA5}">
                      <a16:colId xmlns:a16="http://schemas.microsoft.com/office/drawing/2014/main" val="3526675187"/>
                    </a:ext>
                  </a:extLst>
                </a:gridCol>
                <a:gridCol w="845623">
                  <a:extLst>
                    <a:ext uri="{9D8B030D-6E8A-4147-A177-3AD203B41FA5}">
                      <a16:colId xmlns:a16="http://schemas.microsoft.com/office/drawing/2014/main" val="2888457534"/>
                    </a:ext>
                  </a:extLst>
                </a:gridCol>
                <a:gridCol w="856141">
                  <a:extLst>
                    <a:ext uri="{9D8B030D-6E8A-4147-A177-3AD203B41FA5}">
                      <a16:colId xmlns:a16="http://schemas.microsoft.com/office/drawing/2014/main" val="1109404746"/>
                    </a:ext>
                  </a:extLst>
                </a:gridCol>
                <a:gridCol w="835106">
                  <a:extLst>
                    <a:ext uri="{9D8B030D-6E8A-4147-A177-3AD203B41FA5}">
                      <a16:colId xmlns:a16="http://schemas.microsoft.com/office/drawing/2014/main" val="248311210"/>
                    </a:ext>
                  </a:extLst>
                </a:gridCol>
              </a:tblGrid>
              <a:tr h="4871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C10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C20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C30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C40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C50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48593"/>
                  </a:ext>
                </a:extLst>
              </a:tr>
              <a:tr h="4871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lobala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bomboli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embochi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ebuʣá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libinza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bolondo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lingɔmbɛ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Pakaɓete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ebwela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leboale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topoke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273308"/>
                  </a:ext>
                </a:extLst>
              </a:tr>
              <a:tr h="6495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6687823"/>
                  </a:ext>
                </a:extLst>
              </a:tr>
              <a:tr h="6495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ɓ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658808"/>
                  </a:ext>
                </a:extLst>
              </a:tr>
              <a:tr h="6495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200" dirty="0" smtClean="0">
                          <a:effectLst/>
                        </a:rPr>
                        <a:t>*</a:t>
                      </a: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919799"/>
                  </a:ext>
                </a:extLst>
              </a:tr>
              <a:tr h="6495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ɗ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901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2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759580" y="1690688"/>
            <a:ext cx="7250307" cy="4486275"/>
            <a:chOff x="1759580" y="1690688"/>
            <a:chExt cx="7250307" cy="448627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2368" y="1690688"/>
              <a:ext cx="6827519" cy="4486275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2072640" y="3048000"/>
              <a:ext cx="682752" cy="2292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 rot="5792200">
              <a:off x="1786016" y="3910353"/>
              <a:ext cx="1964695" cy="45289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 rot="5792200">
              <a:off x="3379198" y="3057173"/>
              <a:ext cx="1436686" cy="2091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4998720" y="2609088"/>
              <a:ext cx="3767328" cy="18897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111592" y="4267200"/>
              <a:ext cx="1654456" cy="11582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59580" y="4314182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6"/>
                  </a:solidFill>
                  <a:latin typeface="Arial Black" panose="020B0A04020102020204" pitchFamily="34" charset="0"/>
                </a:rPr>
                <a:t>C20</a:t>
              </a:r>
              <a:endParaRPr lang="fr-FR" b="1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414795" y="419404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Black" panose="020B0A04020102020204" pitchFamily="34" charset="0"/>
                </a:rPr>
                <a:t>C10</a:t>
              </a:r>
              <a:endParaRPr lang="fr-FR" dirty="0">
                <a:latin typeface="Arial Black" panose="020B0A04020102020204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867212" y="4314182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Black" panose="020B0A04020102020204" pitchFamily="34" charset="0"/>
                </a:rPr>
                <a:t>C30</a:t>
              </a:r>
              <a:endParaRPr lang="fr-FR" dirty="0">
                <a:latin typeface="Arial Black" panose="020B0A04020102020204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242304" y="326999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Black" panose="020B0A04020102020204" pitchFamily="34" charset="0"/>
                </a:rPr>
                <a:t>C40</a:t>
              </a:r>
              <a:endParaRPr lang="fr-FR" dirty="0">
                <a:latin typeface="Arial Black" panose="020B0A04020102020204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499885" y="449884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Black" panose="020B0A04020102020204" pitchFamily="34" charset="0"/>
                </a:rPr>
                <a:t>C50</a:t>
              </a:r>
              <a:endParaRPr lang="fr-FR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1819</Words>
  <Application>Microsoft Office PowerPoint</Application>
  <PresentationFormat>Breitbild</PresentationFormat>
  <Paragraphs>308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Thème Office</vt:lpstr>
      <vt:lpstr>Les implosives dans les langues du nord-ouest de la RD Congo  Héritage ou diffusion due au contact</vt:lpstr>
      <vt:lpstr>1. Objectifs</vt:lpstr>
      <vt:lpstr>2. Localisation des langues</vt:lpstr>
      <vt:lpstr>3. Les données linguistiques</vt:lpstr>
      <vt:lpstr>4. Les implosives</vt:lpstr>
      <vt:lpstr>5. Les sons à l’étude</vt:lpstr>
      <vt:lpstr>6. Présence des implosives dans les langues ubangiennes</vt:lpstr>
      <vt:lpstr>7. Présence des implosives dans les langues bantu</vt:lpstr>
      <vt:lpstr>PowerPoint-Präsentation</vt:lpstr>
      <vt:lpstr>8. Comportement phonologique des implosives dans les langues bantu</vt:lpstr>
      <vt:lpstr>9. Comportement des implosives dans les langues ubangiennes</vt:lpstr>
      <vt:lpstr>10. Origine proto-bantu des implosives?</vt:lpstr>
      <vt:lpstr>11. Evolution des consonnes *b et *d dans les langues bantu du nord-ouest</vt:lpstr>
      <vt:lpstr>12. Interactions bantu - ubangien</vt:lpstr>
      <vt:lpstr>13.Probables emprunts ubangiens</vt:lpstr>
      <vt:lpstr>14.Reconstruction en ubangien</vt:lpstr>
      <vt:lpstr>15. Origines dues au contact</vt:lpstr>
      <vt:lpstr>16. Symbolisme des sons</vt:lpstr>
      <vt:lpstr>17.Cadre historique de diffusion des implosives dans les langues bantu</vt:lpstr>
      <vt:lpstr>19. Implication sur les scenarios de migration bantu</vt:lpstr>
      <vt:lpstr>20.Hypothèses à examiner</vt:lpstr>
      <vt:lpstr>MERCI Matondi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implosives dans les langues du nord-ouest de la RD Congo  Héritage ou diffusion due au contact</dc:title>
  <dc:creator>user</dc:creator>
  <cp:lastModifiedBy>Tom Gueldemann</cp:lastModifiedBy>
  <cp:revision>31</cp:revision>
  <dcterms:created xsi:type="dcterms:W3CDTF">2021-11-04T18:47:52Z</dcterms:created>
  <dcterms:modified xsi:type="dcterms:W3CDTF">2021-11-05T07:50:33Z</dcterms:modified>
</cp:coreProperties>
</file>