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79" r:id="rId9"/>
    <p:sldId id="278" r:id="rId10"/>
    <p:sldId id="280" r:id="rId11"/>
    <p:sldId id="281" r:id="rId12"/>
    <p:sldId id="282" r:id="rId13"/>
    <p:sldId id="283" r:id="rId14"/>
    <p:sldId id="289" r:id="rId15"/>
    <p:sldId id="285" r:id="rId16"/>
    <p:sldId id="288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E7A8-78CE-4B99-9F4A-BFB16E7493FA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29C49-A340-4C0F-A05F-15CD9682C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37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B8633-CCF3-4799-B53E-764364F8E915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776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A826-AE9D-4FF0-B478-12550E7137C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F203-4924-4A04-A9C9-39FCCDAC1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A826-AE9D-4FF0-B478-12550E7137C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F203-4924-4A04-A9C9-39FCCDAC1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A826-AE9D-4FF0-B478-12550E7137C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F203-4924-4A04-A9C9-39FCCDAC1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6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A826-AE9D-4FF0-B478-12550E7137C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F203-4924-4A04-A9C9-39FCCDAC1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4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A826-AE9D-4FF0-B478-12550E7137C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F203-4924-4A04-A9C9-39FCCDAC1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5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A826-AE9D-4FF0-B478-12550E7137C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F203-4924-4A04-A9C9-39FCCDAC1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0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A826-AE9D-4FF0-B478-12550E7137C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F203-4924-4A04-A9C9-39FCCDAC1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6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A826-AE9D-4FF0-B478-12550E7137C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F203-4924-4A04-A9C9-39FCCDAC1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6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A826-AE9D-4FF0-B478-12550E7137C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F203-4924-4A04-A9C9-39FCCDAC1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1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A826-AE9D-4FF0-B478-12550E7137C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F203-4924-4A04-A9C9-39FCCDAC1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4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DA826-AE9D-4FF0-B478-12550E7137C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3F203-4924-4A04-A9C9-39FCCDAC1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3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DA826-AE9D-4FF0-B478-12550E7137C5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3F203-4924-4A04-A9C9-39FCCDAC1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034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kob.lesage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6A235A0-A0ED-4942-1AF9-9551DD89F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4" y="123856"/>
            <a:ext cx="3954232" cy="593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151E84-46C4-6E53-35B9-93004B7D8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3303" y="1251906"/>
            <a:ext cx="8544232" cy="1186641"/>
          </a:xfrm>
          <a:solidFill>
            <a:schemeClr val="bg1">
              <a:alpha val="47000"/>
            </a:schemeClr>
          </a:solidFill>
        </p:spPr>
        <p:txBody>
          <a:bodyPr/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 for ‘iron’ in Nigeria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B414D-80A1-AFDE-1CB2-561256E9C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4476" y="2884583"/>
            <a:ext cx="8475407" cy="2556166"/>
          </a:xfrm>
          <a:solidFill>
            <a:schemeClr val="bg1">
              <a:alpha val="47000"/>
            </a:schemeClr>
          </a:solidFill>
        </p:spPr>
        <p:txBody>
          <a:bodyPr>
            <a:normAutofit lnSpcReduction="10000"/>
          </a:bodyPr>
          <a:lstStyle/>
          <a:p>
            <a:pPr algn="r"/>
            <a:r>
              <a:rPr lang="en-GB" dirty="0">
                <a:effectLst/>
                <a:latin typeface="Charis SIL" panose="0200050006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Tracing the Spread and Borrowing of Technical Vocabulary</a:t>
            </a:r>
          </a:p>
          <a:p>
            <a:pPr algn="r"/>
            <a:endParaRPr lang="en-GB" sz="1800" dirty="0">
              <a:latin typeface="Charis SIL" panose="02000500060000020004" pitchFamily="2" charset="0"/>
              <a:cs typeface="Times New Roman" panose="02020603050405020304" pitchFamily="18" charset="0"/>
            </a:endParaRPr>
          </a:p>
          <a:p>
            <a:pPr algn="r"/>
            <a:r>
              <a:rPr lang="en-GB" sz="1800" dirty="0">
                <a:latin typeface="Charis SIL" panose="02000500060000020004" pitchFamily="2" charset="0"/>
                <a:cs typeface="Times New Roman" panose="02020603050405020304" pitchFamily="18" charset="0"/>
              </a:rPr>
              <a:t>Jakob Lesage, HU Berlin (</a:t>
            </a:r>
            <a:r>
              <a:rPr lang="en-GB" sz="1800" dirty="0">
                <a:latin typeface="Charis SIL" panose="02000500060000020004" pitchFamily="2" charset="0"/>
                <a:cs typeface="Times New Roman" panose="02020603050405020304" pitchFamily="18" charset="0"/>
                <a:hlinkClick r:id="rId3"/>
              </a:rPr>
              <a:t>jakob.lesage@gmail.com</a:t>
            </a:r>
            <a:r>
              <a:rPr lang="en-GB" sz="1800" dirty="0">
                <a:latin typeface="Charis SIL" panose="02000500060000020004" pitchFamily="2" charset="0"/>
                <a:cs typeface="Times New Roman" panose="02020603050405020304" pitchFamily="18" charset="0"/>
              </a:rPr>
              <a:t>)</a:t>
            </a:r>
          </a:p>
          <a:p>
            <a:pPr algn="r"/>
            <a:endParaRPr lang="en-GB" sz="1800" dirty="0">
              <a:latin typeface="Charis SIL" panose="02000500060000020004" pitchFamily="2" charset="0"/>
              <a:cs typeface="Times New Roman" panose="02020603050405020304" pitchFamily="18" charset="0"/>
            </a:endParaRPr>
          </a:p>
          <a:p>
            <a:pPr algn="r"/>
            <a:r>
              <a:rPr lang="en-GB" sz="1800" dirty="0" err="1">
                <a:latin typeface="Charis SIL" panose="02000500060000020004" pitchFamily="2" charset="0"/>
                <a:cs typeface="Times New Roman" panose="02020603050405020304" pitchFamily="18" charset="0"/>
              </a:rPr>
              <a:t>Afrikalinguistisches</a:t>
            </a:r>
            <a:r>
              <a:rPr lang="en-GB" sz="1800" dirty="0">
                <a:latin typeface="Charis SIL" panose="02000500060000020004" pitchFamily="2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Charis SIL" panose="02000500060000020004" pitchFamily="2" charset="0"/>
                <a:cs typeface="Times New Roman" panose="02020603050405020304" pitchFamily="18" charset="0"/>
              </a:rPr>
              <a:t>Kolloquium</a:t>
            </a:r>
            <a:r>
              <a:rPr lang="en-GB" sz="1800" dirty="0">
                <a:latin typeface="Charis SIL" panose="02000500060000020004" pitchFamily="2" charset="0"/>
                <a:cs typeface="Times New Roman" panose="02020603050405020304" pitchFamily="18" charset="0"/>
              </a:rPr>
              <a:t> HU Berlin</a:t>
            </a:r>
          </a:p>
          <a:p>
            <a:pPr algn="r"/>
            <a:r>
              <a:rPr lang="en-GB" sz="1800" dirty="0">
                <a:latin typeface="Charis SIL" panose="02000500060000020004" pitchFamily="2" charset="0"/>
                <a:cs typeface="Times New Roman" panose="02020603050405020304" pitchFamily="18" charset="0"/>
              </a:rPr>
              <a:t>02.05.2023</a:t>
            </a:r>
            <a:br>
              <a:rPr lang="en-GB" sz="1800" dirty="0">
                <a:latin typeface="Charis SIL" panose="02000500060000020004" pitchFamily="2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11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F91EBE-388D-2C19-7062-757EB069E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onomasiological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perspective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1AFE6-5DA1-A66C-C75E-9CEE447D8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73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CC17-B856-2E31-2679-C6790EA2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onomasiological perspective</a:t>
            </a:r>
            <a:endParaRPr lang="LID4096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225B8-7BAE-0AAF-9A96-5BDB4C1F2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onomasiological approach asks which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express a given concept, then classifies them into ‘cognate sets’.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 = constant variable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Forms = observed variable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Necessary starting point. Yields initial hypotheses.</a:t>
            </a:r>
          </a:p>
          <a:p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52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CC17-B856-2E31-2679-C6790EA2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Example: Blakney 1963</a:t>
            </a:r>
            <a:endParaRPr lang="LID4096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24131-00EE-274C-D573-C9DC35C8A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" y="2177288"/>
            <a:ext cx="4810442" cy="37336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31B7BD-60CD-EB07-44C3-416F64AA6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400" y="2425096"/>
            <a:ext cx="5089785" cy="323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20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CC17-B856-2E31-2679-C6790EA2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 and disadvantages</a:t>
            </a:r>
            <a:endParaRPr lang="LID4096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A050C-175A-30B3-23F7-E35F5478CE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5FCF2-A74A-DB18-01FD-2C6B3EDB1A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Fairly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 and easy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much expertise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Necessary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first step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Yields possible hypotheses</a:t>
            </a:r>
          </a:p>
          <a:p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26564C-F60E-0C2B-77B7-074837094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C9B44E-B2A6-2880-B931-8644DF31E90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reconstruction </a:t>
            </a:r>
            <a: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iu-Latn-CA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subjective</a:t>
            </a:r>
            <a: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judgements</a:t>
            </a:r>
          </a:p>
          <a:p>
            <a:r>
              <a:rPr lang="iu-Latn-CA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Missing data </a:t>
            </a:r>
            <a: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big impact</a:t>
            </a:r>
          </a:p>
          <a:p>
            <a: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early studies: only focus on big ‘cognate sets’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529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F91EBE-388D-2C19-7062-757EB069E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method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1AFE6-5DA1-A66C-C75E-9CEE447D8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47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CC17-B856-2E31-2679-C6790EA2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Elaboration: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processing</a:t>
            </a:r>
            <a:endParaRPr lang="LID4096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679C2C-BDCE-493D-06D9-6AA6808B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data: also look at </a:t>
            </a:r>
            <a:r>
              <a:rPr lang="iu-Latn-CA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iu-Latn-CA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u-Latn-CA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cognate sets</a:t>
            </a:r>
            <a: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say something about variation.</a:t>
            </a:r>
          </a:p>
          <a:p>
            <a:r>
              <a:rPr lang="iu-Latn-CA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trees </a:t>
            </a:r>
            <a: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to judge chance </a:t>
            </a:r>
            <a:b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correspondences.</a:t>
            </a:r>
          </a:p>
          <a:p>
            <a:r>
              <a:rPr lang="iu-Latn-CA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</a:t>
            </a:r>
            <a:r>
              <a:rPr lang="iu-Latn-CA" dirty="0">
                <a:solidFill>
                  <a:srgbClr val="5577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cognate suggestions.</a:t>
            </a:r>
          </a:p>
          <a:p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4F2C51E-43D6-DF2E-29F6-05A4D59BC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290" y="2998112"/>
            <a:ext cx="4358323" cy="8550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785FB8-5CDF-047A-0D7C-BB40A3675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290" y="4469285"/>
            <a:ext cx="2263244" cy="625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DEA890-1215-A720-1791-2E6BC9E60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3738" y="3996384"/>
            <a:ext cx="857250" cy="1213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65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CC17-B856-2E31-2679-C6790EA2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Elaboration: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LID4096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679C2C-BDCE-493D-06D9-6AA6808B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the spread of cognate sets with the spread of language families. Overlay cognate sets onto </a:t>
            </a:r>
            <a:r>
              <a:rPr lang="iu-Latn-CA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trees</a:t>
            </a:r>
            <a:r>
              <a:rPr lang="iu-Latn-CA" b="1" dirty="0">
                <a:solidFill>
                  <a:srgbClr val="5577A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iu-Lat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helps us to detect </a:t>
            </a:r>
            <a:r>
              <a:rPr lang="iu-Latn-CA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reconstruction is more likely</a:t>
            </a:r>
            <a:r>
              <a:rPr lang="iu-Lat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iu-Lat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iu-Latn-CA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 lot of borrowing may have happened</a:t>
            </a:r>
            <a:r>
              <a:rPr lang="iu-Lat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u-Lat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Quantify and </a:t>
            </a:r>
            <a:r>
              <a:rPr lang="iu-Latn-CA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</a:t>
            </a:r>
            <a: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diversity of ‘iron’ cognate sets to those of </a:t>
            </a:r>
            <a:r>
              <a:rPr lang="iu-Latn-CA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concepts</a:t>
            </a:r>
            <a: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Does ‘iron’ follow the same pattern as other vocabulary?</a:t>
            </a:r>
          </a:p>
        </p:txBody>
      </p:sp>
    </p:spTree>
    <p:extLst>
      <p:ext uri="{BB962C8B-B14F-4D97-AF65-F5344CB8AC3E}">
        <p14:creationId xmlns:p14="http://schemas.microsoft.com/office/powerpoint/2010/main" val="1504584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F91EBE-388D-2C19-7062-757EB069E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Nigeria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a case study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1AFE6-5DA1-A66C-C75E-9CEE447D8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11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CC17-B856-2E31-2679-C6790EA2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collection</a:t>
            </a:r>
            <a:endParaRPr lang="LID4096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DDA83-0A4F-43E6-D63D-C861A0923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610" y="1870352"/>
            <a:ext cx="4358323" cy="8550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535FD7-B1A9-A67B-660B-AC89635CF2E4}"/>
              </a:ext>
            </a:extLst>
          </p:cNvPr>
          <p:cNvSpPr txBox="1"/>
          <p:nvPr/>
        </p:nvSpPr>
        <p:spPr>
          <a:xfrm>
            <a:off x="6433069" y="1983284"/>
            <a:ext cx="4617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 anything else I could find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DBC5D7-B960-44B3-3C3F-C5C80EC64BE7}"/>
              </a:ext>
            </a:extLst>
          </p:cNvPr>
          <p:cNvSpPr txBox="1"/>
          <p:nvPr/>
        </p:nvSpPr>
        <p:spPr>
          <a:xfrm>
            <a:off x="655320" y="3456881"/>
            <a:ext cx="10988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More procedures: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92D050"/>
                </a:solidFill>
              </a:rPr>
              <a:t>Confidence coding </a:t>
            </a:r>
            <a:r>
              <a:rPr lang="en-US" sz="2800" dirty="0"/>
              <a:t>of the data (e.g. old sources)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‘Cognate’ coding, with ‘</a:t>
            </a:r>
            <a:r>
              <a:rPr lang="en-US" sz="2800" dirty="0">
                <a:solidFill>
                  <a:srgbClr val="92D050"/>
                </a:solidFill>
              </a:rPr>
              <a:t>conservative</a:t>
            </a:r>
            <a:r>
              <a:rPr lang="en-US" sz="2800" dirty="0"/>
              <a:t>’ judgments vs. ‘</a:t>
            </a:r>
            <a:r>
              <a:rPr lang="en-US" sz="2800" dirty="0">
                <a:solidFill>
                  <a:srgbClr val="92D050"/>
                </a:solidFill>
              </a:rPr>
              <a:t>greedy</a:t>
            </a:r>
            <a:r>
              <a:rPr lang="en-US" sz="2800" dirty="0"/>
              <a:t>’ judgments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Separate ‘primary’ words from non-secondary ones – </a:t>
            </a:r>
            <a:r>
              <a:rPr lang="en-US" sz="2800" dirty="0">
                <a:solidFill>
                  <a:srgbClr val="92D050"/>
                </a:solidFill>
              </a:rPr>
              <a:t>filtering out duplicates</a:t>
            </a:r>
            <a:r>
              <a:rPr lang="en-US" sz="2800" dirty="0"/>
              <a:t> and low confidence forms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6764265-9F31-120E-724A-C7516E7903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77930"/>
              </p:ext>
            </p:extLst>
          </p:nvPr>
        </p:nvGraphicFramePr>
        <p:xfrm>
          <a:off x="603974" y="5908160"/>
          <a:ext cx="1593272" cy="79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877320" imgH="439560" progId="Package">
                  <p:embed/>
                </p:oleObj>
              </mc:Choice>
              <mc:Fallback>
                <p:oleObj name="Packager Shell Object" showAsIcon="1" r:id="rId3" imgW="87732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974" y="5908160"/>
                        <a:ext cx="1593272" cy="79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14F72DE-63CC-C4FF-7E6E-4D42E77BA0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960577"/>
              </p:ext>
            </p:extLst>
          </p:nvPr>
        </p:nvGraphicFramePr>
        <p:xfrm>
          <a:off x="2514600" y="5845037"/>
          <a:ext cx="1731560" cy="798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5" imgW="954720" imgH="439560" progId="Package">
                  <p:embed/>
                </p:oleObj>
              </mc:Choice>
              <mc:Fallback>
                <p:oleObj name="Packager Shell Object" showAsIcon="1" r:id="rId5" imgW="95472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4600" y="5845037"/>
                        <a:ext cx="1731560" cy="798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0288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CC17-B856-2E31-2679-C6790EA2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1: identify cognate sets</a:t>
            </a:r>
            <a:endParaRPr lang="LID4096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BB479D6-B89D-A40F-6A65-E95D1E2293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855613"/>
              </p:ext>
            </p:extLst>
          </p:nvPr>
        </p:nvGraphicFramePr>
        <p:xfrm>
          <a:off x="4375150" y="2053748"/>
          <a:ext cx="6304949" cy="1653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676880" imgH="439560" progId="Package">
                  <p:embed/>
                </p:oleObj>
              </mc:Choice>
              <mc:Fallback>
                <p:oleObj name="Packager Shell Object" showAsIcon="1" r:id="rId2" imgW="167688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75150" y="2053748"/>
                        <a:ext cx="6304949" cy="1653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FFA4306-7300-6D1C-2CD1-AC13DD1D81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498454"/>
              </p:ext>
            </p:extLst>
          </p:nvPr>
        </p:nvGraphicFramePr>
        <p:xfrm>
          <a:off x="4375150" y="4495799"/>
          <a:ext cx="6352714" cy="1653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1689840" imgH="439560" progId="Package">
                  <p:embed/>
                </p:oleObj>
              </mc:Choice>
              <mc:Fallback>
                <p:oleObj name="Packager Shell Object" showAsIcon="1" r:id="rId4" imgW="168984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75150" y="4495799"/>
                        <a:ext cx="6352714" cy="1653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65DF3BD-E543-F318-ACE3-8B9C8907DF66}"/>
              </a:ext>
            </a:extLst>
          </p:cNvPr>
          <p:cNvSpPr txBox="1"/>
          <p:nvPr/>
        </p:nvSpPr>
        <p:spPr>
          <a:xfrm>
            <a:off x="1511901" y="2570023"/>
            <a:ext cx="252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Cognate sets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009939-9679-F975-B0D9-C63762F79E9F}"/>
              </a:ext>
            </a:extLst>
          </p:cNvPr>
          <p:cNvSpPr txBox="1"/>
          <p:nvPr/>
        </p:nvSpPr>
        <p:spPr>
          <a:xfrm>
            <a:off x="1618581" y="4932223"/>
            <a:ext cx="2529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Families</a:t>
            </a:r>
          </a:p>
        </p:txBody>
      </p:sp>
    </p:spTree>
    <p:extLst>
      <p:ext uri="{BB962C8B-B14F-4D97-AF65-F5344CB8AC3E}">
        <p14:creationId xmlns:p14="http://schemas.microsoft.com/office/powerpoint/2010/main" val="392072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F91EBE-388D-2C19-7062-757EB069E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1AFE6-5DA1-A66C-C75E-9CEE447D8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02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CC17-B856-2E31-2679-C6790EA2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2: cognate sets across families</a:t>
            </a:r>
            <a:endParaRPr lang="LID4096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13FDE6-6FB5-2986-5AA8-8F5A6C99D5DA}"/>
              </a:ext>
            </a:extLst>
          </p:cNvPr>
          <p:cNvSpPr txBox="1"/>
          <p:nvPr/>
        </p:nvSpPr>
        <p:spPr>
          <a:xfrm>
            <a:off x="716280" y="2672249"/>
            <a:ext cx="320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‘</a:t>
            </a:r>
            <a:r>
              <a:rPr lang="en-US" sz="2800" dirty="0" err="1"/>
              <a:t>Reconstructibility</a:t>
            </a:r>
            <a:r>
              <a:rPr lang="en-US" sz="2800" dirty="0"/>
              <a:t>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0F3859-3961-CAC5-1FF5-07822E0E445C}"/>
              </a:ext>
            </a:extLst>
          </p:cNvPr>
          <p:cNvSpPr txBox="1"/>
          <p:nvPr/>
        </p:nvSpPr>
        <p:spPr>
          <a:xfrm>
            <a:off x="838200" y="4943009"/>
            <a:ext cx="3203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‘Borrowability’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E60DD12-F896-E712-C60D-7A90FE07D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169283"/>
              </p:ext>
            </p:extLst>
          </p:nvPr>
        </p:nvGraphicFramePr>
        <p:xfrm>
          <a:off x="5440679" y="2319020"/>
          <a:ext cx="4304129" cy="1129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676880" imgH="439560" progId="Package">
                  <p:embed/>
                </p:oleObj>
              </mc:Choice>
              <mc:Fallback>
                <p:oleObj name="Packager Shell Object" showAsIcon="1" r:id="rId2" imgW="167688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0679" y="2319020"/>
                        <a:ext cx="4304129" cy="1129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C040022-A530-2EF6-5185-F19DA65810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385250"/>
              </p:ext>
            </p:extLst>
          </p:nvPr>
        </p:nvGraphicFramePr>
        <p:xfrm>
          <a:off x="6099958" y="4245704"/>
          <a:ext cx="2985569" cy="1394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4" imgW="941760" imgH="439560" progId="Package">
                  <p:embed/>
                </p:oleObj>
              </mc:Choice>
              <mc:Fallback>
                <p:oleObj name="Packager Shell Object" showAsIcon="1" r:id="rId4" imgW="94176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9958" y="4245704"/>
                        <a:ext cx="2985569" cy="1394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97367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CC17-B856-2E31-2679-C6790EA29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81360" cy="1325563"/>
          </a:xfrm>
        </p:spPr>
        <p:txBody>
          <a:bodyPr/>
          <a:lstStyle/>
          <a:p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 3: comparison with ‘fire’</a:t>
            </a:r>
            <a:endParaRPr lang="LID4096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8D2C7A4-FDC2-4530-3972-F62C6DECB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08125"/>
              </p:ext>
            </p:extLst>
          </p:nvPr>
        </p:nvGraphicFramePr>
        <p:xfrm>
          <a:off x="3628073" y="2621756"/>
          <a:ext cx="3899792" cy="22552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761040" imgH="439560" progId="Package">
                  <p:embed/>
                </p:oleObj>
              </mc:Choice>
              <mc:Fallback>
                <p:oleObj name="Packager Shell Object" showAsIcon="1" r:id="rId2" imgW="761040" imgH="4395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28073" y="2621756"/>
                        <a:ext cx="3899792" cy="22552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4090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F91EBE-388D-2C19-7062-757EB069E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1AFE6-5DA1-A66C-C75E-9CEE447D8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48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CC17-B856-2E31-2679-C6790EA2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LID4096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679C2C-BDCE-493D-06D9-6AA6808B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u-Lat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 for ‘iron’ are very </a:t>
            </a:r>
            <a:r>
              <a:rPr lang="iu-Latn-C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diverse</a:t>
            </a:r>
            <a: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Nigeria (cf. Lothe 1952; Blench 2006).</a:t>
            </a:r>
          </a:p>
          <a:p>
            <a: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diversity is still </a:t>
            </a:r>
            <a:r>
              <a:rPr lang="iu-Latn-CA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meaningful</a:t>
            </a:r>
          </a:p>
          <a:p>
            <a:pPr lvl="1"/>
            <a:r>
              <a:rPr lang="iu-Lat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we quantify it</a:t>
            </a:r>
          </a:p>
          <a:p>
            <a:pPr lvl="1"/>
            <a:r>
              <a:rPr lang="iu-Latn-C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we compare its </a:t>
            </a:r>
            <a:r>
              <a:rPr lang="iu-Latn-CA" sz="28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 with genealogical and lexical diversity</a:t>
            </a:r>
          </a:p>
        </p:txBody>
      </p:sp>
    </p:spTree>
    <p:extLst>
      <p:ext uri="{BB962C8B-B14F-4D97-AF65-F5344CB8AC3E}">
        <p14:creationId xmlns:p14="http://schemas.microsoft.com/office/powerpoint/2010/main" val="454854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CC17-B856-2E31-2679-C6790EA2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Discussion: typology of areas</a:t>
            </a:r>
            <a:endParaRPr lang="LID4096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792F25B-DBF8-ED7D-4805-FFF45A7AC8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53490"/>
              </p:ext>
            </p:extLst>
          </p:nvPr>
        </p:nvGraphicFramePr>
        <p:xfrm>
          <a:off x="1554480" y="2118360"/>
          <a:ext cx="8366760" cy="411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3880">
                  <a:extLst>
                    <a:ext uri="{9D8B030D-6E8A-4147-A177-3AD203B41FA5}">
                      <a16:colId xmlns:a16="http://schemas.microsoft.com/office/drawing/2014/main" val="1322193123"/>
                    </a:ext>
                  </a:extLst>
                </a:gridCol>
                <a:gridCol w="7802880">
                  <a:extLst>
                    <a:ext uri="{9D8B030D-6E8A-4147-A177-3AD203B41FA5}">
                      <a16:colId xmlns:a16="http://schemas.microsoft.com/office/drawing/2014/main" val="1040976468"/>
                    </a:ext>
                  </a:extLst>
                </a:gridCol>
              </a:tblGrid>
              <a:tr h="3387366">
                <a:tc>
                  <a:txBody>
                    <a:bodyPr/>
                    <a:lstStyle/>
                    <a:p>
                      <a:r>
                        <a:rPr lang="en-US" sz="2400" dirty="0"/>
                        <a:t>Reconstruction potential</a:t>
                      </a: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4717398"/>
                  </a:ext>
                </a:extLst>
              </a:tr>
              <a:tr h="7274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Borrowability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44539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FA4CF3E-1642-4486-B4B7-55AE0759C63C}"/>
              </a:ext>
            </a:extLst>
          </p:cNvPr>
          <p:cNvSpPr txBox="1"/>
          <p:nvPr/>
        </p:nvSpPr>
        <p:spPr>
          <a:xfrm>
            <a:off x="2743200" y="2407919"/>
            <a:ext cx="224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Younger words?</a:t>
            </a:r>
          </a:p>
          <a:p>
            <a:pPr algn="ctr"/>
            <a:r>
              <a:rPr lang="en-US" dirty="0"/>
              <a:t>In-group interaction only?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DBAC77-79FA-F22A-87C5-F4479BF542F8}"/>
              </a:ext>
            </a:extLst>
          </p:cNvPr>
          <p:cNvSpPr txBox="1"/>
          <p:nvPr/>
        </p:nvSpPr>
        <p:spPr>
          <a:xfrm>
            <a:off x="6995160" y="2407919"/>
            <a:ext cx="2453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Knowledge ‘passed on’ + complex technological interaction between communities?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A794A1-9268-F61F-EF12-70B4209059B1}"/>
              </a:ext>
            </a:extLst>
          </p:cNvPr>
          <p:cNvSpPr txBox="1"/>
          <p:nvPr/>
        </p:nvSpPr>
        <p:spPr>
          <a:xfrm>
            <a:off x="4869180" y="4320539"/>
            <a:ext cx="2453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Diffusion primarily through (less intense?) interaction (trade?)</a:t>
            </a:r>
          </a:p>
        </p:txBody>
      </p:sp>
    </p:spTree>
    <p:extLst>
      <p:ext uri="{BB962C8B-B14F-4D97-AF65-F5344CB8AC3E}">
        <p14:creationId xmlns:p14="http://schemas.microsoft.com/office/powerpoint/2010/main" val="1427278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CC17-B856-2E31-2679-C6790EA2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Discussion: comparison with basic vocabulary</a:t>
            </a:r>
            <a:endParaRPr lang="LID4096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679C2C-BDCE-493D-06D9-6AA6808B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u-Lat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independently corroborate hypotheses about borrowing and inheritance.</a:t>
            </a:r>
          </a:p>
          <a:p>
            <a:pPr marL="0" indent="0">
              <a:buNone/>
            </a:pPr>
            <a:endParaRPr lang="iu-Lat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help us frame lexical stability with ‘iron’ in the light of other lexical changes.</a:t>
            </a:r>
          </a:p>
          <a:p>
            <a:endParaRPr lang="iu-Latn-CA" sz="2800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8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F91EBE-388D-2C19-7062-757EB069E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1AFE6-5DA1-A66C-C75E-9CEE447D8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73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CC17-B856-2E31-2679-C6790EA29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LID4096" dirty="0">
              <a:solidFill>
                <a:schemeClr val="accent1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D679C2C-BDCE-493D-06D9-6AA6808B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u-Lat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Scholars sometimes prioritize triangulating findings over careful intra-disciplinary methods and linking archaeology with languages.</a:t>
            </a:r>
          </a:p>
          <a:p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Interdisciplinary work should prioritize attention to individual disciplines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such as generating hypotheses purely from linguistic data.</a:t>
            </a:r>
            <a:endParaRPr lang="iu-Lat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Comparing these hypotheses with data from other disciplines, such as archaeology, can open up a 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dialogue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between disciplines and reveal a 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complex picture of technological dispersal than simple ‘borrowing’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u-Lat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91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53745-13E4-3368-CBD7-FBA90EC17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5528"/>
            <a:ext cx="10515600" cy="21269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discipline has uncovered the 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and spread of early ironworking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Africa.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 middle of the 20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century, scholars were 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drawn to linguistics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clues.</a:t>
            </a:r>
          </a:p>
        </p:txBody>
      </p:sp>
    </p:spTree>
    <p:extLst>
      <p:ext uri="{BB962C8B-B14F-4D97-AF65-F5344CB8AC3E}">
        <p14:creationId xmlns:p14="http://schemas.microsoft.com/office/powerpoint/2010/main" val="280758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7825-FB3A-77FF-7E3C-3EA4E21A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Vansina 2006: a mix of three approaches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52533-35B3-2417-AA65-9463E9541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69" y="2033588"/>
            <a:ext cx="10655531" cy="4081462"/>
          </a:xfrm>
        </p:spPr>
        <p:txBody>
          <a:bodyPr>
            <a:normAutofit/>
          </a:bodyPr>
          <a:lstStyle/>
          <a:p>
            <a:endParaRPr lang="iu-Lat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u-Latn-CA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Geographical distribution </a:t>
            </a:r>
            <a: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reflex indicates age (but not always).</a:t>
            </a:r>
          </a:p>
          <a:p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Semantic divergence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reflex indicates age (but not always).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Implicit: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indicates when and where a word originated.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Vansina (2006) does not dedicate much discussion to methodology</a:t>
            </a:r>
          </a:p>
        </p:txBody>
      </p:sp>
    </p:spTree>
    <p:extLst>
      <p:ext uri="{BB962C8B-B14F-4D97-AF65-F5344CB8AC3E}">
        <p14:creationId xmlns:p14="http://schemas.microsoft.com/office/powerpoint/2010/main" val="204795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DC325-CC04-1A38-665B-1D9C437FB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example: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°tale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°bolo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9DC96-2188-6732-FC33-65C294ECF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07" y="1655312"/>
            <a:ext cx="3635829" cy="43455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F539C4-A859-94AC-0CB9-7BF06FF74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6821" y="1655312"/>
            <a:ext cx="4563290" cy="434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27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F7825-FB3A-77FF-7E3C-3EA4E21A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Weaknesses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approach?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52533-35B3-2417-AA65-9463E9541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3588"/>
            <a:ext cx="10515600" cy="4081462"/>
          </a:xfrm>
        </p:spPr>
        <p:txBody>
          <a:bodyPr>
            <a:normAutofit/>
          </a:bodyPr>
          <a:lstStyle/>
          <a:p>
            <a:endParaRPr lang="iu-Lat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Reliance on </a:t>
            </a:r>
            <a:r>
              <a:rPr lang="iu-Latn-C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intuition</a:t>
            </a:r>
            <a: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we rather </a:t>
            </a:r>
            <a:r>
              <a:rPr lang="iu-Latn-C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quantify</a:t>
            </a:r>
            <a: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discontinuity and semantic drift to make it more replicable?</a:t>
            </a:r>
          </a:p>
          <a:p>
            <a: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approach: build a coherent picture that takes into account what we already know from archaeology. But subordinating linguistic evidence to that of other disciplines risks </a:t>
            </a:r>
            <a:r>
              <a:rPr lang="iu-Latn-C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bias</a:t>
            </a:r>
            <a:r>
              <a:rPr lang="iu-Lat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612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4604-39E2-7D04-E78C-326C08D8F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this the right approach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BCDB1-74A0-365C-57C1-C975AA932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9257"/>
            <a:ext cx="10515600" cy="327839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interdisciplinarity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Should we 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each discipline speak for itself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before we integrate them?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would imply 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abandoning the assumption that there will be traces in languages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just because there are archaeological clues for early iron working.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 becomes a question rather than a given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can words for ‘iron’ tell us something about the history of ironworking?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68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F91EBE-388D-2C19-7062-757EB069E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words-and-things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perspectives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1AFE6-5DA1-A66C-C75E-9CEE447D8E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6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BC7F3DB2-62DD-D164-07C4-D175E48B67AF}"/>
              </a:ext>
            </a:extLst>
          </p:cNvPr>
          <p:cNvGrpSpPr/>
          <p:nvPr/>
        </p:nvGrpSpPr>
        <p:grpSpPr>
          <a:xfrm>
            <a:off x="707137" y="4738857"/>
            <a:ext cx="1621190" cy="1531498"/>
            <a:chOff x="707137" y="4738857"/>
            <a:chExt cx="1621190" cy="1531498"/>
          </a:xfrm>
        </p:grpSpPr>
        <p:pic>
          <p:nvPicPr>
            <p:cNvPr id="1028" name="Picture 4" descr="Printable Blank Africa Map with Outline, Transparent PNG Map">
              <a:extLst>
                <a:ext uri="{FF2B5EF4-FFF2-40B4-BE49-F238E27FC236}">
                  <a16:creationId xmlns:a16="http://schemas.microsoft.com/office/drawing/2014/main" id="{B6D6D9BF-0258-DBF9-1E72-ACC587424E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137" y="4738857"/>
              <a:ext cx="1621190" cy="1531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72B814-0A9A-F967-5E1D-3060AAA715CE}"/>
                </a:ext>
              </a:extLst>
            </p:cNvPr>
            <p:cNvSpPr txBox="1"/>
            <p:nvPr/>
          </p:nvSpPr>
          <p:spPr>
            <a:xfrm>
              <a:off x="1115568" y="5123162"/>
              <a:ext cx="39714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u-Latn-CA" sz="700" dirty="0">
                  <a:solidFill>
                    <a:schemeClr val="bg1"/>
                  </a:solidFill>
                </a:rPr>
                <a:t>bòlò</a:t>
              </a:r>
              <a:endParaRPr lang="LID4096" sz="700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59EC23E-78F4-4DF7-D477-05AFAC8A426B}"/>
                </a:ext>
              </a:extLst>
            </p:cNvPr>
            <p:cNvSpPr txBox="1"/>
            <p:nvPr/>
          </p:nvSpPr>
          <p:spPr>
            <a:xfrm>
              <a:off x="1538901" y="5374746"/>
              <a:ext cx="5608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u-Latn-CA" sz="700" dirty="0">
                  <a:solidFill>
                    <a:schemeClr val="bg1"/>
                  </a:solidFill>
                </a:rPr>
                <a:t>cuma</a:t>
              </a:r>
              <a:endParaRPr lang="LID4096" sz="700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FDED219-F5EB-67CF-C639-B4A8D254C4EF}"/>
                </a:ext>
              </a:extLst>
            </p:cNvPr>
            <p:cNvSpPr txBox="1"/>
            <p:nvPr/>
          </p:nvSpPr>
          <p:spPr>
            <a:xfrm>
              <a:off x="1360310" y="5256007"/>
              <a:ext cx="5608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u-Latn-CA" sz="700" dirty="0">
                  <a:solidFill>
                    <a:schemeClr val="bg1"/>
                  </a:solidFill>
                </a:rPr>
                <a:t>soy</a:t>
              </a:r>
              <a:endParaRPr lang="LID4096" sz="700" dirty="0">
                <a:solidFill>
                  <a:schemeClr val="bg1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A803DB3-7706-2A07-816F-4134AF2086A6}"/>
                </a:ext>
              </a:extLst>
            </p:cNvPr>
            <p:cNvSpPr txBox="1"/>
            <p:nvPr/>
          </p:nvSpPr>
          <p:spPr>
            <a:xfrm>
              <a:off x="859935" y="5055952"/>
              <a:ext cx="5608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u-Latn-CA" sz="700" dirty="0">
                  <a:solidFill>
                    <a:schemeClr val="bg1"/>
                  </a:solidFill>
                </a:rPr>
                <a:t>inyi</a:t>
              </a:r>
              <a:endParaRPr lang="LID4096" sz="7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9C236F-B5B2-5155-B5F8-4FEE01FDA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words-and-things perspectives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0ABE494-C5F7-FD1C-1E41-0CAA3F3DB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848" y="2313244"/>
            <a:ext cx="7443442" cy="1728178"/>
          </a:xfrm>
          <a:solidFill>
            <a:schemeClr val="tx1">
              <a:alpha val="80000"/>
            </a:schemeClr>
          </a:solidFill>
          <a:effectLst>
            <a:softEdge rad="50800"/>
          </a:effectLst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5577AC"/>
                </a:solidFill>
              </a:rPr>
              <a:t>What forms express ‘iron’, where?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222A35"/>
                </a:solidFill>
              </a:rPr>
              <a:t>What meanings does </a:t>
            </a:r>
            <a:r>
              <a:rPr lang="en-US" i="1" dirty="0">
                <a:solidFill>
                  <a:srgbClr val="222A35"/>
                </a:solidFill>
              </a:rPr>
              <a:t>°</a:t>
            </a:r>
            <a:r>
              <a:rPr lang="en-US" i="1" dirty="0" err="1">
                <a:solidFill>
                  <a:srgbClr val="222A35"/>
                </a:solidFill>
              </a:rPr>
              <a:t>bo</a:t>
            </a:r>
            <a:r>
              <a:rPr lang="iu-Latn-CA" i="1" dirty="0">
                <a:solidFill>
                  <a:srgbClr val="222A35"/>
                </a:solidFill>
              </a:rPr>
              <a:t>̀</a:t>
            </a:r>
            <a:r>
              <a:rPr lang="en-US" i="1" dirty="0">
                <a:solidFill>
                  <a:srgbClr val="222A35"/>
                </a:solidFill>
              </a:rPr>
              <a:t>lò </a:t>
            </a:r>
            <a:r>
              <a:rPr lang="en-US" dirty="0">
                <a:solidFill>
                  <a:srgbClr val="222A35"/>
                </a:solidFill>
              </a:rPr>
              <a:t>express, where?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Where and how did °</a:t>
            </a:r>
            <a:r>
              <a:rPr lang="en-US" i="1" dirty="0" err="1">
                <a:solidFill>
                  <a:srgbClr val="7030A0"/>
                </a:solidFill>
              </a:rPr>
              <a:t>bòlo</a:t>
            </a:r>
            <a:r>
              <a:rPr lang="en-US" i="1" dirty="0">
                <a:solidFill>
                  <a:srgbClr val="7030A0"/>
                </a:solidFill>
              </a:rPr>
              <a:t>̀ </a:t>
            </a:r>
            <a:r>
              <a:rPr lang="en-US" dirty="0">
                <a:solidFill>
                  <a:srgbClr val="7030A0"/>
                </a:solidFill>
              </a:rPr>
              <a:t>come to mean ‘iron’? 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89536F-EC85-C474-D982-3DD5084EE783}"/>
              </a:ext>
            </a:extLst>
          </p:cNvPr>
          <p:cNvSpPr/>
          <p:nvPr/>
        </p:nvSpPr>
        <p:spPr>
          <a:xfrm>
            <a:off x="2844800" y="4626450"/>
            <a:ext cx="2291645" cy="654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u-Latn-CA" dirty="0"/>
              <a:t>Forms</a:t>
            </a:r>
            <a:endParaRPr lang="LID4096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0AAA43-0828-ED95-DA35-4C688CC650FC}"/>
              </a:ext>
            </a:extLst>
          </p:cNvPr>
          <p:cNvSpPr/>
          <p:nvPr/>
        </p:nvSpPr>
        <p:spPr>
          <a:xfrm>
            <a:off x="7631290" y="4626450"/>
            <a:ext cx="2291645" cy="654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u-Latn-CA" dirty="0"/>
              <a:t>Meanings</a:t>
            </a:r>
            <a:endParaRPr lang="LID4096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5446E5-66ED-968D-2F50-D2569531262E}"/>
              </a:ext>
            </a:extLst>
          </p:cNvPr>
          <p:cNvCxnSpPr>
            <a:cxnSpLocks/>
          </p:cNvCxnSpPr>
          <p:nvPr/>
        </p:nvCxnSpPr>
        <p:spPr>
          <a:xfrm flipH="1">
            <a:off x="5125156" y="4791795"/>
            <a:ext cx="2494845" cy="0"/>
          </a:xfrm>
          <a:prstGeom prst="straightConnector1">
            <a:avLst/>
          </a:prstGeom>
          <a:ln w="762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6274D57-E4EF-42ED-7D12-B4653CC26BA4}"/>
              </a:ext>
            </a:extLst>
          </p:cNvPr>
          <p:cNvSpPr txBox="1"/>
          <p:nvPr/>
        </p:nvSpPr>
        <p:spPr>
          <a:xfrm>
            <a:off x="6220178" y="4306373"/>
            <a:ext cx="304800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Latn-CA" dirty="0"/>
              <a:t>1</a:t>
            </a:r>
            <a:endParaRPr lang="LID4096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D02D97D-54C6-9261-4F70-9B033DC3EF57}"/>
              </a:ext>
            </a:extLst>
          </p:cNvPr>
          <p:cNvCxnSpPr/>
          <p:nvPr/>
        </p:nvCxnSpPr>
        <p:spPr>
          <a:xfrm>
            <a:off x="5136445" y="5123162"/>
            <a:ext cx="2494845" cy="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EFB45ED-FB6A-42B5-D104-BF7CCBFF34AB}"/>
              </a:ext>
            </a:extLst>
          </p:cNvPr>
          <p:cNvSpPr txBox="1"/>
          <p:nvPr/>
        </p:nvSpPr>
        <p:spPr>
          <a:xfrm>
            <a:off x="6220178" y="5288508"/>
            <a:ext cx="304800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Latn-CA" dirty="0"/>
              <a:t>2</a:t>
            </a:r>
            <a:endParaRPr lang="LID4096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B3CF4A8-E7AD-C33D-30C6-A8BF4BF26E89}"/>
              </a:ext>
            </a:extLst>
          </p:cNvPr>
          <p:cNvGrpSpPr/>
          <p:nvPr/>
        </p:nvGrpSpPr>
        <p:grpSpPr>
          <a:xfrm>
            <a:off x="10416829" y="4590285"/>
            <a:ext cx="1621190" cy="1531498"/>
            <a:chOff x="707137" y="4738857"/>
            <a:chExt cx="1621190" cy="1531498"/>
          </a:xfrm>
        </p:grpSpPr>
        <p:pic>
          <p:nvPicPr>
            <p:cNvPr id="32" name="Picture 4" descr="Printable Blank Africa Map with Outline, Transparent PNG Map">
              <a:extLst>
                <a:ext uri="{FF2B5EF4-FFF2-40B4-BE49-F238E27FC236}">
                  <a16:creationId xmlns:a16="http://schemas.microsoft.com/office/drawing/2014/main" id="{4FC11E89-52EC-E927-57A1-2F13CEAE9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137" y="4738857"/>
              <a:ext cx="1621190" cy="1531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6394C0-13ED-02BF-D9F2-7E8287D31E71}"/>
                </a:ext>
              </a:extLst>
            </p:cNvPr>
            <p:cNvSpPr txBox="1"/>
            <p:nvPr/>
          </p:nvSpPr>
          <p:spPr>
            <a:xfrm>
              <a:off x="1111735" y="5204523"/>
              <a:ext cx="39714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u-Latn-CA" sz="700" dirty="0">
                  <a:solidFill>
                    <a:schemeClr val="bg1"/>
                  </a:solidFill>
                </a:rPr>
                <a:t>beat</a:t>
              </a:r>
              <a:endParaRPr lang="LID4096" sz="700" dirty="0">
                <a:solidFill>
                  <a:schemeClr val="bg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DF9147F-4B0E-AE6B-FF1A-99527B10A502}"/>
                </a:ext>
              </a:extLst>
            </p:cNvPr>
            <p:cNvSpPr txBox="1"/>
            <p:nvPr/>
          </p:nvSpPr>
          <p:spPr>
            <a:xfrm>
              <a:off x="1538901" y="5374746"/>
              <a:ext cx="5608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u-Latn-CA" sz="700" dirty="0">
                  <a:solidFill>
                    <a:schemeClr val="bg1"/>
                  </a:solidFill>
                </a:rPr>
                <a:t>thing</a:t>
              </a:r>
              <a:endParaRPr lang="LID4096" sz="700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18BD8D7-226C-7AFD-1965-E1DC1A604B02}"/>
                </a:ext>
              </a:extLst>
            </p:cNvPr>
            <p:cNvSpPr txBox="1"/>
            <p:nvPr/>
          </p:nvSpPr>
          <p:spPr>
            <a:xfrm>
              <a:off x="1360310" y="5256007"/>
              <a:ext cx="5608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u-Latn-CA" sz="700" dirty="0">
                  <a:solidFill>
                    <a:schemeClr val="bg1"/>
                  </a:solidFill>
                </a:rPr>
                <a:t>war</a:t>
              </a:r>
              <a:endParaRPr lang="LID4096" sz="7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810A242-413E-36E0-BE31-31FEEB46AE83}"/>
                </a:ext>
              </a:extLst>
            </p:cNvPr>
            <p:cNvSpPr txBox="1"/>
            <p:nvPr/>
          </p:nvSpPr>
          <p:spPr>
            <a:xfrm>
              <a:off x="859935" y="5055952"/>
              <a:ext cx="5608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u-Latn-CA" sz="700" dirty="0">
                  <a:solidFill>
                    <a:schemeClr val="bg1"/>
                  </a:solidFill>
                </a:rPr>
                <a:t>sharp</a:t>
              </a:r>
              <a:endParaRPr lang="LID4096" sz="700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F453606-741E-B1B8-99A3-86DF00A333EF}"/>
              </a:ext>
            </a:extLst>
          </p:cNvPr>
          <p:cNvSpPr txBox="1"/>
          <p:nvPr/>
        </p:nvSpPr>
        <p:spPr>
          <a:xfrm>
            <a:off x="725301" y="5661041"/>
            <a:ext cx="961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Latn-CA" sz="1600" dirty="0">
                <a:solidFill>
                  <a:schemeClr val="bg1"/>
                </a:solidFill>
              </a:rPr>
              <a:t>‘iron’</a:t>
            </a:r>
            <a:endParaRPr lang="LID4096" sz="1600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B17B413-77AE-4A5F-ED0D-EE1E10DC8267}"/>
              </a:ext>
            </a:extLst>
          </p:cNvPr>
          <p:cNvSpPr txBox="1"/>
          <p:nvPr/>
        </p:nvSpPr>
        <p:spPr>
          <a:xfrm>
            <a:off x="10345762" y="5474773"/>
            <a:ext cx="722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Latn-CA" sz="1600" dirty="0">
                <a:solidFill>
                  <a:schemeClr val="bg1"/>
                </a:solidFill>
              </a:rPr>
              <a:t>°bòlò</a:t>
            </a:r>
            <a:endParaRPr lang="LID4096" sz="1600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E1B2DA2-E0E0-126C-88F1-AF4DC5E67705}"/>
              </a:ext>
            </a:extLst>
          </p:cNvPr>
          <p:cNvSpPr/>
          <p:nvPr/>
        </p:nvSpPr>
        <p:spPr>
          <a:xfrm>
            <a:off x="5226755" y="5826386"/>
            <a:ext cx="2291645" cy="654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u-Latn-CA" dirty="0"/>
              <a:t>Proto-*</a:t>
            </a:r>
            <a:endParaRPr lang="LID4096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6D95408-F4BF-B613-A87A-0090D186D816}"/>
              </a:ext>
            </a:extLst>
          </p:cNvPr>
          <p:cNvCxnSpPr>
            <a:cxnSpLocks/>
            <a:stCxn id="7" idx="2"/>
            <a:endCxn id="39" idx="1"/>
          </p:cNvCxnSpPr>
          <p:nvPr/>
        </p:nvCxnSpPr>
        <p:spPr>
          <a:xfrm>
            <a:off x="3990623" y="5281206"/>
            <a:ext cx="1236132" cy="872558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E7DC9E3-32CF-7888-C0E2-63C0DED1FD80}"/>
              </a:ext>
            </a:extLst>
          </p:cNvPr>
          <p:cNvCxnSpPr>
            <a:cxnSpLocks/>
            <a:stCxn id="10" idx="2"/>
            <a:endCxn id="39" idx="3"/>
          </p:cNvCxnSpPr>
          <p:nvPr/>
        </p:nvCxnSpPr>
        <p:spPr>
          <a:xfrm flipH="1">
            <a:off x="7518400" y="5281206"/>
            <a:ext cx="1258713" cy="872558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90C79F5-1BFA-A54B-65AE-8872FD55ACFF}"/>
              </a:ext>
            </a:extLst>
          </p:cNvPr>
          <p:cNvSpPr txBox="1"/>
          <p:nvPr/>
        </p:nvSpPr>
        <p:spPr>
          <a:xfrm>
            <a:off x="4636762" y="5398083"/>
            <a:ext cx="304800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Latn-CA" dirty="0"/>
              <a:t>3</a:t>
            </a:r>
            <a:endParaRPr lang="LID4096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2E5F036-0B3E-3BBE-DE41-71C41223573A}"/>
              </a:ext>
            </a:extLst>
          </p:cNvPr>
          <p:cNvSpPr txBox="1"/>
          <p:nvPr/>
        </p:nvSpPr>
        <p:spPr>
          <a:xfrm>
            <a:off x="7803594" y="5388534"/>
            <a:ext cx="304800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Latn-CA" dirty="0"/>
              <a:t>3</a:t>
            </a:r>
            <a:endParaRPr lang="LID4096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62A4BA8-D3F3-DB65-4C15-6B88BFE18622}"/>
              </a:ext>
            </a:extLst>
          </p:cNvPr>
          <p:cNvSpPr txBox="1"/>
          <p:nvPr/>
        </p:nvSpPr>
        <p:spPr>
          <a:xfrm>
            <a:off x="2001926" y="5897822"/>
            <a:ext cx="304800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Latn-CA" dirty="0">
                <a:solidFill>
                  <a:schemeClr val="bg1"/>
                </a:solidFill>
              </a:rPr>
              <a:t>1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76F8F39-1C42-996B-3A5C-81440271217C}"/>
              </a:ext>
            </a:extLst>
          </p:cNvPr>
          <p:cNvSpPr txBox="1"/>
          <p:nvPr/>
        </p:nvSpPr>
        <p:spPr>
          <a:xfrm>
            <a:off x="10669027" y="5770616"/>
            <a:ext cx="304800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u-Latn-CA" dirty="0">
                <a:solidFill>
                  <a:schemeClr val="bg1"/>
                </a:solidFill>
              </a:rPr>
              <a:t>2</a:t>
            </a:r>
            <a:endParaRPr lang="LID4096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47A5D-3B44-A2AD-726A-7C1EDF987196}"/>
              </a:ext>
            </a:extLst>
          </p:cNvPr>
          <p:cNvSpPr txBox="1"/>
          <p:nvPr/>
        </p:nvSpPr>
        <p:spPr>
          <a:xfrm>
            <a:off x="8859117" y="2519196"/>
            <a:ext cx="2368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e.g. Bostoen 2005</a:t>
            </a:r>
            <a:endParaRPr lang="LID4096" sz="1600" dirty="0"/>
          </a:p>
        </p:txBody>
      </p:sp>
    </p:spTree>
    <p:extLst>
      <p:ext uri="{BB962C8B-B14F-4D97-AF65-F5344CB8AC3E}">
        <p14:creationId xmlns:p14="http://schemas.microsoft.com/office/powerpoint/2010/main" val="2136534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789</Words>
  <Application>Microsoft Office PowerPoint</Application>
  <PresentationFormat>Widescreen</PresentationFormat>
  <Paragraphs>121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Charis SIL</vt:lpstr>
      <vt:lpstr>Times New Roman</vt:lpstr>
      <vt:lpstr>Office Theme</vt:lpstr>
      <vt:lpstr>Packager Shell Object</vt:lpstr>
      <vt:lpstr>Words for ‘iron’ in Nigeria</vt:lpstr>
      <vt:lpstr>Introduction</vt:lpstr>
      <vt:lpstr>PowerPoint Presentation</vt:lpstr>
      <vt:lpstr>Vansina 2006: a mix of three approaches</vt:lpstr>
      <vt:lpstr>An example: °tale and °bolo</vt:lpstr>
      <vt:lpstr>Weaknesses of the approach?</vt:lpstr>
      <vt:lpstr>Is this the right approach?</vt:lpstr>
      <vt:lpstr>Three words-and-things perspectives</vt:lpstr>
      <vt:lpstr>Three words-and-things perspectives</vt:lpstr>
      <vt:lpstr>The onomasiological perspective</vt:lpstr>
      <vt:lpstr>The onomasiological perspective</vt:lpstr>
      <vt:lpstr>Example: Blakney 1963</vt:lpstr>
      <vt:lpstr>Advantages and disadvantages</vt:lpstr>
      <vt:lpstr>Elaboration of the method</vt:lpstr>
      <vt:lpstr>Elaboration: data processing</vt:lpstr>
      <vt:lpstr>Elaboration: analysis</vt:lpstr>
      <vt:lpstr>Nigeria as a case study</vt:lpstr>
      <vt:lpstr>Data collection</vt:lpstr>
      <vt:lpstr>Approach 1: identify cognate sets</vt:lpstr>
      <vt:lpstr>Approach 2: cognate sets across families</vt:lpstr>
      <vt:lpstr>Approach 3: comparison with ‘fire’</vt:lpstr>
      <vt:lpstr>Discussion</vt:lpstr>
      <vt:lpstr>Discussion</vt:lpstr>
      <vt:lpstr>Discussion: typology of areas</vt:lpstr>
      <vt:lpstr>Discussion: comparison with basic vocabulary</vt:lpstr>
      <vt:lpstr>Conclusion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 for ‘iron’ in Nigeria</dc:title>
  <dc:creator>Jakob Lesage</dc:creator>
  <cp:lastModifiedBy>Jakob Lesage</cp:lastModifiedBy>
  <cp:revision>7</cp:revision>
  <dcterms:created xsi:type="dcterms:W3CDTF">2023-05-02T07:15:27Z</dcterms:created>
  <dcterms:modified xsi:type="dcterms:W3CDTF">2023-05-02T14:13:52Z</dcterms:modified>
</cp:coreProperties>
</file>