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notesMasterIdLst>
    <p:notesMasterId r:id="rId49"/>
  </p:notesMasterIdLst>
  <p:handoutMasterIdLst>
    <p:handoutMasterId r:id="rId50"/>
  </p:handoutMasterIdLst>
  <p:sldIdLst>
    <p:sldId id="257" r:id="rId2"/>
    <p:sldId id="352" r:id="rId3"/>
    <p:sldId id="373" r:id="rId4"/>
    <p:sldId id="380" r:id="rId5"/>
    <p:sldId id="353" r:id="rId6"/>
    <p:sldId id="356" r:id="rId7"/>
    <p:sldId id="368" r:id="rId8"/>
    <p:sldId id="371" r:id="rId9"/>
    <p:sldId id="350" r:id="rId10"/>
    <p:sldId id="379" r:id="rId11"/>
    <p:sldId id="357" r:id="rId12"/>
    <p:sldId id="394" r:id="rId13"/>
    <p:sldId id="390" r:id="rId14"/>
    <p:sldId id="355" r:id="rId15"/>
    <p:sldId id="392" r:id="rId16"/>
    <p:sldId id="374" r:id="rId17"/>
    <p:sldId id="354" r:id="rId18"/>
    <p:sldId id="375" r:id="rId19"/>
    <p:sldId id="391" r:id="rId20"/>
    <p:sldId id="393" r:id="rId21"/>
    <p:sldId id="370" r:id="rId22"/>
    <p:sldId id="358" r:id="rId23"/>
    <p:sldId id="378" r:id="rId24"/>
    <p:sldId id="372" r:id="rId25"/>
    <p:sldId id="381" r:id="rId26"/>
    <p:sldId id="395" r:id="rId27"/>
    <p:sldId id="369" r:id="rId28"/>
    <p:sldId id="397" r:id="rId29"/>
    <p:sldId id="363" r:id="rId30"/>
    <p:sldId id="396" r:id="rId31"/>
    <p:sldId id="364" r:id="rId32"/>
    <p:sldId id="385" r:id="rId33"/>
    <p:sldId id="367" r:id="rId34"/>
    <p:sldId id="386" r:id="rId35"/>
    <p:sldId id="383" r:id="rId36"/>
    <p:sldId id="384" r:id="rId37"/>
    <p:sldId id="387" r:id="rId38"/>
    <p:sldId id="388" r:id="rId39"/>
    <p:sldId id="389" r:id="rId40"/>
    <p:sldId id="359" r:id="rId41"/>
    <p:sldId id="361" r:id="rId42"/>
    <p:sldId id="360" r:id="rId43"/>
    <p:sldId id="362" r:id="rId44"/>
    <p:sldId id="377" r:id="rId45"/>
    <p:sldId id="376" r:id="rId46"/>
    <p:sldId id="365" r:id="rId47"/>
    <p:sldId id="366" r:id="rId48"/>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5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0000"/>
    <a:srgbClr val="FFFFFF"/>
    <a:srgbClr val="F2F2F2"/>
    <a:srgbClr val="DDD1C5"/>
    <a:srgbClr val="AAD7FF"/>
    <a:srgbClr val="AAB8C3"/>
    <a:srgbClr val="BCDFFF"/>
    <a:srgbClr val="A5BCCE"/>
    <a:srgbClr val="98A9BB"/>
    <a:srgbClr val="A5BA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4" autoAdjust="0"/>
    <p:restoredTop sz="94857" autoAdjust="0"/>
  </p:normalViewPr>
  <p:slideViewPr>
    <p:cSldViewPr snapToGrid="0" showGuides="1">
      <p:cViewPr varScale="1">
        <p:scale>
          <a:sx n="102" d="100"/>
          <a:sy n="102" d="100"/>
        </p:scale>
        <p:origin x="926" y="82"/>
      </p:cViewPr>
      <p:guideLst>
        <p:guide orient="horz" pos="1755"/>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3A91640-04F9-48EE-A9B7-D6206F32C880}" type="datetimeFigureOut">
              <a:rPr lang="en-US" smtClean="0"/>
              <a:t>7/14/2022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3C041E1-784B-4249-A729-C18CE3BABB4A}" type="slidenum">
              <a:rPr lang="en-US" smtClean="0"/>
              <a:t>‹#›</a:t>
            </a:fld>
            <a:endParaRPr lang="en-US"/>
          </a:p>
        </p:txBody>
      </p:sp>
    </p:spTree>
    <p:extLst>
      <p:ext uri="{BB962C8B-B14F-4D97-AF65-F5344CB8AC3E}">
        <p14:creationId xmlns:p14="http://schemas.microsoft.com/office/powerpoint/2010/main" val="1984659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5B7F409-868F-47EB-B1ED-1C4BBAD9C3EF}" type="datetimeFigureOut">
              <a:rPr lang="en-US" smtClean="0"/>
              <a:t>7/14/2022</a:t>
            </a:fld>
            <a:endParaRPr lang="en-US"/>
          </a:p>
        </p:txBody>
      </p:sp>
      <p:sp>
        <p:nvSpPr>
          <p:cNvPr id="4" name="Slide Image Placeholder 3"/>
          <p:cNvSpPr>
            <a:spLocks noGrp="1" noRot="1" noChangeAspect="1"/>
          </p:cNvSpPr>
          <p:nvPr>
            <p:ph type="sldImg" idx="2"/>
          </p:nvPr>
        </p:nvSpPr>
        <p:spPr>
          <a:xfrm>
            <a:off x="995363" y="1162050"/>
            <a:ext cx="50196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BE1C59E-986C-45AF-98C7-90183585CDD3}" type="slidenum">
              <a:rPr lang="en-US" smtClean="0"/>
              <a:t>‹#›</a:t>
            </a:fld>
            <a:endParaRPr lang="en-US"/>
          </a:p>
        </p:txBody>
      </p:sp>
    </p:spTree>
    <p:extLst>
      <p:ext uri="{BB962C8B-B14F-4D97-AF65-F5344CB8AC3E}">
        <p14:creationId xmlns:p14="http://schemas.microsoft.com/office/powerpoint/2010/main" val="3505311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E1C59E-986C-45AF-98C7-90183585CDD3}" type="slidenum">
              <a:rPr lang="en-US" smtClean="0"/>
              <a:t>1</a:t>
            </a:fld>
            <a:endParaRPr lang="en-US"/>
          </a:p>
        </p:txBody>
      </p:sp>
    </p:spTree>
    <p:extLst>
      <p:ext uri="{BB962C8B-B14F-4D97-AF65-F5344CB8AC3E}">
        <p14:creationId xmlns:p14="http://schemas.microsoft.com/office/powerpoint/2010/main" val="1943411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E1C59E-986C-45AF-98C7-90183585CDD3}" type="slidenum">
              <a:rPr lang="en-US" smtClean="0"/>
              <a:t>10</a:t>
            </a:fld>
            <a:endParaRPr lang="en-US"/>
          </a:p>
        </p:txBody>
      </p:sp>
    </p:spTree>
    <p:extLst>
      <p:ext uri="{BB962C8B-B14F-4D97-AF65-F5344CB8AC3E}">
        <p14:creationId xmlns:p14="http://schemas.microsoft.com/office/powerpoint/2010/main" val="2654064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5713512"/>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559276"/>
            <a:ext cx="5111752" cy="1262944"/>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299" y="3047998"/>
            <a:ext cx="5111752" cy="1100668"/>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4198053"/>
            <a:ext cx="673100" cy="232833"/>
          </a:xfrm>
        </p:spPr>
        <p:txBody>
          <a:bodyPr/>
          <a:lstStyle/>
          <a:p>
            <a:endParaRPr lang="en-GB"/>
          </a:p>
        </p:txBody>
      </p:sp>
      <p:sp>
        <p:nvSpPr>
          <p:cNvPr id="5" name="Footer Placeholder 4"/>
          <p:cNvSpPr>
            <a:spLocks noGrp="1"/>
          </p:cNvSpPr>
          <p:nvPr>
            <p:ph type="ftr" sz="quarter" idx="11"/>
          </p:nvPr>
        </p:nvSpPr>
        <p:spPr>
          <a:xfrm>
            <a:off x="2019298" y="4198053"/>
            <a:ext cx="3910976" cy="232833"/>
          </a:xfrm>
        </p:spPr>
        <p:txBody>
          <a:bodyPr/>
          <a:lstStyle/>
          <a:p>
            <a:endParaRPr lang="en-GB"/>
          </a:p>
        </p:txBody>
      </p:sp>
      <p:sp>
        <p:nvSpPr>
          <p:cNvPr id="6" name="Slide Number Placeholder 5"/>
          <p:cNvSpPr>
            <a:spLocks noGrp="1"/>
          </p:cNvSpPr>
          <p:nvPr>
            <p:ph type="sldNum" sz="quarter" idx="12"/>
          </p:nvPr>
        </p:nvSpPr>
        <p:spPr>
          <a:xfrm>
            <a:off x="6717676" y="4198053"/>
            <a:ext cx="413375" cy="232833"/>
          </a:xfrm>
        </p:spPr>
        <p:txBody>
          <a:bodyPr/>
          <a:lstStyle/>
          <a:p>
            <a:fld id="{BBAC2181-F146-4267-A94A-1873D2DFC60D}" type="slidenum">
              <a:rPr lang="en-GB" smtClean="0"/>
              <a:t>‹#›</a:t>
            </a:fld>
            <a:endParaRPr lang="en-GB"/>
          </a:p>
        </p:txBody>
      </p:sp>
      <p:cxnSp>
        <p:nvCxnSpPr>
          <p:cNvPr id="15" name="Straight Connector 14"/>
          <p:cNvCxnSpPr/>
          <p:nvPr/>
        </p:nvCxnSpPr>
        <p:spPr>
          <a:xfrm>
            <a:off x="2019299" y="2935109"/>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27068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012846"/>
            <a:ext cx="7207250" cy="472282"/>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867833"/>
            <a:ext cx="7579479" cy="2779891"/>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4485127"/>
            <a:ext cx="7207250" cy="411427"/>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AC2181-F146-4267-A94A-1873D2DFC60D}" type="slidenum">
              <a:rPr lang="en-GB" smtClean="0"/>
              <a:t>‹#›</a:t>
            </a:fld>
            <a:endParaRPr lang="en-GB"/>
          </a:p>
        </p:txBody>
      </p:sp>
    </p:spTree>
    <p:extLst>
      <p:ext uri="{BB962C8B-B14F-4D97-AF65-F5344CB8AC3E}">
        <p14:creationId xmlns:p14="http://schemas.microsoft.com/office/powerpoint/2010/main" val="2201097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818443"/>
            <a:ext cx="7194549" cy="2462390"/>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1" y="3619500"/>
            <a:ext cx="7194549" cy="1277056"/>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AC2181-F146-4267-A94A-1873D2DFC60D}" type="slidenum">
              <a:rPr lang="en-GB" smtClean="0"/>
              <a:t>‹#›</a:t>
            </a:fld>
            <a:endParaRPr lang="en-GB"/>
          </a:p>
        </p:txBody>
      </p:sp>
      <p:cxnSp>
        <p:nvCxnSpPr>
          <p:cNvPr id="15" name="Straight Connector 14"/>
          <p:cNvCxnSpPr/>
          <p:nvPr/>
        </p:nvCxnSpPr>
        <p:spPr>
          <a:xfrm>
            <a:off x="1047127" y="34501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5314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818443"/>
            <a:ext cx="6972299" cy="1975557"/>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2794000"/>
            <a:ext cx="6629402" cy="486833"/>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971551" y="3619500"/>
            <a:ext cx="7207250" cy="1277056"/>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AC2181-F146-4267-A94A-1873D2DFC60D}" type="slidenum">
              <a:rPr lang="en-GB" smtClean="0"/>
              <a:t>‹#›</a:t>
            </a:fld>
            <a:endParaRPr lang="en-GB"/>
          </a:p>
        </p:txBody>
      </p:sp>
      <p:sp>
        <p:nvSpPr>
          <p:cNvPr id="14" name="TextBox 13"/>
          <p:cNvSpPr txBox="1"/>
          <p:nvPr/>
        </p:nvSpPr>
        <p:spPr>
          <a:xfrm>
            <a:off x="646510" y="733301"/>
            <a:ext cx="457200" cy="487313"/>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356559"/>
            <a:ext cx="457200" cy="487313"/>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34501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451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2757151"/>
            <a:ext cx="7207251" cy="12240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981151"/>
            <a:ext cx="7207251" cy="7170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AC2181-F146-4267-A94A-1873D2DFC60D}" type="slidenum">
              <a:rPr lang="en-GB" smtClean="0"/>
              <a:t>‹#›</a:t>
            </a:fld>
            <a:endParaRPr lang="en-GB"/>
          </a:p>
        </p:txBody>
      </p:sp>
    </p:spTree>
    <p:extLst>
      <p:ext uri="{BB962C8B-B14F-4D97-AF65-F5344CB8AC3E}">
        <p14:creationId xmlns:p14="http://schemas.microsoft.com/office/powerpoint/2010/main" val="1555959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818443"/>
            <a:ext cx="6972299" cy="1869723"/>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1" y="3032760"/>
            <a:ext cx="7207251" cy="739140"/>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1" y="3774723"/>
            <a:ext cx="7207251" cy="1121833"/>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AC2181-F146-4267-A94A-1873D2DFC60D}" type="slidenum">
              <a:rPr lang="en-GB" smtClean="0"/>
              <a:t>‹#›</a:t>
            </a:fld>
            <a:endParaRPr lang="en-GB"/>
          </a:p>
        </p:txBody>
      </p:sp>
      <p:sp>
        <p:nvSpPr>
          <p:cNvPr id="12" name="TextBox 11"/>
          <p:cNvSpPr txBox="1"/>
          <p:nvPr/>
        </p:nvSpPr>
        <p:spPr>
          <a:xfrm>
            <a:off x="646510" y="733301"/>
            <a:ext cx="457200" cy="487313"/>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2166051"/>
            <a:ext cx="457200" cy="487313"/>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28575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4418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818443"/>
            <a:ext cx="7207250" cy="1869723"/>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1" y="3025140"/>
            <a:ext cx="7207251" cy="701040"/>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0" y="3725333"/>
            <a:ext cx="7207253" cy="1171223"/>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AC2181-F146-4267-A94A-1873D2DFC60D}" type="slidenum">
              <a:rPr lang="en-GB" smtClean="0"/>
              <a:t>‹#›</a:t>
            </a:fld>
            <a:endParaRPr lang="en-GB"/>
          </a:p>
        </p:txBody>
      </p:sp>
      <p:cxnSp>
        <p:nvCxnSpPr>
          <p:cNvPr id="15" name="Straight Connector 14"/>
          <p:cNvCxnSpPr/>
          <p:nvPr/>
        </p:nvCxnSpPr>
        <p:spPr>
          <a:xfrm>
            <a:off x="1047127" y="28575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7492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AC2181-F146-4267-A94A-1873D2DFC60D}" type="slidenum">
              <a:rPr lang="en-GB" smtClean="0"/>
              <a:t>‹#›</a:t>
            </a:fld>
            <a:endParaRPr lang="en-GB"/>
          </a:p>
        </p:txBody>
      </p:sp>
      <p:cxnSp>
        <p:nvCxnSpPr>
          <p:cNvPr id="14" name="Straight Connector 13"/>
          <p:cNvCxnSpPr/>
          <p:nvPr/>
        </p:nvCxnSpPr>
        <p:spPr>
          <a:xfrm>
            <a:off x="1047127" y="2017888"/>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72347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818443"/>
            <a:ext cx="1418171" cy="407811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49" y="818443"/>
            <a:ext cx="5574769" cy="407811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AC2181-F146-4267-A94A-1873D2DFC60D}" type="slidenum">
              <a:rPr lang="en-GB" smtClean="0"/>
              <a:t>‹#›</a:t>
            </a:fld>
            <a:endParaRPr lang="en-GB"/>
          </a:p>
        </p:txBody>
      </p:sp>
      <p:cxnSp>
        <p:nvCxnSpPr>
          <p:cNvPr id="14" name="Straight Connector 13"/>
          <p:cNvCxnSpPr/>
          <p:nvPr/>
        </p:nvCxnSpPr>
        <p:spPr>
          <a:xfrm>
            <a:off x="6647918" y="825500"/>
            <a:ext cx="0" cy="40640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35081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Rectangle 8"/>
          <p:cNvSpPr/>
          <p:nvPr userDrawn="1"/>
        </p:nvSpPr>
        <p:spPr>
          <a:xfrm>
            <a:off x="0" y="2705100"/>
            <a:ext cx="9144000" cy="3009900"/>
          </a:xfrm>
          <a:prstGeom prst="rect">
            <a:avLst/>
          </a:prstGeom>
          <a:solidFill>
            <a:srgbClr val="A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6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1159329" y="592668"/>
            <a:ext cx="1026508" cy="1853027"/>
          </a:xfrm>
          <a:prstGeom prst="rect">
            <a:avLst/>
          </a:prstGeom>
          <a:noFill/>
          <a:ln>
            <a:noFill/>
          </a:ln>
        </p:spPr>
      </p:pic>
    </p:spTree>
    <p:extLst>
      <p:ext uri="{BB962C8B-B14F-4D97-AF65-F5344CB8AC3E}">
        <p14:creationId xmlns:p14="http://schemas.microsoft.com/office/powerpoint/2010/main" val="2751479226"/>
      </p:ext>
    </p:extLst>
  </p:cSld>
  <p:clrMapOvr>
    <a:masterClrMapping/>
  </p:clrMapOvr>
  <mc:AlternateContent xmlns:mc="http://schemas.openxmlformats.org/markup-compatibility/2006" xmlns:p14="http://schemas.microsoft.com/office/powerpoint/2010/main">
    <mc:Choice Requires="p14">
      <p:transition p14:dur="250" advTm="5000">
        <p:fade/>
      </p:transition>
    </mc:Choice>
    <mc:Fallback xmlns="">
      <p:transition advTm="5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2" name="Rectangle 11"/>
          <p:cNvSpPr/>
          <p:nvPr userDrawn="1"/>
        </p:nvSpPr>
        <p:spPr>
          <a:xfrm>
            <a:off x="0" y="5391150"/>
            <a:ext cx="9144000" cy="323850"/>
          </a:xfrm>
          <a:prstGeom prst="rect">
            <a:avLst/>
          </a:prstGeom>
          <a:solidFill>
            <a:srgbClr val="A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p:nvPr userDrawn="1"/>
        </p:nvCxnSpPr>
        <p:spPr>
          <a:xfrm>
            <a:off x="0" y="5619749"/>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Date Placeholder 3"/>
          <p:cNvSpPr>
            <a:spLocks noGrp="1"/>
          </p:cNvSpPr>
          <p:nvPr>
            <p:ph type="dt" sz="half" idx="10"/>
          </p:nvPr>
        </p:nvSpPr>
        <p:spPr>
          <a:xfrm>
            <a:off x="457200" y="5330826"/>
            <a:ext cx="2133600" cy="365125"/>
          </a:xfrm>
        </p:spPr>
        <p:txBody>
          <a:bodyPr/>
          <a:lstStyle>
            <a:lvl1pPr>
              <a:defRPr>
                <a:solidFill>
                  <a:schemeClr val="tx1">
                    <a:lumMod val="95000"/>
                    <a:lumOff val="5000"/>
                  </a:schemeClr>
                </a:solidFill>
              </a:defRPr>
            </a:lvl1pPr>
          </a:lstStyle>
          <a:p>
            <a:endParaRPr lang="en-GB" dirty="0"/>
          </a:p>
        </p:txBody>
      </p:sp>
      <p:sp>
        <p:nvSpPr>
          <p:cNvPr id="15" name="Slide Number Placeholder 5"/>
          <p:cNvSpPr txBox="1">
            <a:spLocks/>
          </p:cNvSpPr>
          <p:nvPr userDrawn="1"/>
        </p:nvSpPr>
        <p:spPr>
          <a:xfrm>
            <a:off x="6553200" y="533082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E4EFCC-839F-41D2-8555-0D09730D1C1E}" type="slidenum">
              <a:rPr lang="en-GB" smtClean="0">
                <a:solidFill>
                  <a:schemeClr val="bg1"/>
                </a:solidFill>
              </a:rPr>
              <a:pPr/>
              <a:t>‹#›</a:t>
            </a:fld>
            <a:endParaRPr lang="en-GB" dirty="0">
              <a:solidFill>
                <a:schemeClr val="bg1"/>
              </a:solidFill>
            </a:endParaRPr>
          </a:p>
        </p:txBody>
      </p:sp>
      <p:sp>
        <p:nvSpPr>
          <p:cNvPr id="8" name="Rectangle 7"/>
          <p:cNvSpPr/>
          <p:nvPr userDrawn="1"/>
        </p:nvSpPr>
        <p:spPr>
          <a:xfrm>
            <a:off x="990600" y="202436"/>
            <a:ext cx="8251054" cy="826264"/>
          </a:xfrm>
          <a:prstGeom prst="rect">
            <a:avLst/>
          </a:prstGeom>
          <a:solidFill>
            <a:srgbClr val="000000">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el 1"/>
          <p:cNvSpPr txBox="1">
            <a:spLocks/>
          </p:cNvSpPr>
          <p:nvPr userDrawn="1"/>
        </p:nvSpPr>
        <p:spPr>
          <a:xfrm>
            <a:off x="1066800" y="346601"/>
            <a:ext cx="4038599" cy="646642"/>
          </a:xfrm>
          <a:prstGeom prst="rect">
            <a:avLst/>
          </a:prstGeom>
        </p:spPr>
        <p:txBody>
          <a:bodyPr>
            <a:noAutofit/>
          </a:bodyPr>
          <a:lstStyle>
            <a:lvl1pPr algn="l" defTabSz="914363" rtl="0" eaLnBrk="1" latinLnBrk="0" hangingPunct="1">
              <a:spcBef>
                <a:spcPct val="0"/>
              </a:spcBef>
              <a:buNone/>
              <a:defRPr sz="3300" kern="1200" baseline="0">
                <a:solidFill>
                  <a:schemeClr val="bg1"/>
                </a:solidFill>
                <a:latin typeface="Bookman Old Style" pitchFamily="18" charset="0"/>
                <a:ea typeface="+mj-ea"/>
                <a:cs typeface="+mj-cs"/>
              </a:defRPr>
            </a:lvl1pPr>
          </a:lstStyle>
          <a:p>
            <a:r>
              <a:rPr lang="nl-NL" sz="3000" dirty="0"/>
              <a:t>History of UB</a:t>
            </a:r>
          </a:p>
        </p:txBody>
      </p:sp>
      <p:sp>
        <p:nvSpPr>
          <p:cNvPr id="10" name="Rectangle 9"/>
          <p:cNvSpPr/>
          <p:nvPr userDrawn="1"/>
        </p:nvSpPr>
        <p:spPr>
          <a:xfrm>
            <a:off x="168676" y="202435"/>
            <a:ext cx="821924" cy="82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380212" y="288558"/>
            <a:ext cx="398853" cy="648000"/>
          </a:xfrm>
          <a:prstGeom prst="rect">
            <a:avLst/>
          </a:prstGeom>
          <a:noFill/>
          <a:ln>
            <a:noFill/>
          </a:ln>
        </p:spPr>
      </p:pic>
    </p:spTree>
    <p:extLst>
      <p:ext uri="{BB962C8B-B14F-4D97-AF65-F5344CB8AC3E}">
        <p14:creationId xmlns:p14="http://schemas.microsoft.com/office/powerpoint/2010/main" val="10321554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017888"/>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AC2181-F146-4267-A94A-1873D2DFC60D}" type="slidenum">
              <a:rPr lang="en-GB" smtClean="0"/>
              <a:t>‹#›</a:t>
            </a:fld>
            <a:endParaRPr lang="en-GB"/>
          </a:p>
        </p:txBody>
      </p:sp>
    </p:spTree>
    <p:extLst>
      <p:ext uri="{BB962C8B-B14F-4D97-AF65-F5344CB8AC3E}">
        <p14:creationId xmlns:p14="http://schemas.microsoft.com/office/powerpoint/2010/main" val="20061525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460505"/>
            <a:ext cx="6119016" cy="1518762"/>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0" y="3205043"/>
            <a:ext cx="6119018" cy="795456"/>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AC2181-F146-4267-A94A-1873D2DFC60D}" type="slidenum">
              <a:rPr lang="en-GB" smtClean="0"/>
              <a:t>‹#›</a:t>
            </a:fld>
            <a:endParaRPr lang="en-GB"/>
          </a:p>
        </p:txBody>
      </p:sp>
      <p:cxnSp>
        <p:nvCxnSpPr>
          <p:cNvPr id="16" name="Straight Connector 15"/>
          <p:cNvCxnSpPr/>
          <p:nvPr/>
        </p:nvCxnSpPr>
        <p:spPr>
          <a:xfrm>
            <a:off x="1509542" y="3092154"/>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7029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017888"/>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133600"/>
            <a:ext cx="3538728" cy="275844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133600"/>
            <a:ext cx="3538728" cy="275844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AC2181-F146-4267-A94A-1873D2DFC60D}" type="slidenum">
              <a:rPr lang="en-GB" smtClean="0"/>
              <a:t>‹#›</a:t>
            </a:fld>
            <a:endParaRPr lang="en-GB"/>
          </a:p>
        </p:txBody>
      </p:sp>
    </p:spTree>
    <p:extLst>
      <p:ext uri="{BB962C8B-B14F-4D97-AF65-F5344CB8AC3E}">
        <p14:creationId xmlns:p14="http://schemas.microsoft.com/office/powerpoint/2010/main" val="25572293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215444"/>
            <a:ext cx="3538728" cy="480218"/>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71550" y="2702719"/>
            <a:ext cx="3538728" cy="21938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215444"/>
            <a:ext cx="3538728" cy="480218"/>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35503" y="2702719"/>
            <a:ext cx="3538728" cy="21938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AC2181-F146-4267-A94A-1873D2DFC60D}" type="slidenum">
              <a:rPr lang="en-GB" smtClean="0"/>
              <a:t>‹#›</a:t>
            </a:fld>
            <a:endParaRPr lang="en-GB"/>
          </a:p>
        </p:txBody>
      </p:sp>
      <p:cxnSp>
        <p:nvCxnSpPr>
          <p:cNvPr id="18" name="Straight Connector 17"/>
          <p:cNvCxnSpPr/>
          <p:nvPr/>
        </p:nvCxnSpPr>
        <p:spPr>
          <a:xfrm>
            <a:off x="1047127" y="2017888"/>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09832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AC2181-F146-4267-A94A-1873D2DFC60D}" type="slidenum">
              <a:rPr lang="en-GB" smtClean="0"/>
              <a:t>‹#›</a:t>
            </a:fld>
            <a:endParaRPr lang="en-GB"/>
          </a:p>
        </p:txBody>
      </p:sp>
      <p:cxnSp>
        <p:nvCxnSpPr>
          <p:cNvPr id="14" name="Straight Connector 13"/>
          <p:cNvCxnSpPr/>
          <p:nvPr/>
        </p:nvCxnSpPr>
        <p:spPr>
          <a:xfrm>
            <a:off x="1047127" y="2017888"/>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50748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AC2181-F146-4267-A94A-1873D2DFC60D}" type="slidenum">
              <a:rPr lang="en-GB" smtClean="0"/>
              <a:t>‹#›</a:t>
            </a:fld>
            <a:endParaRPr lang="en-GB"/>
          </a:p>
        </p:txBody>
      </p:sp>
    </p:spTree>
    <p:extLst>
      <p:ext uri="{BB962C8B-B14F-4D97-AF65-F5344CB8AC3E}">
        <p14:creationId xmlns:p14="http://schemas.microsoft.com/office/powerpoint/2010/main" val="20796896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157112"/>
            <a:ext cx="2788841" cy="11430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1" y="818443"/>
            <a:ext cx="4102100" cy="407811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59" y="2525888"/>
            <a:ext cx="2788841" cy="2032003"/>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AC2181-F146-4267-A94A-1873D2DFC60D}" type="slidenum">
              <a:rPr lang="en-GB" smtClean="0"/>
              <a:t>‹#›</a:t>
            </a:fld>
            <a:endParaRPr lang="en-GB"/>
          </a:p>
        </p:txBody>
      </p:sp>
      <p:cxnSp>
        <p:nvCxnSpPr>
          <p:cNvPr id="16" name="Straight Connector 15"/>
          <p:cNvCxnSpPr/>
          <p:nvPr/>
        </p:nvCxnSpPr>
        <p:spPr>
          <a:xfrm>
            <a:off x="1047127" y="2427111"/>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36737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569860"/>
            <a:ext cx="4681362" cy="11430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4" y="867834"/>
            <a:ext cx="2297510" cy="3979333"/>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2712860"/>
            <a:ext cx="4681362" cy="15240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AC2181-F146-4267-A94A-1873D2DFC60D}" type="slidenum">
              <a:rPr lang="en-GB" smtClean="0"/>
              <a:t>‹#›</a:t>
            </a:fld>
            <a:endParaRPr lang="en-GB"/>
          </a:p>
        </p:txBody>
      </p:sp>
    </p:spTree>
    <p:extLst>
      <p:ext uri="{BB962C8B-B14F-4D97-AF65-F5344CB8AC3E}">
        <p14:creationId xmlns:p14="http://schemas.microsoft.com/office/powerpoint/2010/main" val="622146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5713512"/>
            <a:chOff x="-15736" y="0"/>
            <a:chExt cx="12229962" cy="6856214"/>
          </a:xfrm>
        </p:grpSpPr>
        <p:pic>
          <p:nvPicPr>
            <p:cNvPr id="8" name="Picture 7" descr="H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818444"/>
            <a:ext cx="7200897" cy="1086556"/>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1" y="2130777"/>
            <a:ext cx="7200897" cy="2765780"/>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4974167"/>
            <a:ext cx="1200150" cy="23283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endParaRPr lang="en-GB"/>
          </a:p>
        </p:txBody>
      </p:sp>
      <p:sp>
        <p:nvSpPr>
          <p:cNvPr id="5" name="Footer Placeholder 4"/>
          <p:cNvSpPr>
            <a:spLocks noGrp="1"/>
          </p:cNvSpPr>
          <p:nvPr>
            <p:ph type="ftr" sz="quarter" idx="3"/>
          </p:nvPr>
        </p:nvSpPr>
        <p:spPr>
          <a:xfrm>
            <a:off x="971551" y="4974167"/>
            <a:ext cx="5479425" cy="232833"/>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7765426" y="4974167"/>
            <a:ext cx="407023" cy="23283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BAC2181-F146-4267-A94A-1873D2DFC60D}" type="slidenum">
              <a:rPr lang="en-GB" smtClean="0"/>
              <a:t>‹#›</a:t>
            </a:fld>
            <a:endParaRPr lang="en-GB"/>
          </a:p>
        </p:txBody>
      </p:sp>
    </p:spTree>
    <p:extLst>
      <p:ext uri="{BB962C8B-B14F-4D97-AF65-F5344CB8AC3E}">
        <p14:creationId xmlns:p14="http://schemas.microsoft.com/office/powerpoint/2010/main" val="19125551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676" r:id="rId19"/>
  </p:sldLayoutIdLst>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hf hdr="0" ftr="0" dt="0"/>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1065844" y="3038168"/>
            <a:ext cx="6781800" cy="11354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300" kern="1200" baseline="0">
                <a:solidFill>
                  <a:schemeClr val="bg1"/>
                </a:solidFill>
                <a:latin typeface="Bookman Old Style" pitchFamily="18" charset="0"/>
                <a:ea typeface="+mj-ea"/>
                <a:cs typeface="+mj-cs"/>
              </a:defRPr>
            </a:lvl1pPr>
          </a:lstStyle>
          <a:p>
            <a:r>
              <a:rPr lang="nl-NL" sz="4400" dirty="0"/>
              <a:t>Kalahari Basin Area Workshop</a:t>
            </a:r>
          </a:p>
        </p:txBody>
      </p:sp>
      <p:sp>
        <p:nvSpPr>
          <p:cNvPr id="9" name="Ondertitel 2"/>
          <p:cNvSpPr txBox="1">
            <a:spLocks/>
          </p:cNvSpPr>
          <p:nvPr/>
        </p:nvSpPr>
        <p:spPr>
          <a:xfrm>
            <a:off x="1150511" y="4579373"/>
            <a:ext cx="6087533" cy="567813"/>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95000"/>
                    <a:lumOff val="5000"/>
                  </a:schemeClr>
                </a:solidFill>
                <a:latin typeface="Bookman Old Style"/>
                <a:ea typeface="+mn-ea"/>
                <a:cs typeface="Bookman Old Style"/>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r>
              <a:rPr lang="nl-NL" dirty="0">
                <a:solidFill>
                  <a:schemeClr val="bg1"/>
                </a:solidFill>
              </a:rPr>
              <a:t>Humbolt University of Berlin</a:t>
            </a:r>
          </a:p>
          <a:p>
            <a:r>
              <a:rPr lang="nl-NL" dirty="0">
                <a:solidFill>
                  <a:schemeClr val="bg1"/>
                </a:solidFill>
              </a:rPr>
              <a:t>Held at Riezlern 17 – 21 July 2022)</a:t>
            </a:r>
          </a:p>
        </p:txBody>
      </p:sp>
    </p:spTree>
    <p:extLst>
      <p:ext uri="{BB962C8B-B14F-4D97-AF65-F5344CB8AC3E}">
        <p14:creationId xmlns:p14="http://schemas.microsoft.com/office/powerpoint/2010/main" val="1931605960"/>
      </p:ext>
    </p:extLst>
  </p:cSld>
  <p:clrMapOvr>
    <a:masterClrMapping/>
  </p:clrMapOvr>
  <mc:AlternateContent xmlns:mc="http://schemas.openxmlformats.org/markup-compatibility/2006" xmlns:p14="http://schemas.microsoft.com/office/powerpoint/2010/main">
    <mc:Choice Requires="p14">
      <p:transition p14:dur="250" advTm="5000">
        <p:fade/>
      </p:transition>
    </mc:Choice>
    <mc:Fallback xmlns="">
      <p:transition advTm="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A688C-7046-9BDC-0D41-A5EA7BCED033}"/>
              </a:ext>
            </a:extLst>
          </p:cNvPr>
          <p:cNvSpPr>
            <a:spLocks noGrp="1"/>
          </p:cNvSpPr>
          <p:nvPr>
            <p:ph type="title"/>
          </p:nvPr>
        </p:nvSpPr>
        <p:spPr>
          <a:xfrm>
            <a:off x="971552" y="818444"/>
            <a:ext cx="7200897" cy="403254"/>
          </a:xfrm>
        </p:spPr>
        <p:txBody>
          <a:bodyPr>
            <a:normAutofit fontScale="90000"/>
          </a:bodyPr>
          <a:lstStyle/>
          <a:p>
            <a:r>
              <a:rPr lang="en-ZA" b="1" dirty="0"/>
              <a:t>…Introduction</a:t>
            </a:r>
          </a:p>
        </p:txBody>
      </p:sp>
      <p:sp>
        <p:nvSpPr>
          <p:cNvPr id="3" name="Content Placeholder 2">
            <a:extLst>
              <a:ext uri="{FF2B5EF4-FFF2-40B4-BE49-F238E27FC236}">
                <a16:creationId xmlns:a16="http://schemas.microsoft.com/office/drawing/2014/main" id="{C65E1097-923A-2792-5B43-8B7787089853}"/>
              </a:ext>
            </a:extLst>
          </p:cNvPr>
          <p:cNvSpPr>
            <a:spLocks noGrp="1"/>
          </p:cNvSpPr>
          <p:nvPr>
            <p:ph idx="1"/>
          </p:nvPr>
        </p:nvSpPr>
        <p:spPr>
          <a:xfrm>
            <a:off x="971551" y="1401580"/>
            <a:ext cx="7200897" cy="3494977"/>
          </a:xfrm>
        </p:spPr>
        <p:txBody>
          <a:bodyPr>
            <a:normAutofit lnSpcReduction="10000"/>
          </a:bodyPr>
          <a:lstStyle/>
          <a:p>
            <a:r>
              <a:rPr lang="en-US" sz="2400" dirty="0"/>
              <a:t>Ancient ethnic and linguistic contact situations have been postulated (du Plessis, 2009:225). Modern Africa history is replete with accounts of their interaction with other Africans, but little about among themselves. </a:t>
            </a:r>
          </a:p>
          <a:p>
            <a:r>
              <a:rPr lang="en-US" sz="2400" dirty="0"/>
              <a:t>This history is also presented from a contact perspective, that is, in relation to the socio-historical and socio-economic activities that other African and non-African groups initiated in their interaction with the Khoisan speech communities (cf. </a:t>
            </a:r>
            <a:r>
              <a:rPr lang="en-US" sz="2400" dirty="0" err="1"/>
              <a:t>Brenzinger</a:t>
            </a:r>
            <a:r>
              <a:rPr lang="en-US" sz="2400" dirty="0"/>
              <a:t> et al., 1991).  </a:t>
            </a:r>
            <a:endParaRPr lang="en-ZA" sz="2400" dirty="0"/>
          </a:p>
          <a:p>
            <a:endParaRPr lang="en-ZA" dirty="0"/>
          </a:p>
        </p:txBody>
      </p:sp>
      <p:sp>
        <p:nvSpPr>
          <p:cNvPr id="4" name="Slide Number Placeholder 3"/>
          <p:cNvSpPr>
            <a:spLocks noGrp="1"/>
          </p:cNvSpPr>
          <p:nvPr>
            <p:ph type="sldNum" sz="quarter" idx="12"/>
          </p:nvPr>
        </p:nvSpPr>
        <p:spPr>
          <a:xfrm>
            <a:off x="7765425" y="4896557"/>
            <a:ext cx="568678" cy="232833"/>
          </a:xfrm>
        </p:spPr>
        <p:txBody>
          <a:bodyPr/>
          <a:lstStyle/>
          <a:p>
            <a:fld id="{BBAC2181-F146-4267-A94A-1873D2DFC60D}" type="slidenum">
              <a:rPr lang="en-GB" sz="2000" smtClean="0"/>
              <a:t>10</a:t>
            </a:fld>
            <a:endParaRPr lang="en-GB" sz="2000" dirty="0"/>
          </a:p>
        </p:txBody>
      </p:sp>
    </p:spTree>
    <p:extLst>
      <p:ext uri="{BB962C8B-B14F-4D97-AF65-F5344CB8AC3E}">
        <p14:creationId xmlns:p14="http://schemas.microsoft.com/office/powerpoint/2010/main" val="11329862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2" y="719529"/>
            <a:ext cx="7200897" cy="404734"/>
          </a:xfrm>
        </p:spPr>
        <p:txBody>
          <a:bodyPr>
            <a:normAutofit fontScale="90000"/>
          </a:bodyPr>
          <a:lstStyle/>
          <a:p>
            <a:r>
              <a:rPr lang="en-ZA" b="1" dirty="0"/>
              <a:t>Their lack of collective self-reference…</a:t>
            </a:r>
          </a:p>
        </p:txBody>
      </p:sp>
      <p:sp>
        <p:nvSpPr>
          <p:cNvPr id="3" name="Content Placeholder 2"/>
          <p:cNvSpPr>
            <a:spLocks noGrp="1"/>
          </p:cNvSpPr>
          <p:nvPr>
            <p:ph idx="1"/>
          </p:nvPr>
        </p:nvSpPr>
        <p:spPr>
          <a:xfrm>
            <a:off x="854439" y="1199214"/>
            <a:ext cx="7442617" cy="3697344"/>
          </a:xfrm>
        </p:spPr>
        <p:txBody>
          <a:bodyPr>
            <a:normAutofit/>
          </a:bodyPr>
          <a:lstStyle/>
          <a:p>
            <a:r>
              <a:rPr lang="en-GB" dirty="0"/>
              <a:t>Currently there is no self-reference that is universally preferred by various indigenous groups of the Khoisan of southern Africa (</a:t>
            </a:r>
            <a:r>
              <a:rPr lang="en-GB" dirty="0" err="1"/>
              <a:t>Saugestad</a:t>
            </a:r>
            <a:r>
              <a:rPr lang="en-GB" dirty="0"/>
              <a:t>, 2001). In Namibia, for instance, Bushmen is used to refer to collectively various former foraging and it was not until 1996 that “San” began to be used in official circles (</a:t>
            </a:r>
            <a:r>
              <a:rPr lang="en-GB" dirty="0" err="1"/>
              <a:t>Saugestad</a:t>
            </a:r>
            <a:r>
              <a:rPr lang="en-GB" dirty="0"/>
              <a:t>, 2001). </a:t>
            </a:r>
          </a:p>
          <a:p>
            <a:r>
              <a:rPr lang="en-GB" dirty="0"/>
              <a:t>For several years South Africa used the term Bushmen, but in the post-apartheid era, the term San was favoured, as seen by the establishment of the South African San Institute (SASI) in 1996. </a:t>
            </a:r>
          </a:p>
          <a:p>
            <a:endParaRPr lang="en-ZA" dirty="0"/>
          </a:p>
          <a:p>
            <a:endParaRPr lang="en-ZA" dirty="0"/>
          </a:p>
        </p:txBody>
      </p:sp>
      <p:sp>
        <p:nvSpPr>
          <p:cNvPr id="4" name="Slide Number Placeholder 3"/>
          <p:cNvSpPr>
            <a:spLocks noGrp="1"/>
          </p:cNvSpPr>
          <p:nvPr>
            <p:ph type="sldNum" sz="quarter" idx="12"/>
          </p:nvPr>
        </p:nvSpPr>
        <p:spPr>
          <a:xfrm>
            <a:off x="7765426" y="4974167"/>
            <a:ext cx="531630" cy="232833"/>
          </a:xfrm>
        </p:spPr>
        <p:txBody>
          <a:bodyPr/>
          <a:lstStyle/>
          <a:p>
            <a:fld id="{BBAC2181-F146-4267-A94A-1873D2DFC60D}" type="slidenum">
              <a:rPr lang="en-GB" sz="2000" smtClean="0"/>
              <a:t>11</a:t>
            </a:fld>
            <a:endParaRPr lang="en-GB" sz="2000" dirty="0"/>
          </a:p>
        </p:txBody>
      </p:sp>
    </p:spTree>
    <p:extLst>
      <p:ext uri="{BB962C8B-B14F-4D97-AF65-F5344CB8AC3E}">
        <p14:creationId xmlns:p14="http://schemas.microsoft.com/office/powerpoint/2010/main" val="37280914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6500-902B-02FB-78DB-9D3DE614BE33}"/>
              </a:ext>
            </a:extLst>
          </p:cNvPr>
          <p:cNvSpPr>
            <a:spLocks noGrp="1"/>
          </p:cNvSpPr>
          <p:nvPr>
            <p:ph type="title"/>
          </p:nvPr>
        </p:nvSpPr>
        <p:spPr>
          <a:xfrm>
            <a:off x="971552" y="818444"/>
            <a:ext cx="7200897" cy="538166"/>
          </a:xfrm>
        </p:spPr>
        <p:txBody>
          <a:bodyPr>
            <a:normAutofit fontScale="90000"/>
          </a:bodyPr>
          <a:lstStyle/>
          <a:p>
            <a:r>
              <a:rPr lang="en-ZA" b="1" dirty="0"/>
              <a:t>… Their lack of collective self-reference</a:t>
            </a:r>
            <a:endParaRPr lang="en-ZA" dirty="0"/>
          </a:p>
        </p:txBody>
      </p:sp>
      <p:sp>
        <p:nvSpPr>
          <p:cNvPr id="3" name="Content Placeholder 2">
            <a:extLst>
              <a:ext uri="{FF2B5EF4-FFF2-40B4-BE49-F238E27FC236}">
                <a16:creationId xmlns:a16="http://schemas.microsoft.com/office/drawing/2014/main" id="{914C6E4C-B49D-4329-D78A-C73557BA846B}"/>
              </a:ext>
            </a:extLst>
          </p:cNvPr>
          <p:cNvSpPr>
            <a:spLocks noGrp="1"/>
          </p:cNvSpPr>
          <p:nvPr>
            <p:ph idx="1"/>
          </p:nvPr>
        </p:nvSpPr>
        <p:spPr>
          <a:xfrm>
            <a:off x="971551" y="1356610"/>
            <a:ext cx="7200897" cy="3539947"/>
          </a:xfrm>
        </p:spPr>
        <p:txBody>
          <a:bodyPr/>
          <a:lstStyle/>
          <a:p>
            <a:r>
              <a:rPr lang="en-GB" sz="2000" dirty="0"/>
              <a:t>Generally therefore, the use of the term “Bushmen” in Southern Africa’s is no longer regarded part of correct discourse, it is interpreted by as having derogatory connotations. In Botswana, the term “</a:t>
            </a:r>
            <a:r>
              <a:rPr lang="en-GB" sz="2000" dirty="0" err="1"/>
              <a:t>Basarwa</a:t>
            </a:r>
            <a:r>
              <a:rPr lang="en-GB" sz="2000" dirty="0"/>
              <a:t>” was adopted officially (</a:t>
            </a:r>
            <a:r>
              <a:rPr lang="en-GB" sz="2000" dirty="0" err="1"/>
              <a:t>Batibo</a:t>
            </a:r>
            <a:r>
              <a:rPr lang="en-GB" sz="2000" dirty="0"/>
              <a:t>, 1998). </a:t>
            </a:r>
          </a:p>
          <a:p>
            <a:r>
              <a:rPr lang="en-GB" sz="2000" dirty="0"/>
              <a:t>Therefore the current use of conventional generic term, ‘Khoisan’ equates to what some regional countries call “</a:t>
            </a:r>
            <a:r>
              <a:rPr lang="en-GB" sz="2000" dirty="0" err="1"/>
              <a:t>Basarwa</a:t>
            </a:r>
            <a:r>
              <a:rPr lang="en-GB" sz="2000" dirty="0"/>
              <a:t>” (cf. Cassidy et al (2001: 1) with reference to people coming from hunter-gatherer life-style, and are not a single community, linguistically and ethnically (</a:t>
            </a:r>
            <a:r>
              <a:rPr lang="en-GB" sz="2000" dirty="0" err="1"/>
              <a:t>Traill</a:t>
            </a:r>
            <a:r>
              <a:rPr lang="en-GB" sz="2000" dirty="0"/>
              <a:t>, 1986)).</a:t>
            </a:r>
            <a:endParaRPr lang="en-ZA" sz="2000" dirty="0"/>
          </a:p>
          <a:p>
            <a:endParaRPr lang="en-ZA" dirty="0"/>
          </a:p>
        </p:txBody>
      </p:sp>
      <p:sp>
        <p:nvSpPr>
          <p:cNvPr id="4" name="Slide Number Placeholder 3"/>
          <p:cNvSpPr>
            <a:spLocks noGrp="1"/>
          </p:cNvSpPr>
          <p:nvPr>
            <p:ph type="sldNum" sz="quarter" idx="12"/>
          </p:nvPr>
        </p:nvSpPr>
        <p:spPr>
          <a:xfrm>
            <a:off x="7765426" y="4974167"/>
            <a:ext cx="620928" cy="232833"/>
          </a:xfrm>
        </p:spPr>
        <p:txBody>
          <a:bodyPr/>
          <a:lstStyle/>
          <a:p>
            <a:fld id="{BBAC2181-F146-4267-A94A-1873D2DFC60D}" type="slidenum">
              <a:rPr lang="en-GB" sz="2000" smtClean="0"/>
              <a:t>12</a:t>
            </a:fld>
            <a:endParaRPr lang="en-GB" sz="2000" dirty="0"/>
          </a:p>
        </p:txBody>
      </p:sp>
    </p:spTree>
    <p:extLst>
      <p:ext uri="{BB962C8B-B14F-4D97-AF65-F5344CB8AC3E}">
        <p14:creationId xmlns:p14="http://schemas.microsoft.com/office/powerpoint/2010/main" val="18751706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5720C-D5EE-7873-30F0-EAAB792414A8}"/>
              </a:ext>
            </a:extLst>
          </p:cNvPr>
          <p:cNvSpPr>
            <a:spLocks noGrp="1"/>
          </p:cNvSpPr>
          <p:nvPr>
            <p:ph type="title"/>
          </p:nvPr>
        </p:nvSpPr>
        <p:spPr>
          <a:xfrm>
            <a:off x="971552" y="818445"/>
            <a:ext cx="7200897" cy="388263"/>
          </a:xfrm>
        </p:spPr>
        <p:txBody>
          <a:bodyPr>
            <a:normAutofit fontScale="90000"/>
          </a:bodyPr>
          <a:lstStyle/>
          <a:p>
            <a:r>
              <a:rPr lang="en-ZA" sz="2800" b="1" dirty="0"/>
              <a:t>Social Attitudes: Definitions …</a:t>
            </a:r>
          </a:p>
        </p:txBody>
      </p:sp>
      <p:sp>
        <p:nvSpPr>
          <p:cNvPr id="3" name="Content Placeholder 2">
            <a:extLst>
              <a:ext uri="{FF2B5EF4-FFF2-40B4-BE49-F238E27FC236}">
                <a16:creationId xmlns:a16="http://schemas.microsoft.com/office/drawing/2014/main" id="{BED2F7E9-1709-1293-B854-821805E71DC6}"/>
              </a:ext>
            </a:extLst>
          </p:cNvPr>
          <p:cNvSpPr>
            <a:spLocks noGrp="1"/>
          </p:cNvSpPr>
          <p:nvPr>
            <p:ph idx="1"/>
          </p:nvPr>
        </p:nvSpPr>
        <p:spPr>
          <a:xfrm>
            <a:off x="818745" y="1274164"/>
            <a:ext cx="7478305" cy="3622393"/>
          </a:xfrm>
        </p:spPr>
        <p:txBody>
          <a:bodyPr>
            <a:normAutofit lnSpcReduction="10000"/>
          </a:bodyPr>
          <a:lstStyle/>
          <a:p>
            <a:r>
              <a:rPr lang="en-ZA" dirty="0"/>
              <a:t>In the reading of research on ethnicity, it is not possible to come to a common definition of ethnic attitude and identity.</a:t>
            </a:r>
          </a:p>
          <a:p>
            <a:r>
              <a:rPr lang="en-ZA" dirty="0"/>
              <a:t>In sociology and psychology behaviours, mainly negative, towards a different ethnic group constitute ethnic attitudes.</a:t>
            </a:r>
          </a:p>
          <a:p>
            <a:r>
              <a:rPr lang="en-ZA" dirty="0"/>
              <a:t>These behaviours are motivated by perceived differences, social problems associated with the their group, and competition for resources or power.</a:t>
            </a:r>
          </a:p>
          <a:p>
            <a:r>
              <a:rPr lang="en-ZA" dirty="0"/>
              <a:t>A feeling of belonging to and positive attitude towards one’s group constitute ethic identify, and is the basis of the construction of opposite feelings towards other groups.</a:t>
            </a:r>
          </a:p>
          <a:p>
            <a:r>
              <a:rPr lang="en-ZA" dirty="0"/>
              <a:t>Theories on self-identity and self-categorizations pursue group behaviours to try to understand factors that motivate egroup attitudes towards other groups</a:t>
            </a:r>
          </a:p>
          <a:p>
            <a:endParaRPr lang="en-ZA" dirty="0"/>
          </a:p>
          <a:p>
            <a:endParaRPr lang="en-ZA" dirty="0"/>
          </a:p>
          <a:p>
            <a:endParaRPr lang="en-ZA" dirty="0"/>
          </a:p>
        </p:txBody>
      </p:sp>
      <p:sp>
        <p:nvSpPr>
          <p:cNvPr id="4" name="Slide Number Placeholder 3"/>
          <p:cNvSpPr>
            <a:spLocks noGrp="1"/>
          </p:cNvSpPr>
          <p:nvPr>
            <p:ph type="sldNum" sz="quarter" idx="12"/>
          </p:nvPr>
        </p:nvSpPr>
        <p:spPr>
          <a:xfrm>
            <a:off x="7765426" y="4974167"/>
            <a:ext cx="655763" cy="232833"/>
          </a:xfrm>
        </p:spPr>
        <p:txBody>
          <a:bodyPr/>
          <a:lstStyle/>
          <a:p>
            <a:fld id="{BBAC2181-F146-4267-A94A-1873D2DFC60D}" type="slidenum">
              <a:rPr lang="en-GB" sz="2000" smtClean="0"/>
              <a:t>13</a:t>
            </a:fld>
            <a:endParaRPr lang="en-GB" sz="2000" dirty="0"/>
          </a:p>
        </p:txBody>
      </p:sp>
    </p:spTree>
    <p:extLst>
      <p:ext uri="{BB962C8B-B14F-4D97-AF65-F5344CB8AC3E}">
        <p14:creationId xmlns:p14="http://schemas.microsoft.com/office/powerpoint/2010/main" val="11102751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2" y="818445"/>
            <a:ext cx="7200897" cy="395758"/>
          </a:xfrm>
        </p:spPr>
        <p:txBody>
          <a:bodyPr>
            <a:normAutofit fontScale="90000"/>
          </a:bodyPr>
          <a:lstStyle/>
          <a:p>
            <a:r>
              <a:rPr lang="en-ZA" b="1" dirty="0"/>
              <a:t>Aims of the discussion</a:t>
            </a:r>
          </a:p>
        </p:txBody>
      </p:sp>
      <p:sp>
        <p:nvSpPr>
          <p:cNvPr id="3" name="Content Placeholder 2"/>
          <p:cNvSpPr>
            <a:spLocks noGrp="1"/>
          </p:cNvSpPr>
          <p:nvPr>
            <p:ph idx="1"/>
          </p:nvPr>
        </p:nvSpPr>
        <p:spPr>
          <a:xfrm>
            <a:off x="891915" y="1304146"/>
            <a:ext cx="7337685" cy="3592412"/>
          </a:xfrm>
        </p:spPr>
        <p:txBody>
          <a:bodyPr>
            <a:noAutofit/>
          </a:bodyPr>
          <a:lstStyle/>
          <a:p>
            <a:r>
              <a:rPr lang="en-ZA" sz="2000" dirty="0"/>
              <a:t>To report on the geography and contact situations of the San communities;</a:t>
            </a:r>
          </a:p>
          <a:p>
            <a:r>
              <a:rPr lang="en-ZA" sz="2000" dirty="0"/>
              <a:t>Present their current social situations and relationships.</a:t>
            </a:r>
          </a:p>
          <a:p>
            <a:r>
              <a:rPr lang="en-ZA" sz="2000" dirty="0"/>
              <a:t>Discuss their social and sociolinguistics attitudes.</a:t>
            </a:r>
          </a:p>
          <a:p>
            <a:r>
              <a:rPr lang="en-ZA" sz="2000" dirty="0"/>
              <a:t>Characterize their inter-ethnic relationships.</a:t>
            </a:r>
          </a:p>
          <a:p>
            <a:r>
              <a:rPr lang="en-ZA" sz="2000" dirty="0"/>
              <a:t>Assess their socio-linguistics situations in view of the broader languages dynamics in Botswana.</a:t>
            </a:r>
          </a:p>
          <a:p>
            <a:r>
              <a:rPr lang="en-ZA" sz="2000" dirty="0"/>
              <a:t>Recommend on how positive attitudes and relationships could be built and sustained</a:t>
            </a:r>
          </a:p>
        </p:txBody>
      </p:sp>
      <p:sp>
        <p:nvSpPr>
          <p:cNvPr id="4" name="Slide Number Placeholder 3"/>
          <p:cNvSpPr>
            <a:spLocks noGrp="1"/>
          </p:cNvSpPr>
          <p:nvPr>
            <p:ph type="sldNum" sz="quarter" idx="12"/>
          </p:nvPr>
        </p:nvSpPr>
        <p:spPr>
          <a:xfrm>
            <a:off x="7765426" y="4974167"/>
            <a:ext cx="551260" cy="232833"/>
          </a:xfrm>
        </p:spPr>
        <p:txBody>
          <a:bodyPr/>
          <a:lstStyle/>
          <a:p>
            <a:fld id="{BBAC2181-F146-4267-A94A-1873D2DFC60D}" type="slidenum">
              <a:rPr lang="en-GB" sz="2000" smtClean="0"/>
              <a:t>14</a:t>
            </a:fld>
            <a:endParaRPr lang="en-GB" sz="2000" dirty="0"/>
          </a:p>
        </p:txBody>
      </p:sp>
    </p:spTree>
    <p:extLst>
      <p:ext uri="{BB962C8B-B14F-4D97-AF65-F5344CB8AC3E}">
        <p14:creationId xmlns:p14="http://schemas.microsoft.com/office/powerpoint/2010/main" val="41317265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F49A-A752-5AC7-8D87-9E5B1EABF03A}"/>
              </a:ext>
            </a:extLst>
          </p:cNvPr>
          <p:cNvSpPr>
            <a:spLocks noGrp="1"/>
          </p:cNvSpPr>
          <p:nvPr>
            <p:ph type="title"/>
          </p:nvPr>
        </p:nvSpPr>
        <p:spPr>
          <a:xfrm>
            <a:off x="971552" y="818444"/>
            <a:ext cx="7200897" cy="463215"/>
          </a:xfrm>
        </p:spPr>
        <p:txBody>
          <a:bodyPr>
            <a:normAutofit fontScale="90000"/>
          </a:bodyPr>
          <a:lstStyle/>
          <a:p>
            <a:r>
              <a:rPr lang="en-ZA" sz="3200" b="1" dirty="0"/>
              <a:t>Research Questions</a:t>
            </a:r>
          </a:p>
        </p:txBody>
      </p:sp>
      <p:sp>
        <p:nvSpPr>
          <p:cNvPr id="3" name="Content Placeholder 2">
            <a:extLst>
              <a:ext uri="{FF2B5EF4-FFF2-40B4-BE49-F238E27FC236}">
                <a16:creationId xmlns:a16="http://schemas.microsoft.com/office/drawing/2014/main" id="{7FCD8389-0024-C278-AB9F-CCDA23370B1E}"/>
              </a:ext>
            </a:extLst>
          </p:cNvPr>
          <p:cNvSpPr>
            <a:spLocks noGrp="1"/>
          </p:cNvSpPr>
          <p:nvPr>
            <p:ph idx="1"/>
          </p:nvPr>
        </p:nvSpPr>
        <p:spPr>
          <a:xfrm>
            <a:off x="861934" y="1281659"/>
            <a:ext cx="7435121" cy="3614898"/>
          </a:xfrm>
        </p:spPr>
        <p:txBody>
          <a:bodyPr>
            <a:normAutofit lnSpcReduction="10000"/>
          </a:bodyPr>
          <a:lstStyle/>
          <a:p>
            <a:r>
              <a:rPr lang="en-ZA" sz="2000" dirty="0"/>
              <a:t>Among the groups that are called :</a:t>
            </a:r>
            <a:r>
              <a:rPr lang="en-ZA" sz="2000" dirty="0" err="1"/>
              <a:t>Basarwa</a:t>
            </a:r>
            <a:r>
              <a:rPr lang="en-ZA" sz="2000" dirty="0"/>
              <a:t>”, how do you identify yourself?</a:t>
            </a:r>
          </a:p>
          <a:p>
            <a:r>
              <a:rPr lang="en-ZA" sz="2000" dirty="0"/>
              <a:t>How do you identify and relate to the “Basarwa”; group that you live with?</a:t>
            </a:r>
          </a:p>
          <a:p>
            <a:r>
              <a:rPr lang="en-ZA" sz="2000" dirty="0"/>
              <a:t>Do you like the other “</a:t>
            </a:r>
            <a:r>
              <a:rPr lang="en-ZA" sz="2000" dirty="0" err="1"/>
              <a:t>Basrwa</a:t>
            </a:r>
            <a:r>
              <a:rPr lang="en-ZA" sz="2000" dirty="0"/>
              <a:t>” group? And what are the issues that arise in your relationship?</a:t>
            </a:r>
          </a:p>
          <a:p>
            <a:r>
              <a:rPr lang="en-ZA" sz="2000" dirty="0"/>
              <a:t>Can you marry or be married in the other “</a:t>
            </a:r>
            <a:r>
              <a:rPr lang="en-ZA" sz="2000" dirty="0" err="1"/>
              <a:t>Basarwa</a:t>
            </a:r>
            <a:r>
              <a:rPr lang="en-ZA" sz="2000" dirty="0"/>
              <a:t>” group?</a:t>
            </a:r>
          </a:p>
          <a:p>
            <a:r>
              <a:rPr lang="en-ZA" sz="2000" dirty="0"/>
              <a:t>Can you speak anther “</a:t>
            </a:r>
            <a:r>
              <a:rPr lang="en-ZA" sz="2000" dirty="0" err="1"/>
              <a:t>Basarwa</a:t>
            </a:r>
            <a:r>
              <a:rPr lang="en-ZA" sz="2000" dirty="0"/>
              <a:t>” group language?</a:t>
            </a:r>
          </a:p>
          <a:p>
            <a:r>
              <a:rPr lang="en-ZA" sz="2000" dirty="0"/>
              <a:t>Can you give reasons why the other “Basarwa” group presents problems to you.</a:t>
            </a:r>
          </a:p>
          <a:p>
            <a:endParaRPr lang="en-ZA" dirty="0"/>
          </a:p>
        </p:txBody>
      </p:sp>
      <p:sp>
        <p:nvSpPr>
          <p:cNvPr id="4" name="Slide Number Placeholder 3"/>
          <p:cNvSpPr>
            <a:spLocks noGrp="1"/>
          </p:cNvSpPr>
          <p:nvPr>
            <p:ph type="sldNum" sz="quarter" idx="12"/>
          </p:nvPr>
        </p:nvSpPr>
        <p:spPr>
          <a:xfrm>
            <a:off x="7765426" y="4974167"/>
            <a:ext cx="647054" cy="232833"/>
          </a:xfrm>
        </p:spPr>
        <p:txBody>
          <a:bodyPr/>
          <a:lstStyle/>
          <a:p>
            <a:fld id="{BBAC2181-F146-4267-A94A-1873D2DFC60D}" type="slidenum">
              <a:rPr lang="en-GB" sz="2000" smtClean="0"/>
              <a:t>15</a:t>
            </a:fld>
            <a:endParaRPr lang="en-GB" sz="2000"/>
          </a:p>
        </p:txBody>
      </p:sp>
    </p:spTree>
    <p:extLst>
      <p:ext uri="{BB962C8B-B14F-4D97-AF65-F5344CB8AC3E}">
        <p14:creationId xmlns:p14="http://schemas.microsoft.com/office/powerpoint/2010/main" val="12577429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D349E-97D4-266E-BB8E-E608639288F5}"/>
              </a:ext>
            </a:extLst>
          </p:cNvPr>
          <p:cNvSpPr>
            <a:spLocks noGrp="1"/>
          </p:cNvSpPr>
          <p:nvPr>
            <p:ph type="title"/>
          </p:nvPr>
        </p:nvSpPr>
        <p:spPr>
          <a:xfrm>
            <a:off x="971552" y="818444"/>
            <a:ext cx="7200897" cy="523176"/>
          </a:xfrm>
        </p:spPr>
        <p:txBody>
          <a:bodyPr>
            <a:normAutofit fontScale="90000"/>
          </a:bodyPr>
          <a:lstStyle/>
          <a:p>
            <a:r>
              <a:rPr lang="en-ZA" b="1" dirty="0"/>
              <a:t>Questions soliciting social attitudes</a:t>
            </a:r>
          </a:p>
        </p:txBody>
      </p:sp>
      <p:sp>
        <p:nvSpPr>
          <p:cNvPr id="3" name="Content Placeholder 2">
            <a:extLst>
              <a:ext uri="{FF2B5EF4-FFF2-40B4-BE49-F238E27FC236}">
                <a16:creationId xmlns:a16="http://schemas.microsoft.com/office/drawing/2014/main" id="{62845FBC-ECFC-A605-00B1-C27818B9D00A}"/>
              </a:ext>
            </a:extLst>
          </p:cNvPr>
          <p:cNvSpPr>
            <a:spLocks noGrp="1"/>
          </p:cNvSpPr>
          <p:nvPr>
            <p:ph idx="1"/>
          </p:nvPr>
        </p:nvSpPr>
        <p:spPr>
          <a:xfrm>
            <a:off x="971551" y="1341620"/>
            <a:ext cx="7200897" cy="3554937"/>
          </a:xfrm>
        </p:spPr>
        <p:txBody>
          <a:bodyPr>
            <a:normAutofit/>
          </a:bodyPr>
          <a:lstStyle/>
          <a:p>
            <a:r>
              <a:rPr lang="en-ZA" dirty="0"/>
              <a:t>Are you a “</a:t>
            </a:r>
            <a:r>
              <a:rPr lang="en-ZA" dirty="0" err="1"/>
              <a:t>Mosarswa</a:t>
            </a:r>
            <a:r>
              <a:rPr lang="en-ZA" dirty="0"/>
              <a:t>”?</a:t>
            </a:r>
          </a:p>
          <a:p>
            <a:r>
              <a:rPr lang="en-ZA" dirty="0"/>
              <a:t>What is your ethnicity within the </a:t>
            </a:r>
            <a:r>
              <a:rPr lang="en-ZA" dirty="0" err="1"/>
              <a:t>Basarwa</a:t>
            </a:r>
            <a:r>
              <a:rPr lang="en-ZA" dirty="0"/>
              <a:t>” identity? /</a:t>
            </a:r>
          </a:p>
          <a:p>
            <a:r>
              <a:rPr lang="en-ZA" dirty="0"/>
              <a:t>Do you have other </a:t>
            </a:r>
            <a:r>
              <a:rPr lang="en-ZA" dirty="0" err="1"/>
              <a:t>Basarwa</a:t>
            </a:r>
            <a:r>
              <a:rPr lang="en-ZA" dirty="0"/>
              <a:t>” in your village. Area?</a:t>
            </a:r>
          </a:p>
          <a:p>
            <a:r>
              <a:rPr lang="en-ZA" dirty="0"/>
              <a:t>How does your ethnic group relate to the these other “” </a:t>
            </a:r>
            <a:r>
              <a:rPr lang="en-ZA" dirty="0" err="1"/>
              <a:t>Basarwa</a:t>
            </a:r>
            <a:r>
              <a:rPr lang="en-ZA" dirty="0"/>
              <a:t>?</a:t>
            </a:r>
          </a:p>
          <a:p>
            <a:r>
              <a:rPr lang="en-ZA" dirty="0"/>
              <a:t>Which language do you use to speak to each other?</a:t>
            </a:r>
          </a:p>
          <a:p>
            <a:r>
              <a:rPr lang="en-ZA" dirty="0"/>
              <a:t>Who should make an effort to learn the other  person’s language?</a:t>
            </a:r>
          </a:p>
          <a:p>
            <a:r>
              <a:rPr lang="en-ZA" dirty="0"/>
              <a:t>Can your group marry from the other group?</a:t>
            </a:r>
          </a:p>
          <a:p>
            <a:r>
              <a:rPr lang="en-ZA" dirty="0"/>
              <a:t>When you relate to “non-</a:t>
            </a:r>
            <a:r>
              <a:rPr lang="en-ZA" dirty="0" err="1"/>
              <a:t>Basarwa</a:t>
            </a:r>
            <a:r>
              <a:rPr lang="en-ZA" dirty="0"/>
              <a:t>, who is closer to them?</a:t>
            </a:r>
          </a:p>
          <a:p>
            <a:endParaRPr lang="en-ZA" dirty="0"/>
          </a:p>
        </p:txBody>
      </p:sp>
      <p:sp>
        <p:nvSpPr>
          <p:cNvPr id="4" name="Slide Number Placeholder 3"/>
          <p:cNvSpPr>
            <a:spLocks noGrp="1"/>
          </p:cNvSpPr>
          <p:nvPr>
            <p:ph type="sldNum" sz="quarter" idx="12"/>
          </p:nvPr>
        </p:nvSpPr>
        <p:spPr>
          <a:xfrm>
            <a:off x="7765426" y="4974167"/>
            <a:ext cx="742848" cy="232833"/>
          </a:xfrm>
        </p:spPr>
        <p:txBody>
          <a:bodyPr/>
          <a:lstStyle/>
          <a:p>
            <a:fld id="{BBAC2181-F146-4267-A94A-1873D2DFC60D}" type="slidenum">
              <a:rPr lang="en-GB" sz="2000" smtClean="0"/>
              <a:t>16</a:t>
            </a:fld>
            <a:endParaRPr lang="en-GB" sz="2000" dirty="0"/>
          </a:p>
        </p:txBody>
      </p:sp>
    </p:spTree>
    <p:extLst>
      <p:ext uri="{BB962C8B-B14F-4D97-AF65-F5344CB8AC3E}">
        <p14:creationId xmlns:p14="http://schemas.microsoft.com/office/powerpoint/2010/main" val="3035770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2" y="818444"/>
            <a:ext cx="7200897" cy="455720"/>
          </a:xfrm>
        </p:spPr>
        <p:txBody>
          <a:bodyPr>
            <a:normAutofit fontScale="90000"/>
          </a:bodyPr>
          <a:lstStyle/>
          <a:p>
            <a:r>
              <a:rPr lang="en-ZA" b="1" dirty="0"/>
              <a:t>Sources of Data</a:t>
            </a:r>
          </a:p>
        </p:txBody>
      </p:sp>
      <p:sp>
        <p:nvSpPr>
          <p:cNvPr id="3" name="Content Placeholder 2"/>
          <p:cNvSpPr>
            <a:spLocks noGrp="1"/>
          </p:cNvSpPr>
          <p:nvPr>
            <p:ph idx="1"/>
          </p:nvPr>
        </p:nvSpPr>
        <p:spPr>
          <a:xfrm>
            <a:off x="971551" y="1274164"/>
            <a:ext cx="7200897" cy="3622393"/>
          </a:xfrm>
        </p:spPr>
        <p:txBody>
          <a:bodyPr>
            <a:normAutofit/>
          </a:bodyPr>
          <a:lstStyle/>
          <a:p>
            <a:r>
              <a:rPr lang="en-ZA" sz="2200" dirty="0"/>
              <a:t>Field research /Interviews</a:t>
            </a:r>
          </a:p>
          <a:p>
            <a:r>
              <a:rPr lang="en-ZA" sz="2200" dirty="0"/>
              <a:t>Observations</a:t>
            </a:r>
          </a:p>
          <a:p>
            <a:r>
              <a:rPr lang="en-ZA" sz="2200" dirty="0"/>
              <a:t>Historical accounts</a:t>
            </a:r>
          </a:p>
          <a:p>
            <a:r>
              <a:rPr lang="en-ZA" sz="2200" dirty="0"/>
              <a:t>Khoisan anthropological research</a:t>
            </a:r>
          </a:p>
          <a:p>
            <a:r>
              <a:rPr lang="en-ZA" sz="2200" dirty="0"/>
              <a:t>Linguistic research</a:t>
            </a:r>
          </a:p>
          <a:p>
            <a:r>
              <a:rPr lang="en-ZA" sz="2200" dirty="0"/>
              <a:t>Sociolinguistic research</a:t>
            </a:r>
          </a:p>
          <a:p>
            <a:r>
              <a:rPr lang="en-ZA" sz="2200" dirty="0"/>
              <a:t>Botswana Government reports</a:t>
            </a:r>
          </a:p>
          <a:p>
            <a:endParaRPr lang="en-ZA" dirty="0"/>
          </a:p>
        </p:txBody>
      </p:sp>
      <p:sp>
        <p:nvSpPr>
          <p:cNvPr id="4" name="Slide Number Placeholder 3"/>
          <p:cNvSpPr>
            <a:spLocks noGrp="1"/>
          </p:cNvSpPr>
          <p:nvPr>
            <p:ph type="sldNum" sz="quarter" idx="12"/>
          </p:nvPr>
        </p:nvSpPr>
        <p:spPr>
          <a:xfrm>
            <a:off x="7765426" y="4974167"/>
            <a:ext cx="620928" cy="232833"/>
          </a:xfrm>
        </p:spPr>
        <p:txBody>
          <a:bodyPr/>
          <a:lstStyle/>
          <a:p>
            <a:fld id="{BBAC2181-F146-4267-A94A-1873D2DFC60D}" type="slidenum">
              <a:rPr lang="en-GB" sz="2000" smtClean="0"/>
              <a:t>17</a:t>
            </a:fld>
            <a:endParaRPr lang="en-GB" sz="2000"/>
          </a:p>
        </p:txBody>
      </p:sp>
    </p:spTree>
    <p:extLst>
      <p:ext uri="{BB962C8B-B14F-4D97-AF65-F5344CB8AC3E}">
        <p14:creationId xmlns:p14="http://schemas.microsoft.com/office/powerpoint/2010/main" val="3137447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441C8-6BDD-C176-F150-09D0BDCD4E95}"/>
              </a:ext>
            </a:extLst>
          </p:cNvPr>
          <p:cNvSpPr>
            <a:spLocks noGrp="1"/>
          </p:cNvSpPr>
          <p:nvPr>
            <p:ph type="title"/>
          </p:nvPr>
        </p:nvSpPr>
        <p:spPr>
          <a:xfrm>
            <a:off x="971552" y="818445"/>
            <a:ext cx="7200897" cy="470710"/>
          </a:xfrm>
        </p:spPr>
        <p:txBody>
          <a:bodyPr>
            <a:normAutofit fontScale="90000"/>
          </a:bodyPr>
          <a:lstStyle/>
          <a:p>
            <a:r>
              <a:rPr lang="en-ZA" sz="3200" b="1" dirty="0"/>
              <a:t>Research method</a:t>
            </a:r>
          </a:p>
        </p:txBody>
      </p:sp>
      <p:sp>
        <p:nvSpPr>
          <p:cNvPr id="3" name="Content Placeholder 2">
            <a:extLst>
              <a:ext uri="{FF2B5EF4-FFF2-40B4-BE49-F238E27FC236}">
                <a16:creationId xmlns:a16="http://schemas.microsoft.com/office/drawing/2014/main" id="{AAB5020C-8170-A5FE-4E19-7A89C25FAD78}"/>
              </a:ext>
            </a:extLst>
          </p:cNvPr>
          <p:cNvSpPr>
            <a:spLocks noGrp="1"/>
          </p:cNvSpPr>
          <p:nvPr>
            <p:ph idx="1"/>
          </p:nvPr>
        </p:nvSpPr>
        <p:spPr>
          <a:xfrm>
            <a:off x="971551" y="1446551"/>
            <a:ext cx="7200897" cy="3450006"/>
          </a:xfrm>
        </p:spPr>
        <p:txBody>
          <a:bodyPr/>
          <a:lstStyle/>
          <a:p>
            <a:r>
              <a:rPr lang="en-ZA" sz="2400" dirty="0"/>
              <a:t>Observations</a:t>
            </a:r>
          </a:p>
          <a:p>
            <a:r>
              <a:rPr lang="en-ZA" sz="2400" dirty="0"/>
              <a:t>Oral questions</a:t>
            </a:r>
          </a:p>
          <a:p>
            <a:r>
              <a:rPr lang="en-ZA" sz="2400" dirty="0"/>
              <a:t>No determined sample size</a:t>
            </a:r>
          </a:p>
          <a:p>
            <a:r>
              <a:rPr lang="en-ZA" sz="2400" dirty="0"/>
              <a:t>Snowballing?</a:t>
            </a:r>
          </a:p>
          <a:p>
            <a:r>
              <a:rPr lang="en-ZA" sz="2400" dirty="0"/>
              <a:t>Essentially qualitative</a:t>
            </a:r>
          </a:p>
          <a:p>
            <a:r>
              <a:rPr lang="en-ZA" sz="2400" dirty="0"/>
              <a:t>Ethical issues sorted out first.</a:t>
            </a:r>
          </a:p>
          <a:p>
            <a:pPr marL="0" indent="0">
              <a:buNone/>
            </a:pPr>
            <a:endParaRPr lang="en-ZA" dirty="0"/>
          </a:p>
        </p:txBody>
      </p:sp>
      <p:sp>
        <p:nvSpPr>
          <p:cNvPr id="4" name="Slide Number Placeholder 3"/>
          <p:cNvSpPr>
            <a:spLocks noGrp="1"/>
          </p:cNvSpPr>
          <p:nvPr>
            <p:ph type="sldNum" sz="quarter" idx="12"/>
          </p:nvPr>
        </p:nvSpPr>
        <p:spPr>
          <a:xfrm>
            <a:off x="7765426" y="4974167"/>
            <a:ext cx="594803" cy="232833"/>
          </a:xfrm>
        </p:spPr>
        <p:txBody>
          <a:bodyPr/>
          <a:lstStyle/>
          <a:p>
            <a:fld id="{BBAC2181-F146-4267-A94A-1873D2DFC60D}" type="slidenum">
              <a:rPr lang="en-GB" sz="2000" smtClean="0"/>
              <a:t>18</a:t>
            </a:fld>
            <a:endParaRPr lang="en-GB" sz="2000" dirty="0"/>
          </a:p>
        </p:txBody>
      </p:sp>
    </p:spTree>
    <p:extLst>
      <p:ext uri="{BB962C8B-B14F-4D97-AF65-F5344CB8AC3E}">
        <p14:creationId xmlns:p14="http://schemas.microsoft.com/office/powerpoint/2010/main" val="28489598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F448E-1E4F-F1E0-9657-7D91EEFD79A1}"/>
              </a:ext>
            </a:extLst>
          </p:cNvPr>
          <p:cNvSpPr>
            <a:spLocks noGrp="1"/>
          </p:cNvSpPr>
          <p:nvPr>
            <p:ph type="title"/>
          </p:nvPr>
        </p:nvSpPr>
        <p:spPr>
          <a:xfrm>
            <a:off x="971552" y="818444"/>
            <a:ext cx="7200897" cy="388264"/>
          </a:xfrm>
        </p:spPr>
        <p:txBody>
          <a:bodyPr>
            <a:normAutofit fontScale="90000"/>
          </a:bodyPr>
          <a:lstStyle/>
          <a:p>
            <a:r>
              <a:rPr lang="en-ZA" sz="3200" b="1" dirty="0"/>
              <a:t>Theories on Ethnic Attitudes …</a:t>
            </a:r>
            <a:endParaRPr lang="en-ZA" sz="3200" dirty="0"/>
          </a:p>
        </p:txBody>
      </p:sp>
      <p:sp>
        <p:nvSpPr>
          <p:cNvPr id="3" name="Content Placeholder 2">
            <a:extLst>
              <a:ext uri="{FF2B5EF4-FFF2-40B4-BE49-F238E27FC236}">
                <a16:creationId xmlns:a16="http://schemas.microsoft.com/office/drawing/2014/main" id="{A849F303-9A10-0FAB-FD80-CAD8A50C5398}"/>
              </a:ext>
            </a:extLst>
          </p:cNvPr>
          <p:cNvSpPr>
            <a:spLocks noGrp="1"/>
          </p:cNvSpPr>
          <p:nvPr>
            <p:ph idx="1"/>
          </p:nvPr>
        </p:nvSpPr>
        <p:spPr>
          <a:xfrm>
            <a:off x="786984" y="1304144"/>
            <a:ext cx="7472595" cy="3592413"/>
          </a:xfrm>
        </p:spPr>
        <p:txBody>
          <a:bodyPr>
            <a:normAutofit/>
          </a:bodyPr>
          <a:lstStyle/>
          <a:p>
            <a:r>
              <a:rPr lang="en-ZA" sz="2200" dirty="0"/>
              <a:t>In the theory of </a:t>
            </a:r>
            <a:r>
              <a:rPr lang="en-ZA" sz="2200" dirty="0" err="1"/>
              <a:t>Valk</a:t>
            </a:r>
            <a:r>
              <a:rPr lang="en-ZA" sz="2200" dirty="0"/>
              <a:t> and </a:t>
            </a:r>
            <a:r>
              <a:rPr lang="en-ZA" sz="2200" dirty="0" err="1"/>
              <a:t>Karu-Kletter</a:t>
            </a:r>
            <a:r>
              <a:rPr lang="en-ZA" sz="2200" dirty="0"/>
              <a:t> (2001), ethnic identity involves ethnic differentiation and in-group preference</a:t>
            </a:r>
          </a:p>
          <a:p>
            <a:r>
              <a:rPr lang="en-ZA" sz="2200" dirty="0"/>
              <a:t>The in-group attitudes are characterize by hostility.</a:t>
            </a:r>
          </a:p>
          <a:p>
            <a:r>
              <a:rPr lang="en-ZA" sz="2200" dirty="0"/>
              <a:t>The relationship between ethnocentrisms (in-group bias)and ethnic attitudes may depend on group status and attitude modality.</a:t>
            </a:r>
          </a:p>
          <a:p>
            <a:r>
              <a:rPr lang="en-ZA" sz="2200" dirty="0"/>
              <a:t>A perceived threat, strength or advantage of another group influence or determine the nature of attitudes towards the group.</a:t>
            </a:r>
          </a:p>
          <a:p>
            <a:endParaRPr lang="en-ZA" dirty="0"/>
          </a:p>
        </p:txBody>
      </p:sp>
      <p:sp>
        <p:nvSpPr>
          <p:cNvPr id="4" name="Slide Number Placeholder 3"/>
          <p:cNvSpPr>
            <a:spLocks noGrp="1"/>
          </p:cNvSpPr>
          <p:nvPr>
            <p:ph type="sldNum" sz="quarter" idx="12"/>
          </p:nvPr>
        </p:nvSpPr>
        <p:spPr>
          <a:xfrm>
            <a:off x="7765426" y="4974167"/>
            <a:ext cx="647054" cy="232833"/>
          </a:xfrm>
        </p:spPr>
        <p:txBody>
          <a:bodyPr/>
          <a:lstStyle/>
          <a:p>
            <a:fld id="{BBAC2181-F146-4267-A94A-1873D2DFC60D}" type="slidenum">
              <a:rPr lang="en-GB" sz="2000" smtClean="0"/>
              <a:t>19</a:t>
            </a:fld>
            <a:endParaRPr lang="en-GB" sz="2000"/>
          </a:p>
        </p:txBody>
      </p:sp>
    </p:spTree>
    <p:extLst>
      <p:ext uri="{BB962C8B-B14F-4D97-AF65-F5344CB8AC3E}">
        <p14:creationId xmlns:p14="http://schemas.microsoft.com/office/powerpoint/2010/main" val="17620815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9299" y="1559276"/>
            <a:ext cx="5111752" cy="1863862"/>
          </a:xfrm>
        </p:spPr>
        <p:txBody>
          <a:bodyPr>
            <a:normAutofit fontScale="90000"/>
          </a:bodyPr>
          <a:lstStyle/>
          <a:p>
            <a:r>
              <a:rPr lang="en-ZA" sz="3600" b="1" dirty="0"/>
              <a:t>The San have attitudes also: an overview of inter-Khoisan ethnic relationships and attitudes</a:t>
            </a:r>
          </a:p>
        </p:txBody>
      </p:sp>
      <p:sp>
        <p:nvSpPr>
          <p:cNvPr id="3" name="Subtitle 2"/>
          <p:cNvSpPr>
            <a:spLocks noGrp="1"/>
          </p:cNvSpPr>
          <p:nvPr>
            <p:ph type="subTitle" idx="1"/>
          </p:nvPr>
        </p:nvSpPr>
        <p:spPr>
          <a:xfrm>
            <a:off x="2019299" y="3423138"/>
            <a:ext cx="5111752" cy="906585"/>
          </a:xfrm>
        </p:spPr>
        <p:txBody>
          <a:bodyPr>
            <a:noAutofit/>
          </a:bodyPr>
          <a:lstStyle/>
          <a:p>
            <a:r>
              <a:rPr lang="en-ZA" sz="2400" dirty="0"/>
              <a:t>Andy Chebanne</a:t>
            </a:r>
          </a:p>
          <a:p>
            <a:r>
              <a:rPr lang="en-ZA" sz="2400" dirty="0"/>
              <a:t>University of Botswana</a:t>
            </a:r>
          </a:p>
        </p:txBody>
      </p:sp>
      <p:sp>
        <p:nvSpPr>
          <p:cNvPr id="4" name="Slide Number Placeholder 3"/>
          <p:cNvSpPr>
            <a:spLocks noGrp="1"/>
          </p:cNvSpPr>
          <p:nvPr>
            <p:ph type="sldNum" sz="quarter" idx="12"/>
          </p:nvPr>
        </p:nvSpPr>
        <p:spPr/>
        <p:txBody>
          <a:bodyPr/>
          <a:lstStyle/>
          <a:p>
            <a:fld id="{BBAC2181-F146-4267-A94A-1873D2DFC60D}" type="slidenum">
              <a:rPr lang="en-GB" smtClean="0"/>
              <a:t>2</a:t>
            </a:fld>
            <a:endParaRPr lang="en-GB"/>
          </a:p>
        </p:txBody>
      </p:sp>
    </p:spTree>
    <p:extLst>
      <p:ext uri="{BB962C8B-B14F-4D97-AF65-F5344CB8AC3E}">
        <p14:creationId xmlns:p14="http://schemas.microsoft.com/office/powerpoint/2010/main" val="22522755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C4E77-382A-DBF6-7235-53D88D36A36D}"/>
              </a:ext>
            </a:extLst>
          </p:cNvPr>
          <p:cNvSpPr>
            <a:spLocks noGrp="1"/>
          </p:cNvSpPr>
          <p:nvPr>
            <p:ph type="title"/>
          </p:nvPr>
        </p:nvSpPr>
        <p:spPr>
          <a:xfrm>
            <a:off x="971552" y="818444"/>
            <a:ext cx="7200897" cy="410749"/>
          </a:xfrm>
        </p:spPr>
        <p:txBody>
          <a:bodyPr>
            <a:normAutofit fontScale="90000"/>
          </a:bodyPr>
          <a:lstStyle/>
          <a:p>
            <a:r>
              <a:rPr lang="en-ZA" sz="3200" b="1" dirty="0"/>
              <a:t>… Theories on Ethnic Attitudes</a:t>
            </a:r>
            <a:endParaRPr lang="en-ZA" sz="3200" dirty="0"/>
          </a:p>
        </p:txBody>
      </p:sp>
      <p:sp>
        <p:nvSpPr>
          <p:cNvPr id="3" name="Content Placeholder 2">
            <a:extLst>
              <a:ext uri="{FF2B5EF4-FFF2-40B4-BE49-F238E27FC236}">
                <a16:creationId xmlns:a16="http://schemas.microsoft.com/office/drawing/2014/main" id="{FF0DE3FE-6629-C45A-3274-DA14877572E0}"/>
              </a:ext>
            </a:extLst>
          </p:cNvPr>
          <p:cNvSpPr>
            <a:spLocks noGrp="1"/>
          </p:cNvSpPr>
          <p:nvPr>
            <p:ph idx="1"/>
          </p:nvPr>
        </p:nvSpPr>
        <p:spPr>
          <a:xfrm>
            <a:off x="971551" y="1349115"/>
            <a:ext cx="7200897" cy="3547442"/>
          </a:xfrm>
        </p:spPr>
        <p:txBody>
          <a:bodyPr>
            <a:normAutofit lnSpcReduction="10000"/>
          </a:bodyPr>
          <a:lstStyle/>
          <a:p>
            <a:r>
              <a:rPr lang="en-ZA" sz="2200" dirty="0"/>
              <a:t>In </a:t>
            </a:r>
            <a:r>
              <a:rPr lang="en-ZA" sz="2200" dirty="0" err="1"/>
              <a:t>Dustmann</a:t>
            </a:r>
            <a:r>
              <a:rPr lang="en-ZA" sz="2200" dirty="0"/>
              <a:t> and Preston (2001) attitudes of one group (mainly the powerful or majority) constate social exclusion and social hostility.</a:t>
            </a:r>
          </a:p>
          <a:p>
            <a:r>
              <a:rPr lang="en-ZA" sz="2200" dirty="0"/>
              <a:t>Phinney et al. (2007) social psychology theories suggest that negative attitudes typical if not inevitable in inter-group attitudes.</a:t>
            </a:r>
          </a:p>
          <a:p>
            <a:r>
              <a:rPr lang="en-ZA" sz="2200" dirty="0"/>
              <a:t>Bratt (2002) propose the contact hypothesis and </a:t>
            </a:r>
            <a:r>
              <a:rPr lang="en-ZA" sz="2200" dirty="0" err="1"/>
              <a:t>decategorization</a:t>
            </a:r>
            <a:r>
              <a:rPr lang="en-ZA" sz="2200" dirty="0"/>
              <a:t> and the social identity theories as the comprehensive approaches to the discussion of social attitudes.</a:t>
            </a:r>
          </a:p>
          <a:p>
            <a:endParaRPr lang="en-ZA" dirty="0"/>
          </a:p>
        </p:txBody>
      </p:sp>
      <p:sp>
        <p:nvSpPr>
          <p:cNvPr id="4" name="Slide Number Placeholder 3"/>
          <p:cNvSpPr>
            <a:spLocks noGrp="1"/>
          </p:cNvSpPr>
          <p:nvPr>
            <p:ph type="sldNum" sz="quarter" idx="12"/>
          </p:nvPr>
        </p:nvSpPr>
        <p:spPr>
          <a:xfrm>
            <a:off x="7765426" y="4974167"/>
            <a:ext cx="612220" cy="232833"/>
          </a:xfrm>
        </p:spPr>
        <p:txBody>
          <a:bodyPr/>
          <a:lstStyle/>
          <a:p>
            <a:fld id="{BBAC2181-F146-4267-A94A-1873D2DFC60D}" type="slidenum">
              <a:rPr lang="en-GB" sz="2000" smtClean="0"/>
              <a:t>20</a:t>
            </a:fld>
            <a:endParaRPr lang="en-GB" sz="2000"/>
          </a:p>
        </p:txBody>
      </p:sp>
    </p:spTree>
    <p:extLst>
      <p:ext uri="{BB962C8B-B14F-4D97-AF65-F5344CB8AC3E}">
        <p14:creationId xmlns:p14="http://schemas.microsoft.com/office/powerpoint/2010/main" val="1761295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2" y="780052"/>
            <a:ext cx="7200897" cy="373907"/>
          </a:xfrm>
        </p:spPr>
        <p:txBody>
          <a:bodyPr>
            <a:normAutofit fontScale="90000"/>
          </a:bodyPr>
          <a:lstStyle/>
          <a:p>
            <a:r>
              <a:rPr lang="en-ZA" b="1" dirty="0"/>
              <a:t>Sources of Social Attitudes</a:t>
            </a:r>
          </a:p>
        </p:txBody>
      </p:sp>
      <p:sp>
        <p:nvSpPr>
          <p:cNvPr id="3" name="Content Placeholder 2"/>
          <p:cNvSpPr>
            <a:spLocks noGrp="1"/>
          </p:cNvSpPr>
          <p:nvPr>
            <p:ph idx="1"/>
          </p:nvPr>
        </p:nvSpPr>
        <p:spPr>
          <a:xfrm>
            <a:off x="825192" y="1224874"/>
            <a:ext cx="7549219" cy="3671684"/>
          </a:xfrm>
        </p:spPr>
        <p:txBody>
          <a:bodyPr>
            <a:normAutofit fontScale="92500" lnSpcReduction="20000"/>
          </a:bodyPr>
          <a:lstStyle/>
          <a:p>
            <a:r>
              <a:rPr lang="en-US" dirty="0"/>
              <a:t>Government attitude:-</a:t>
            </a:r>
          </a:p>
          <a:p>
            <a:r>
              <a:rPr lang="en-US" dirty="0"/>
              <a:t>Haynes (n.d.:86) noted,</a:t>
            </a:r>
            <a:endParaRPr lang="en-ZA" dirty="0"/>
          </a:p>
          <a:p>
            <a:r>
              <a:rPr lang="en-US" dirty="0"/>
              <a:t>"Wild" Bushmen were encouraged to domesticate by active government</a:t>
            </a:r>
            <a:endParaRPr lang="en-ZA" dirty="0"/>
          </a:p>
          <a:p>
            <a:r>
              <a:rPr lang="en-US" dirty="0"/>
              <a:t>policy; and during severe droughts many roaming Bushmen found themselves camping at traditional water refuges in competition with cattle ranchers. </a:t>
            </a:r>
          </a:p>
          <a:p>
            <a:r>
              <a:rPr lang="en-US" dirty="0"/>
              <a:t>The Bushmen had to be forcibly trained in new habits, given new foods to eat, and taught new ideas, such as wage‐laboring, that irreversibly made them underclass participants in the revised economies of the colonial era. </a:t>
            </a:r>
          </a:p>
          <a:p>
            <a:r>
              <a:rPr lang="en-US" dirty="0"/>
              <a:t>In the late 1800s and early 1900s, African farmers and herders compelled “Bushmen” to herd cattle and work in the fields for no pay, in return for living space, some food, and water. </a:t>
            </a:r>
          </a:p>
          <a:p>
            <a:r>
              <a:rPr lang="en-US" dirty="0"/>
              <a:t>The Bushmen did not seem capable of protesting, and no government tried to emancipate them (quoted from Hitchcock et al., 2015: 5).</a:t>
            </a:r>
            <a:endParaRPr lang="en-ZA" dirty="0"/>
          </a:p>
          <a:p>
            <a:endParaRPr lang="en-ZA" dirty="0"/>
          </a:p>
        </p:txBody>
      </p:sp>
      <p:sp>
        <p:nvSpPr>
          <p:cNvPr id="4" name="Slide Number Placeholder 3"/>
          <p:cNvSpPr>
            <a:spLocks noGrp="1"/>
          </p:cNvSpPr>
          <p:nvPr>
            <p:ph type="sldNum" sz="quarter" idx="12"/>
          </p:nvPr>
        </p:nvSpPr>
        <p:spPr>
          <a:xfrm>
            <a:off x="7765426" y="4974167"/>
            <a:ext cx="608985" cy="232833"/>
          </a:xfrm>
        </p:spPr>
        <p:txBody>
          <a:bodyPr/>
          <a:lstStyle/>
          <a:p>
            <a:fld id="{BBAC2181-F146-4267-A94A-1873D2DFC60D}" type="slidenum">
              <a:rPr lang="en-GB" sz="2000" smtClean="0"/>
              <a:t>21</a:t>
            </a:fld>
            <a:endParaRPr lang="en-GB" sz="2000"/>
          </a:p>
        </p:txBody>
      </p:sp>
    </p:spTree>
    <p:extLst>
      <p:ext uri="{BB962C8B-B14F-4D97-AF65-F5344CB8AC3E}">
        <p14:creationId xmlns:p14="http://schemas.microsoft.com/office/powerpoint/2010/main" val="1516616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2" y="767158"/>
            <a:ext cx="7200897" cy="438376"/>
          </a:xfrm>
        </p:spPr>
        <p:txBody>
          <a:bodyPr>
            <a:noAutofit/>
          </a:bodyPr>
          <a:lstStyle/>
          <a:p>
            <a:r>
              <a:rPr lang="en-ZA" sz="2800" b="1" dirty="0"/>
              <a:t>Social contact situations …</a:t>
            </a:r>
          </a:p>
        </p:txBody>
      </p:sp>
      <p:sp>
        <p:nvSpPr>
          <p:cNvPr id="3" name="Content Placeholder 2"/>
          <p:cNvSpPr>
            <a:spLocks noGrp="1"/>
          </p:cNvSpPr>
          <p:nvPr>
            <p:ph idx="1"/>
          </p:nvPr>
        </p:nvSpPr>
        <p:spPr>
          <a:xfrm>
            <a:off x="767171" y="1302234"/>
            <a:ext cx="7542772" cy="3594323"/>
          </a:xfrm>
        </p:spPr>
        <p:txBody>
          <a:bodyPr>
            <a:normAutofit/>
          </a:bodyPr>
          <a:lstStyle/>
          <a:p>
            <a:r>
              <a:rPr lang="en-US" sz="2000" dirty="0"/>
              <a:t>Except for Nama, there are no many other Khoisan languages that have survived contact situations for a long time. </a:t>
            </a:r>
          </a:p>
          <a:p>
            <a:r>
              <a:rPr lang="en-US" sz="2000" dirty="0"/>
              <a:t>It has also been noted in Chebanne (2008) that in Khoisan languages inter-ethnic contact, </a:t>
            </a:r>
            <a:r>
              <a:rPr lang="en-US" sz="2000" dirty="0" err="1"/>
              <a:t>Khoe</a:t>
            </a:r>
            <a:r>
              <a:rPr lang="en-US" sz="2000" dirty="0"/>
              <a:t> languages prevail over Non-</a:t>
            </a:r>
            <a:r>
              <a:rPr lang="en-US" sz="2000" dirty="0" err="1"/>
              <a:t>Khoe</a:t>
            </a:r>
            <a:r>
              <a:rPr lang="en-US" sz="2000" dirty="0"/>
              <a:t> such as the Ju (Northern San). </a:t>
            </a:r>
          </a:p>
          <a:p>
            <a:r>
              <a:rPr lang="en-US" sz="2000" dirty="0"/>
              <a:t>It is also possible that internal to the Khoisan speech communities, the sociolinguistics dynamics favored some groups, especially pastoralists, such as the Khoekhoe (Nama) and fishermen (the Kavango </a:t>
            </a:r>
            <a:r>
              <a:rPr lang="en-US" sz="2000" dirty="0" err="1"/>
              <a:t>Khoe</a:t>
            </a:r>
            <a:r>
              <a:rPr lang="en-US" sz="2000" dirty="0"/>
              <a:t>). </a:t>
            </a:r>
          </a:p>
          <a:p>
            <a:r>
              <a:rPr lang="en-US" sz="2000" dirty="0"/>
              <a:t>In this situation it was most likely that the Khoekhoe language was passed on to Khoisan speech communities that were non-</a:t>
            </a:r>
            <a:r>
              <a:rPr lang="en-US" sz="2000" dirty="0" err="1"/>
              <a:t>Khoe</a:t>
            </a:r>
            <a:r>
              <a:rPr lang="en-US" sz="2000" dirty="0"/>
              <a:t>. </a:t>
            </a:r>
          </a:p>
          <a:p>
            <a:endParaRPr lang="en-ZA" dirty="0"/>
          </a:p>
        </p:txBody>
      </p:sp>
      <p:sp>
        <p:nvSpPr>
          <p:cNvPr id="4" name="Slide Number Placeholder 3"/>
          <p:cNvSpPr>
            <a:spLocks noGrp="1"/>
          </p:cNvSpPr>
          <p:nvPr>
            <p:ph type="sldNum" sz="quarter" idx="12"/>
          </p:nvPr>
        </p:nvSpPr>
        <p:spPr>
          <a:xfrm>
            <a:off x="7765426" y="4974167"/>
            <a:ext cx="620928" cy="232833"/>
          </a:xfrm>
        </p:spPr>
        <p:txBody>
          <a:bodyPr/>
          <a:lstStyle/>
          <a:p>
            <a:fld id="{BBAC2181-F146-4267-A94A-1873D2DFC60D}" type="slidenum">
              <a:rPr lang="en-GB" sz="2000" smtClean="0"/>
              <a:t>22</a:t>
            </a:fld>
            <a:endParaRPr lang="en-GB" sz="2000" dirty="0"/>
          </a:p>
        </p:txBody>
      </p:sp>
    </p:spTree>
    <p:extLst>
      <p:ext uri="{BB962C8B-B14F-4D97-AF65-F5344CB8AC3E}">
        <p14:creationId xmlns:p14="http://schemas.microsoft.com/office/powerpoint/2010/main" val="14291800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2F40-5A80-57ED-F604-0E7C6BA670C1}"/>
              </a:ext>
            </a:extLst>
          </p:cNvPr>
          <p:cNvSpPr>
            <a:spLocks noGrp="1"/>
          </p:cNvSpPr>
          <p:nvPr>
            <p:ph type="title"/>
          </p:nvPr>
        </p:nvSpPr>
        <p:spPr>
          <a:xfrm>
            <a:off x="971552" y="818444"/>
            <a:ext cx="7200897" cy="508186"/>
          </a:xfrm>
        </p:spPr>
        <p:txBody>
          <a:bodyPr>
            <a:normAutofit fontScale="90000"/>
          </a:bodyPr>
          <a:lstStyle/>
          <a:p>
            <a:r>
              <a:rPr lang="en-ZA" sz="3600" b="1" dirty="0"/>
              <a:t>… Social contact situations</a:t>
            </a:r>
            <a:endParaRPr lang="en-ZA" dirty="0"/>
          </a:p>
        </p:txBody>
      </p:sp>
      <p:sp>
        <p:nvSpPr>
          <p:cNvPr id="3" name="Content Placeholder 2">
            <a:extLst>
              <a:ext uri="{FF2B5EF4-FFF2-40B4-BE49-F238E27FC236}">
                <a16:creationId xmlns:a16="http://schemas.microsoft.com/office/drawing/2014/main" id="{E9C44ECE-9D1A-2CCA-6F31-B034497EE3C1}"/>
              </a:ext>
            </a:extLst>
          </p:cNvPr>
          <p:cNvSpPr>
            <a:spLocks noGrp="1"/>
          </p:cNvSpPr>
          <p:nvPr>
            <p:ph idx="1"/>
          </p:nvPr>
        </p:nvSpPr>
        <p:spPr>
          <a:xfrm>
            <a:off x="971551" y="1326630"/>
            <a:ext cx="7200897" cy="3569927"/>
          </a:xfrm>
        </p:spPr>
        <p:txBody>
          <a:bodyPr>
            <a:normAutofit fontScale="92500" lnSpcReduction="10000"/>
          </a:bodyPr>
          <a:lstStyle/>
          <a:p>
            <a:r>
              <a:rPr lang="en-US" sz="2400" b="1" dirty="0"/>
              <a:t>Contact situations:-</a:t>
            </a:r>
            <a:endParaRPr lang="en-US" sz="2400" dirty="0"/>
          </a:p>
          <a:p>
            <a:r>
              <a:rPr lang="en-US" sz="2400" dirty="0"/>
              <a:t>But in this unknown history and sociolinguistics dynamics it is also possible that the </a:t>
            </a:r>
            <a:r>
              <a:rPr lang="en-US" sz="2400" dirty="0" err="1"/>
              <a:t>Khoe</a:t>
            </a:r>
            <a:r>
              <a:rPr lang="en-US" sz="2400" dirty="0"/>
              <a:t> speakers adopted and developed phonological and grammatical features of their neighbors (cf. Du Plessis, 2009; Louw (1979)). </a:t>
            </a:r>
          </a:p>
          <a:p>
            <a:r>
              <a:rPr lang="en-US" sz="2400" dirty="0"/>
              <a:t>Whichever way the situation is viewed, the extensive spread of </a:t>
            </a:r>
            <a:r>
              <a:rPr lang="en-US" sz="2400" dirty="0" err="1"/>
              <a:t>Khoe</a:t>
            </a:r>
            <a:r>
              <a:rPr lang="en-US" sz="2400" dirty="0"/>
              <a:t> languages speakers may be explained from these probable sociolinguistic assumptions which are that these languages were spoken by culturally and economically powerful people. </a:t>
            </a:r>
            <a:endParaRPr lang="en-ZA" sz="2400" dirty="0"/>
          </a:p>
          <a:p>
            <a:endParaRPr lang="en-ZA" dirty="0"/>
          </a:p>
        </p:txBody>
      </p:sp>
      <p:sp>
        <p:nvSpPr>
          <p:cNvPr id="4" name="Slide Number Placeholder 3"/>
          <p:cNvSpPr>
            <a:spLocks noGrp="1"/>
          </p:cNvSpPr>
          <p:nvPr>
            <p:ph type="sldNum" sz="quarter" idx="12"/>
          </p:nvPr>
        </p:nvSpPr>
        <p:spPr>
          <a:xfrm>
            <a:off x="7765426" y="4974167"/>
            <a:ext cx="681888" cy="232833"/>
          </a:xfrm>
        </p:spPr>
        <p:txBody>
          <a:bodyPr/>
          <a:lstStyle/>
          <a:p>
            <a:fld id="{BBAC2181-F146-4267-A94A-1873D2DFC60D}" type="slidenum">
              <a:rPr lang="en-GB" sz="2000" smtClean="0"/>
              <a:t>23</a:t>
            </a:fld>
            <a:endParaRPr lang="en-GB" sz="2000" dirty="0"/>
          </a:p>
        </p:txBody>
      </p:sp>
    </p:spTree>
    <p:extLst>
      <p:ext uri="{BB962C8B-B14F-4D97-AF65-F5344CB8AC3E}">
        <p14:creationId xmlns:p14="http://schemas.microsoft.com/office/powerpoint/2010/main" val="15460607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2" y="818444"/>
            <a:ext cx="7200897" cy="391156"/>
          </a:xfrm>
        </p:spPr>
        <p:txBody>
          <a:bodyPr>
            <a:normAutofit fontScale="90000"/>
          </a:bodyPr>
          <a:lstStyle/>
          <a:p>
            <a:r>
              <a:rPr lang="en-ZA" b="1" dirty="0"/>
              <a:t>Brutality against the Khoisan …</a:t>
            </a:r>
          </a:p>
        </p:txBody>
      </p:sp>
      <p:sp>
        <p:nvSpPr>
          <p:cNvPr id="3" name="Content Placeholder 2"/>
          <p:cNvSpPr>
            <a:spLocks noGrp="1"/>
          </p:cNvSpPr>
          <p:nvPr>
            <p:ph idx="1"/>
          </p:nvPr>
        </p:nvSpPr>
        <p:spPr>
          <a:xfrm>
            <a:off x="818746" y="1281600"/>
            <a:ext cx="7529878" cy="3614957"/>
          </a:xfrm>
        </p:spPr>
        <p:txBody>
          <a:bodyPr>
            <a:normAutofit/>
          </a:bodyPr>
          <a:lstStyle/>
          <a:p>
            <a:r>
              <a:rPr lang="en-GB" sz="2000" dirty="0"/>
              <a:t>The brutality of the people San called “</a:t>
            </a:r>
            <a:r>
              <a:rPr lang="en-GB" sz="2000" dirty="0" err="1"/>
              <a:t>potoko</a:t>
            </a:r>
            <a:r>
              <a:rPr lang="en-GB" sz="2000" dirty="0"/>
              <a:t> |</a:t>
            </a:r>
            <a:r>
              <a:rPr lang="en-GB" sz="2000" dirty="0" err="1"/>
              <a:t>ua</a:t>
            </a:r>
            <a:r>
              <a:rPr lang="en-GB" sz="2000" dirty="0"/>
              <a:t> </a:t>
            </a:r>
            <a:r>
              <a:rPr lang="en-GB" sz="2000" dirty="0" err="1"/>
              <a:t>Khoe</a:t>
            </a:r>
            <a:r>
              <a:rPr lang="en-GB" sz="2000" dirty="0"/>
              <a:t>”, the bone breakers.</a:t>
            </a:r>
          </a:p>
          <a:p>
            <a:r>
              <a:rPr lang="en-GB" sz="2000" dirty="0"/>
              <a:t>We had almost reached the bank of the principal feeder of the </a:t>
            </a:r>
            <a:r>
              <a:rPr lang="en-GB" sz="2000" dirty="0" err="1"/>
              <a:t>Sua</a:t>
            </a:r>
            <a:r>
              <a:rPr lang="en-GB" sz="2000" dirty="0"/>
              <a:t>, called the Nata, where salt may be most readily procured, and where the Matabele are sent by their rulers every year to collect it.  </a:t>
            </a:r>
          </a:p>
          <a:p>
            <a:r>
              <a:rPr lang="en-GB" sz="2000" dirty="0"/>
              <a:t>The </a:t>
            </a:r>
            <a:r>
              <a:rPr lang="en-GB" sz="2000" dirty="0" err="1"/>
              <a:t>Bamangwato</a:t>
            </a:r>
            <a:r>
              <a:rPr lang="en-GB" sz="2000" dirty="0"/>
              <a:t> king was aware of the marauding habits of these parties, but did nothing to control them, although they perpetually disarm any </a:t>
            </a:r>
            <a:r>
              <a:rPr lang="en-GB" sz="2000" dirty="0" err="1"/>
              <a:t>Bamangwato</a:t>
            </a:r>
            <a:r>
              <a:rPr lang="en-GB" sz="2000" dirty="0"/>
              <a:t> they may meet, and delight in breaking the legs of the </a:t>
            </a:r>
            <a:r>
              <a:rPr lang="en-GB" sz="2000" dirty="0" err="1"/>
              <a:t>Masarwas</a:t>
            </a:r>
            <a:r>
              <a:rPr lang="en-GB" sz="2000" dirty="0"/>
              <a:t> (Holub 1881: 61). (quoted in Hitchcock et al., 2015: 4);</a:t>
            </a:r>
          </a:p>
          <a:p>
            <a:endParaRPr lang="en-GB" dirty="0"/>
          </a:p>
          <a:p>
            <a:endParaRPr lang="en-ZA" dirty="0"/>
          </a:p>
          <a:p>
            <a:endParaRPr lang="en-ZA" dirty="0"/>
          </a:p>
        </p:txBody>
      </p:sp>
      <p:sp>
        <p:nvSpPr>
          <p:cNvPr id="4" name="Slide Number Placeholder 3"/>
          <p:cNvSpPr>
            <a:spLocks noGrp="1"/>
          </p:cNvSpPr>
          <p:nvPr>
            <p:ph type="sldNum" sz="quarter" idx="12"/>
          </p:nvPr>
        </p:nvSpPr>
        <p:spPr>
          <a:xfrm>
            <a:off x="7765426" y="4974167"/>
            <a:ext cx="583198" cy="232833"/>
          </a:xfrm>
        </p:spPr>
        <p:txBody>
          <a:bodyPr/>
          <a:lstStyle/>
          <a:p>
            <a:fld id="{BBAC2181-F146-4267-A94A-1873D2DFC60D}" type="slidenum">
              <a:rPr lang="en-GB" sz="2000" smtClean="0"/>
              <a:t>24</a:t>
            </a:fld>
            <a:endParaRPr lang="en-GB" sz="2000" dirty="0"/>
          </a:p>
        </p:txBody>
      </p:sp>
    </p:spTree>
    <p:extLst>
      <p:ext uri="{BB962C8B-B14F-4D97-AF65-F5344CB8AC3E}">
        <p14:creationId xmlns:p14="http://schemas.microsoft.com/office/powerpoint/2010/main" val="12112868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5FB87-28E9-3C81-51D1-A0F1C050CF80}"/>
              </a:ext>
            </a:extLst>
          </p:cNvPr>
          <p:cNvSpPr>
            <a:spLocks noGrp="1"/>
          </p:cNvSpPr>
          <p:nvPr>
            <p:ph type="title"/>
          </p:nvPr>
        </p:nvSpPr>
        <p:spPr>
          <a:xfrm>
            <a:off x="971552" y="818444"/>
            <a:ext cx="7200897" cy="508186"/>
          </a:xfrm>
        </p:spPr>
        <p:txBody>
          <a:bodyPr>
            <a:normAutofit fontScale="90000"/>
          </a:bodyPr>
          <a:lstStyle/>
          <a:p>
            <a:r>
              <a:rPr lang="en-ZA" b="1" dirty="0"/>
              <a:t>… Brutality against the Khoisan</a:t>
            </a:r>
            <a:endParaRPr lang="en-ZA" dirty="0"/>
          </a:p>
        </p:txBody>
      </p:sp>
      <p:sp>
        <p:nvSpPr>
          <p:cNvPr id="3" name="Content Placeholder 2">
            <a:extLst>
              <a:ext uri="{FF2B5EF4-FFF2-40B4-BE49-F238E27FC236}">
                <a16:creationId xmlns:a16="http://schemas.microsoft.com/office/drawing/2014/main" id="{2AF7AC01-14C9-4236-1EBC-266132EE3A38}"/>
              </a:ext>
            </a:extLst>
          </p:cNvPr>
          <p:cNvSpPr>
            <a:spLocks noGrp="1"/>
          </p:cNvSpPr>
          <p:nvPr>
            <p:ph idx="1"/>
          </p:nvPr>
        </p:nvSpPr>
        <p:spPr>
          <a:xfrm>
            <a:off x="884421" y="1409075"/>
            <a:ext cx="7288028" cy="3487482"/>
          </a:xfrm>
        </p:spPr>
        <p:txBody>
          <a:bodyPr/>
          <a:lstStyle/>
          <a:p>
            <a:r>
              <a:rPr lang="en-US" sz="2000" dirty="0"/>
              <a:t>Bryden (1893: 142) said that the San in 1890 were "in a state of absolute slavery and of hopeless degradation.”   He went on to point out,</a:t>
            </a:r>
            <a:endParaRPr lang="en-ZA" sz="2000" dirty="0"/>
          </a:p>
          <a:p>
            <a:r>
              <a:rPr lang="en-US" sz="2000" dirty="0"/>
              <a:t>   Woe betide him if the hunting season has been bad, or if the wild beasts</a:t>
            </a:r>
            <a:r>
              <a:rPr lang="en-ZA" sz="2000" dirty="0"/>
              <a:t> </a:t>
            </a:r>
            <a:r>
              <a:rPr lang="en-US" sz="2000" dirty="0"/>
              <a:t>have made havoc with flock and herd.  He and his family must answer for</a:t>
            </a:r>
            <a:r>
              <a:rPr lang="en-ZA" sz="2000" dirty="0"/>
              <a:t> </a:t>
            </a:r>
            <a:r>
              <a:rPr lang="en-US" sz="2000" dirty="0"/>
              <a:t>it, in such a case, with heavy stripes, not seldom, indeed, a brutal death </a:t>
            </a:r>
            <a:r>
              <a:rPr lang="en-US" sz="2000" dirty="0" err="1"/>
              <a:t>isthe</a:t>
            </a:r>
            <a:r>
              <a:rPr lang="en-US" sz="2000" dirty="0"/>
              <a:t> penalty.  Even his children and women folk are not his own, but may be and are seized and carried away into domestic servitude or concubinage (Bryden 1893: 143).  (</a:t>
            </a:r>
            <a:r>
              <a:rPr lang="en-US" sz="2000" dirty="0" err="1"/>
              <a:t>qioted</a:t>
            </a:r>
            <a:r>
              <a:rPr lang="en-US" sz="2000" dirty="0"/>
              <a:t> in Hitchcock et al., 2015: 4).</a:t>
            </a:r>
            <a:endParaRPr lang="en-ZA" sz="2000" dirty="0"/>
          </a:p>
          <a:p>
            <a:endParaRPr lang="en-ZA" dirty="0"/>
          </a:p>
        </p:txBody>
      </p:sp>
      <p:sp>
        <p:nvSpPr>
          <p:cNvPr id="4" name="Slide Number Placeholder 3"/>
          <p:cNvSpPr>
            <a:spLocks noGrp="1"/>
          </p:cNvSpPr>
          <p:nvPr>
            <p:ph type="sldNum" sz="quarter" idx="12"/>
          </p:nvPr>
        </p:nvSpPr>
        <p:spPr>
          <a:xfrm>
            <a:off x="7765426" y="4974167"/>
            <a:ext cx="586094" cy="232833"/>
          </a:xfrm>
        </p:spPr>
        <p:txBody>
          <a:bodyPr/>
          <a:lstStyle/>
          <a:p>
            <a:fld id="{BBAC2181-F146-4267-A94A-1873D2DFC60D}" type="slidenum">
              <a:rPr lang="en-GB" sz="2000" smtClean="0"/>
              <a:t>25</a:t>
            </a:fld>
            <a:endParaRPr lang="en-GB" sz="2000"/>
          </a:p>
        </p:txBody>
      </p:sp>
    </p:spTree>
    <p:extLst>
      <p:ext uri="{BB962C8B-B14F-4D97-AF65-F5344CB8AC3E}">
        <p14:creationId xmlns:p14="http://schemas.microsoft.com/office/powerpoint/2010/main" val="4650978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2" y="818444"/>
            <a:ext cx="7200897" cy="619170"/>
          </a:xfrm>
        </p:spPr>
        <p:txBody>
          <a:bodyPr>
            <a:normAutofit/>
          </a:bodyPr>
          <a:lstStyle/>
          <a:p>
            <a:r>
              <a:rPr lang="en-US" sz="2800" b="1" dirty="0"/>
              <a:t>THE KHOISAN HAVE ATTITUDES ALSO</a:t>
            </a:r>
          </a:p>
        </p:txBody>
      </p:sp>
      <p:sp>
        <p:nvSpPr>
          <p:cNvPr id="3" name="Content Placeholder 2"/>
          <p:cNvSpPr>
            <a:spLocks noGrp="1"/>
          </p:cNvSpPr>
          <p:nvPr>
            <p:ph idx="1"/>
          </p:nvPr>
        </p:nvSpPr>
        <p:spPr>
          <a:xfrm>
            <a:off x="799405" y="1450508"/>
            <a:ext cx="7510538" cy="3446049"/>
          </a:xfrm>
        </p:spPr>
        <p:txBody>
          <a:bodyPr>
            <a:normAutofit fontScale="92500" lnSpcReduction="10000"/>
          </a:bodyPr>
          <a:lstStyle/>
          <a:p>
            <a:r>
              <a:rPr lang="en-US" sz="2200" dirty="0"/>
              <a:t>Towards other Khoisan they have social attitudes also:</a:t>
            </a:r>
          </a:p>
          <a:p>
            <a:pPr lvl="1"/>
            <a:r>
              <a:rPr lang="en-US" sz="2200" dirty="0"/>
              <a:t>These attitudes may range from accommodation to conflict (</a:t>
            </a:r>
            <a:r>
              <a:rPr lang="en-US" sz="2200" dirty="0" err="1"/>
              <a:t>Vierich</a:t>
            </a:r>
            <a:r>
              <a:rPr lang="en-US" sz="2200" dirty="0"/>
              <a:t>, 1996).</a:t>
            </a:r>
          </a:p>
          <a:p>
            <a:pPr lvl="1"/>
            <a:r>
              <a:rPr lang="en-US" sz="2200" dirty="0"/>
              <a:t>Historically it has been reported that they would avoid each other to minimize conflict or completion for land and natural resources  (</a:t>
            </a:r>
            <a:r>
              <a:rPr lang="en-US" sz="2200" dirty="0" err="1"/>
              <a:t>Traill</a:t>
            </a:r>
            <a:r>
              <a:rPr lang="en-US" sz="2200" dirty="0"/>
              <a:t>, 2000).</a:t>
            </a:r>
          </a:p>
          <a:p>
            <a:pPr lvl="1"/>
            <a:r>
              <a:rPr lang="en-US" sz="2200" dirty="0"/>
              <a:t>Conflicts could also exist within a community, and splits would occur leading to movement far from conflict (Taylor, 2001).</a:t>
            </a:r>
          </a:p>
          <a:p>
            <a:r>
              <a:rPr lang="en-US" sz="2200" dirty="0"/>
              <a:t>Relocations and resettlements present numerous social challenges and may exacerbate conflicts (Chebanne &amp; Monaka, 2005; Chebanne, 2007).</a:t>
            </a:r>
          </a:p>
          <a:p>
            <a:endParaRPr lang="en-US" dirty="0"/>
          </a:p>
        </p:txBody>
      </p:sp>
      <p:sp>
        <p:nvSpPr>
          <p:cNvPr id="4" name="Slide Number Placeholder 3"/>
          <p:cNvSpPr>
            <a:spLocks noGrp="1"/>
          </p:cNvSpPr>
          <p:nvPr>
            <p:ph type="sldNum" sz="quarter" idx="12"/>
          </p:nvPr>
        </p:nvSpPr>
        <p:spPr>
          <a:xfrm>
            <a:off x="7765426" y="4974167"/>
            <a:ext cx="544517" cy="232833"/>
          </a:xfrm>
        </p:spPr>
        <p:txBody>
          <a:bodyPr/>
          <a:lstStyle/>
          <a:p>
            <a:fld id="{BBAC2181-F146-4267-A94A-1873D2DFC60D}" type="slidenum">
              <a:rPr lang="en-GB" sz="2000" smtClean="0"/>
              <a:t>26</a:t>
            </a:fld>
            <a:endParaRPr lang="en-GB" sz="2000" dirty="0"/>
          </a:p>
        </p:txBody>
      </p:sp>
    </p:spTree>
    <p:extLst>
      <p:ext uri="{BB962C8B-B14F-4D97-AF65-F5344CB8AC3E}">
        <p14:creationId xmlns:p14="http://schemas.microsoft.com/office/powerpoint/2010/main" val="37661108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2" y="696245"/>
            <a:ext cx="7200897" cy="367462"/>
          </a:xfrm>
        </p:spPr>
        <p:txBody>
          <a:bodyPr>
            <a:normAutofit fontScale="90000"/>
          </a:bodyPr>
          <a:lstStyle/>
          <a:p>
            <a:r>
              <a:rPr lang="en-ZA" b="1" dirty="0"/>
              <a:t>Khoisan Inter-attitudes …</a:t>
            </a:r>
          </a:p>
        </p:txBody>
      </p:sp>
      <p:sp>
        <p:nvSpPr>
          <p:cNvPr id="3" name="Content Placeholder 2"/>
          <p:cNvSpPr>
            <a:spLocks noGrp="1"/>
          </p:cNvSpPr>
          <p:nvPr>
            <p:ph idx="1"/>
          </p:nvPr>
        </p:nvSpPr>
        <p:spPr>
          <a:xfrm>
            <a:off x="722044" y="1147514"/>
            <a:ext cx="7658814" cy="3749044"/>
          </a:xfrm>
        </p:spPr>
        <p:txBody>
          <a:bodyPr>
            <a:normAutofit fontScale="85000" lnSpcReduction="10000"/>
          </a:bodyPr>
          <a:lstStyle/>
          <a:p>
            <a:r>
              <a:rPr lang="en-GB" sz="3200" dirty="0"/>
              <a:t>Territoriality of the San:-</a:t>
            </a:r>
          </a:p>
          <a:p>
            <a:r>
              <a:rPr lang="en-GB" sz="3200" dirty="0"/>
              <a:t>“Bushmen” in this country generally have their own well‑defined districts in which they hunt, and it would be bad form for a </a:t>
            </a:r>
            <a:r>
              <a:rPr lang="en-GB" sz="3200" dirty="0" err="1"/>
              <a:t>Metsibotlhoko</a:t>
            </a:r>
            <a:r>
              <a:rPr lang="en-GB" sz="3200" dirty="0"/>
              <a:t> Bushman to hunt in the </a:t>
            </a:r>
            <a:r>
              <a:rPr lang="en-GB" sz="3200" dirty="0" err="1"/>
              <a:t>Sebanene</a:t>
            </a:r>
            <a:r>
              <a:rPr lang="en-GB" sz="3200" dirty="0"/>
              <a:t> District.  They do not like leaving their districts at all, and nothing as a rule will tempt them to do so.  If a native wishes to form a cattle post, he sends the cattle to the Bushmen, not the Bushmen to the cattle (</a:t>
            </a:r>
            <a:r>
              <a:rPr lang="en-GB" sz="3200" dirty="0" err="1"/>
              <a:t>Hodson</a:t>
            </a:r>
            <a:r>
              <a:rPr lang="en-GB" sz="3200" dirty="0"/>
              <a:t> 1912: 228-228).</a:t>
            </a:r>
          </a:p>
          <a:p>
            <a:endParaRPr lang="en-ZA" dirty="0"/>
          </a:p>
        </p:txBody>
      </p:sp>
      <p:sp>
        <p:nvSpPr>
          <p:cNvPr id="4" name="Slide Number Placeholder 3"/>
          <p:cNvSpPr>
            <a:spLocks noGrp="1"/>
          </p:cNvSpPr>
          <p:nvPr>
            <p:ph type="sldNum" sz="quarter" idx="12"/>
          </p:nvPr>
        </p:nvSpPr>
        <p:spPr>
          <a:xfrm>
            <a:off x="7765426" y="4974167"/>
            <a:ext cx="615432" cy="232833"/>
          </a:xfrm>
        </p:spPr>
        <p:txBody>
          <a:bodyPr/>
          <a:lstStyle/>
          <a:p>
            <a:fld id="{BBAC2181-F146-4267-A94A-1873D2DFC60D}" type="slidenum">
              <a:rPr lang="en-GB" sz="2000" smtClean="0"/>
              <a:t>27</a:t>
            </a:fld>
            <a:endParaRPr lang="en-GB" sz="2000"/>
          </a:p>
        </p:txBody>
      </p:sp>
    </p:spTree>
    <p:extLst>
      <p:ext uri="{BB962C8B-B14F-4D97-AF65-F5344CB8AC3E}">
        <p14:creationId xmlns:p14="http://schemas.microsoft.com/office/powerpoint/2010/main" val="9944094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2" y="818444"/>
            <a:ext cx="7200897" cy="735211"/>
          </a:xfrm>
        </p:spPr>
        <p:txBody>
          <a:bodyPr/>
          <a:lstStyle/>
          <a:p>
            <a:r>
              <a:rPr lang="en-ZA" b="1" dirty="0"/>
              <a:t>… Khoisan Inter-attitudes </a:t>
            </a:r>
            <a:endParaRPr lang="en-US" dirty="0"/>
          </a:p>
        </p:txBody>
      </p:sp>
      <p:sp>
        <p:nvSpPr>
          <p:cNvPr id="3" name="Content Placeholder 2"/>
          <p:cNvSpPr>
            <a:spLocks noGrp="1"/>
          </p:cNvSpPr>
          <p:nvPr>
            <p:ph idx="1"/>
          </p:nvPr>
        </p:nvSpPr>
        <p:spPr>
          <a:xfrm>
            <a:off x="825193" y="1527868"/>
            <a:ext cx="7347256" cy="3368689"/>
          </a:xfrm>
        </p:spPr>
        <p:txBody>
          <a:bodyPr/>
          <a:lstStyle/>
          <a:p>
            <a:r>
              <a:rPr lang="en-GB" sz="2000" dirty="0"/>
              <a:t>Ethnic demographics in Inter-San contact:-</a:t>
            </a:r>
          </a:p>
          <a:p>
            <a:r>
              <a:rPr lang="en-ZA" sz="2000" dirty="0"/>
              <a:t>Population size of an ethnic group is important in contact situations. The group with more people dominates a smaller group (ex. G|ui in Khekhenye; G||ana in Xade and New Xade; Naro in Ghanzi Township, Cua in Kweneng North-East)</a:t>
            </a:r>
          </a:p>
          <a:p>
            <a:r>
              <a:rPr lang="en-ZA" sz="2000" dirty="0"/>
              <a:t>Language Development:-</a:t>
            </a:r>
          </a:p>
          <a:p>
            <a:r>
              <a:rPr lang="en-ZA" sz="2000" dirty="0"/>
              <a:t>Linguistic groups whose languages are developing  develop positive identity but minimize other groups</a:t>
            </a:r>
            <a:r>
              <a:rPr lang="en-ZA" dirty="0"/>
              <a:t>.</a:t>
            </a:r>
          </a:p>
          <a:p>
            <a:endParaRPr lang="en-US" dirty="0"/>
          </a:p>
        </p:txBody>
      </p:sp>
      <p:sp>
        <p:nvSpPr>
          <p:cNvPr id="4" name="Slide Number Placeholder 3"/>
          <p:cNvSpPr>
            <a:spLocks noGrp="1"/>
          </p:cNvSpPr>
          <p:nvPr>
            <p:ph type="sldNum" sz="quarter" idx="12"/>
          </p:nvPr>
        </p:nvSpPr>
        <p:spPr>
          <a:xfrm>
            <a:off x="7765426" y="4974167"/>
            <a:ext cx="725431" cy="232833"/>
          </a:xfrm>
        </p:spPr>
        <p:txBody>
          <a:bodyPr/>
          <a:lstStyle/>
          <a:p>
            <a:fld id="{BBAC2181-F146-4267-A94A-1873D2DFC60D}" type="slidenum">
              <a:rPr lang="en-GB" sz="2000" smtClean="0"/>
              <a:t>28</a:t>
            </a:fld>
            <a:endParaRPr lang="en-GB" sz="2000"/>
          </a:p>
        </p:txBody>
      </p:sp>
    </p:spTree>
    <p:extLst>
      <p:ext uri="{BB962C8B-B14F-4D97-AF65-F5344CB8AC3E}">
        <p14:creationId xmlns:p14="http://schemas.microsoft.com/office/powerpoint/2010/main" val="18318265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2" y="818444"/>
            <a:ext cx="7200897" cy="341962"/>
          </a:xfrm>
        </p:spPr>
        <p:txBody>
          <a:bodyPr>
            <a:normAutofit fontScale="90000"/>
          </a:bodyPr>
          <a:lstStyle/>
          <a:p>
            <a:r>
              <a:rPr lang="en-ZA" b="1" dirty="0"/>
              <a:t>The Sasi and the Cua …</a:t>
            </a:r>
          </a:p>
        </p:txBody>
      </p:sp>
      <p:sp>
        <p:nvSpPr>
          <p:cNvPr id="3" name="Content Placeholder 2"/>
          <p:cNvSpPr>
            <a:spLocks noGrp="1"/>
          </p:cNvSpPr>
          <p:nvPr>
            <p:ph idx="1"/>
          </p:nvPr>
        </p:nvSpPr>
        <p:spPr>
          <a:xfrm>
            <a:off x="805852" y="1282894"/>
            <a:ext cx="7510537" cy="3613664"/>
          </a:xfrm>
        </p:spPr>
        <p:txBody>
          <a:bodyPr>
            <a:normAutofit lnSpcReduction="10000"/>
          </a:bodyPr>
          <a:lstStyle/>
          <a:p>
            <a:r>
              <a:rPr lang="en-ZA" sz="2000" dirty="0"/>
              <a:t>The </a:t>
            </a:r>
            <a:r>
              <a:rPr lang="en-ZA" sz="2000" dirty="0" err="1"/>
              <a:t>Sasi</a:t>
            </a:r>
            <a:r>
              <a:rPr lang="en-ZA" sz="2000" dirty="0"/>
              <a:t> belong to the Southern San and their language can be considered a variant of </a:t>
            </a:r>
            <a:r>
              <a:rPr lang="en-ZA" sz="2000" dirty="0" err="1"/>
              <a:t>ǂHoan</a:t>
            </a:r>
            <a:r>
              <a:rPr lang="en-ZA" sz="2000" dirty="0"/>
              <a:t> (Collins &amp; Gruber 2015). They are found in northern </a:t>
            </a:r>
            <a:r>
              <a:rPr lang="en-ZA" sz="2000" dirty="0" err="1"/>
              <a:t>Kgatleng</a:t>
            </a:r>
            <a:r>
              <a:rPr lang="en-ZA" sz="2000" dirty="0"/>
              <a:t> and southern </a:t>
            </a:r>
            <a:r>
              <a:rPr lang="en-ZA" sz="2000" dirty="0" err="1"/>
              <a:t>Ngwato</a:t>
            </a:r>
            <a:r>
              <a:rPr lang="en-ZA" sz="2000" dirty="0"/>
              <a:t> Districts at </a:t>
            </a:r>
            <a:r>
              <a:rPr lang="en-ZA" sz="2000" dirty="0" err="1"/>
              <a:t>Poloka</a:t>
            </a:r>
            <a:r>
              <a:rPr lang="en-ZA" sz="2000" dirty="0"/>
              <a:t>, </a:t>
            </a:r>
            <a:r>
              <a:rPr lang="en-ZA" sz="2000" dirty="0" err="1"/>
              <a:t>Mokgenee</a:t>
            </a:r>
            <a:r>
              <a:rPr lang="en-ZA" sz="2000" dirty="0"/>
              <a:t> (Central District), Artesia, </a:t>
            </a:r>
            <a:r>
              <a:rPr lang="en-ZA" sz="2000" dirty="0" err="1"/>
              <a:t>Dikgonnye</a:t>
            </a:r>
            <a:r>
              <a:rPr lang="en-ZA" sz="2000" dirty="0"/>
              <a:t>, </a:t>
            </a:r>
            <a:r>
              <a:rPr lang="en-ZA" sz="2000" dirty="0" err="1"/>
              <a:t>Khurutse</a:t>
            </a:r>
            <a:r>
              <a:rPr lang="en-ZA" sz="2000" dirty="0"/>
              <a:t>, and </a:t>
            </a:r>
            <a:r>
              <a:rPr lang="en-ZA" sz="2000" dirty="0" err="1"/>
              <a:t>Kogmodiatshaba</a:t>
            </a:r>
            <a:r>
              <a:rPr lang="en-ZA" sz="2000" dirty="0"/>
              <a:t> (</a:t>
            </a:r>
            <a:r>
              <a:rPr lang="en-ZA" sz="2000" dirty="0" err="1"/>
              <a:t>Kgetleng</a:t>
            </a:r>
            <a:r>
              <a:rPr lang="en-ZA" sz="2000" dirty="0"/>
              <a:t>). In these localities, they lived as dependents of royal families of Bakwena and Bakgatla.</a:t>
            </a:r>
          </a:p>
          <a:p>
            <a:r>
              <a:rPr lang="en-ZA" sz="2000" dirty="0"/>
              <a:t>The </a:t>
            </a:r>
            <a:r>
              <a:rPr lang="en-ZA" sz="2000" dirty="0" err="1"/>
              <a:t>Cua</a:t>
            </a:r>
            <a:r>
              <a:rPr lang="en-ZA" sz="2000" dirty="0"/>
              <a:t> belong to the Eastern Kalahari </a:t>
            </a:r>
            <a:r>
              <a:rPr lang="en-ZA" sz="2000" dirty="0" err="1"/>
              <a:t>Khoe</a:t>
            </a:r>
            <a:r>
              <a:rPr lang="en-ZA" sz="2000" dirty="0"/>
              <a:t> (Chebanne, 2014) and may be considered an eastern extension of the </a:t>
            </a:r>
            <a:r>
              <a:rPr lang="en-ZA" sz="2000" dirty="0" err="1"/>
              <a:t>G</a:t>
            </a:r>
            <a:r>
              <a:rPr lang="en-ZA" sz="2000" dirty="0" err="1">
                <a:latin typeface="Times New Roman" panose="02020603050405020304" pitchFamily="18" charset="0"/>
                <a:cs typeface="Times New Roman" panose="02020603050405020304" pitchFamily="18" charset="0"/>
              </a:rPr>
              <a:t>ǁana</a:t>
            </a:r>
            <a:r>
              <a:rPr lang="en-ZA" sz="2000" dirty="0">
                <a:latin typeface="Times New Roman" panose="02020603050405020304" pitchFamily="18" charset="0"/>
                <a:cs typeface="Times New Roman" panose="02020603050405020304" pitchFamily="18" charset="0"/>
              </a:rPr>
              <a:t>. They are found in Eastern Kweneng District (Sojwe, Shadishadi, Leologane, Lephephe, Mokgenene, Poloka (Central District),  Dikgonnye and Kgomodiatshaba (Kgatleng District).</a:t>
            </a:r>
          </a:p>
          <a:p>
            <a:endParaRPr lang="en-ZA" dirty="0"/>
          </a:p>
        </p:txBody>
      </p:sp>
      <p:sp>
        <p:nvSpPr>
          <p:cNvPr id="4" name="Slide Number Placeholder 3"/>
          <p:cNvSpPr>
            <a:spLocks noGrp="1"/>
          </p:cNvSpPr>
          <p:nvPr>
            <p:ph type="sldNum" sz="quarter" idx="12"/>
          </p:nvPr>
        </p:nvSpPr>
        <p:spPr>
          <a:xfrm>
            <a:off x="7765426" y="4974167"/>
            <a:ext cx="655763" cy="232833"/>
          </a:xfrm>
        </p:spPr>
        <p:txBody>
          <a:bodyPr/>
          <a:lstStyle/>
          <a:p>
            <a:fld id="{BBAC2181-F146-4267-A94A-1873D2DFC60D}" type="slidenum">
              <a:rPr lang="en-GB" sz="2000" smtClean="0"/>
              <a:t>29</a:t>
            </a:fld>
            <a:endParaRPr lang="en-GB" sz="2000"/>
          </a:p>
        </p:txBody>
      </p:sp>
    </p:spTree>
    <p:extLst>
      <p:ext uri="{BB962C8B-B14F-4D97-AF65-F5344CB8AC3E}">
        <p14:creationId xmlns:p14="http://schemas.microsoft.com/office/powerpoint/2010/main" val="21672442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DCA21-81E1-AE9A-7DAA-C9B1509DA1F0}"/>
              </a:ext>
            </a:extLst>
          </p:cNvPr>
          <p:cNvSpPr>
            <a:spLocks noGrp="1"/>
          </p:cNvSpPr>
          <p:nvPr>
            <p:ph type="title"/>
          </p:nvPr>
        </p:nvSpPr>
        <p:spPr>
          <a:xfrm>
            <a:off x="971552" y="818444"/>
            <a:ext cx="7200897" cy="358284"/>
          </a:xfrm>
        </p:spPr>
        <p:txBody>
          <a:bodyPr>
            <a:normAutofit fontScale="90000"/>
          </a:bodyPr>
          <a:lstStyle/>
          <a:p>
            <a:r>
              <a:rPr lang="en-ZA" b="1"/>
              <a:t>Abstract …</a:t>
            </a:r>
            <a:endParaRPr lang="en-ZA" b="1" dirty="0"/>
          </a:p>
        </p:txBody>
      </p:sp>
      <p:sp>
        <p:nvSpPr>
          <p:cNvPr id="3" name="Content Placeholder 2">
            <a:extLst>
              <a:ext uri="{FF2B5EF4-FFF2-40B4-BE49-F238E27FC236}">
                <a16:creationId xmlns:a16="http://schemas.microsoft.com/office/drawing/2014/main" id="{661CDC5B-9EFB-B999-CDD3-E6E6E5E014AC}"/>
              </a:ext>
            </a:extLst>
          </p:cNvPr>
          <p:cNvSpPr>
            <a:spLocks noGrp="1"/>
          </p:cNvSpPr>
          <p:nvPr>
            <p:ph idx="1"/>
          </p:nvPr>
        </p:nvSpPr>
        <p:spPr>
          <a:xfrm>
            <a:off x="971551" y="1289154"/>
            <a:ext cx="7200897" cy="3607404"/>
          </a:xfrm>
        </p:spPr>
        <p:txBody>
          <a:bodyPr>
            <a:normAutofit/>
          </a:bodyPr>
          <a:lstStyle/>
          <a:p>
            <a:r>
              <a:rPr lang="en-ZA" sz="2400" dirty="0"/>
              <a:t>It is now widely accepted that Khoisan people have inhabited the Kalahari Basin for many thousand years. Although they belong to different language groups, there is evidence that while they maintained distinct ethnic speech communities, they interacted over the centuries. </a:t>
            </a:r>
          </a:p>
          <a:p>
            <a:r>
              <a:rPr lang="en-ZA" sz="2400" dirty="0"/>
              <a:t>They also maintain different cultures; others were livestock keepers; while others maintained hunter-gathering life-stye, or both. However, it is not evident what social attitudes they presented towards each other.  </a:t>
            </a:r>
          </a:p>
        </p:txBody>
      </p:sp>
      <p:sp>
        <p:nvSpPr>
          <p:cNvPr id="4" name="Slide Number Placeholder 3"/>
          <p:cNvSpPr>
            <a:spLocks noGrp="1"/>
          </p:cNvSpPr>
          <p:nvPr>
            <p:ph type="sldNum" sz="quarter" idx="12"/>
          </p:nvPr>
        </p:nvSpPr>
        <p:spPr/>
        <p:txBody>
          <a:bodyPr/>
          <a:lstStyle/>
          <a:p>
            <a:fld id="{BBAC2181-F146-4267-A94A-1873D2DFC60D}" type="slidenum">
              <a:rPr lang="en-GB" sz="2000" smtClean="0"/>
              <a:t>3</a:t>
            </a:fld>
            <a:endParaRPr lang="en-GB" sz="2000"/>
          </a:p>
        </p:txBody>
      </p:sp>
    </p:spTree>
    <p:extLst>
      <p:ext uri="{BB962C8B-B14F-4D97-AF65-F5344CB8AC3E}">
        <p14:creationId xmlns:p14="http://schemas.microsoft.com/office/powerpoint/2010/main" val="12971024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2" y="818444"/>
            <a:ext cx="7200897" cy="374196"/>
          </a:xfrm>
        </p:spPr>
        <p:txBody>
          <a:bodyPr>
            <a:normAutofit fontScale="90000"/>
          </a:bodyPr>
          <a:lstStyle/>
          <a:p>
            <a:r>
              <a:rPr lang="en-US" b="1" dirty="0"/>
              <a:t>… The </a:t>
            </a:r>
            <a:r>
              <a:rPr lang="en-US" b="1" dirty="0" err="1"/>
              <a:t>Sasi</a:t>
            </a:r>
            <a:r>
              <a:rPr lang="en-US" b="1" dirty="0"/>
              <a:t> and </a:t>
            </a:r>
            <a:r>
              <a:rPr lang="en-US" b="1" dirty="0" err="1"/>
              <a:t>Cua</a:t>
            </a:r>
            <a:endParaRPr lang="en-US" b="1" dirty="0"/>
          </a:p>
        </p:txBody>
      </p:sp>
      <p:sp>
        <p:nvSpPr>
          <p:cNvPr id="3" name="Content Placeholder 2"/>
          <p:cNvSpPr>
            <a:spLocks noGrp="1"/>
          </p:cNvSpPr>
          <p:nvPr>
            <p:ph idx="1"/>
          </p:nvPr>
        </p:nvSpPr>
        <p:spPr>
          <a:xfrm>
            <a:off x="831639" y="1340914"/>
            <a:ext cx="7516985" cy="3555643"/>
          </a:xfrm>
        </p:spPr>
        <p:txBody>
          <a:bodyPr>
            <a:normAutofit/>
          </a:bodyPr>
          <a:lstStyle/>
          <a:p>
            <a:r>
              <a:rPr lang="en-ZA" sz="2000" dirty="0">
                <a:latin typeface="Times New Roman" panose="02020603050405020304" pitchFamily="18" charset="0"/>
                <a:cs typeface="Times New Roman" panose="02020603050405020304" pitchFamily="18" charset="0"/>
              </a:rPr>
              <a:t>While the Sasi and Cua are aware of each other, .and are found in the mentioned settlements, they avoid each other by maintaining clearly delimited settlement patterns. They will not occupy the same part of the settlement.</a:t>
            </a:r>
          </a:p>
          <a:p>
            <a:r>
              <a:rPr lang="en-ZA" sz="2000" dirty="0">
                <a:latin typeface="Times New Roman" panose="02020603050405020304" pitchFamily="18" charset="0"/>
                <a:cs typeface="Times New Roman" panose="02020603050405020304" pitchFamily="18" charset="0"/>
              </a:rPr>
              <a:t>Sasi call the Cua “Bushmen” (Basarwa),and the Cua call the Sasi “Bakgatla” or “Bakwena” or just servants of these Tswana groups,  and therefore not part of “Basarwa”.</a:t>
            </a:r>
            <a:endParaRPr lang="en-ZA" sz="2000" dirty="0"/>
          </a:p>
          <a:p>
            <a:r>
              <a:rPr lang="en-ZA" sz="2000" dirty="0"/>
              <a:t>Both groups are averse to inter-marriage but gladly accept marriage into Batswana families.</a:t>
            </a:r>
            <a:endParaRPr lang="en-US" sz="2000" dirty="0"/>
          </a:p>
        </p:txBody>
      </p:sp>
      <p:sp>
        <p:nvSpPr>
          <p:cNvPr id="4" name="Slide Number Placeholder 3"/>
          <p:cNvSpPr>
            <a:spLocks noGrp="1"/>
          </p:cNvSpPr>
          <p:nvPr>
            <p:ph type="sldNum" sz="quarter" idx="12"/>
          </p:nvPr>
        </p:nvSpPr>
        <p:spPr>
          <a:xfrm>
            <a:off x="7765426" y="4974167"/>
            <a:ext cx="583198" cy="232833"/>
          </a:xfrm>
        </p:spPr>
        <p:txBody>
          <a:bodyPr/>
          <a:lstStyle/>
          <a:p>
            <a:fld id="{BBAC2181-F146-4267-A94A-1873D2DFC60D}" type="slidenum">
              <a:rPr lang="en-GB" sz="2000" smtClean="0"/>
              <a:t>30</a:t>
            </a:fld>
            <a:endParaRPr lang="en-GB" sz="2000"/>
          </a:p>
        </p:txBody>
      </p:sp>
    </p:spTree>
    <p:extLst>
      <p:ext uri="{BB962C8B-B14F-4D97-AF65-F5344CB8AC3E}">
        <p14:creationId xmlns:p14="http://schemas.microsoft.com/office/powerpoint/2010/main" val="21932527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2" y="656304"/>
            <a:ext cx="7200897" cy="426742"/>
          </a:xfrm>
        </p:spPr>
        <p:txBody>
          <a:bodyPr>
            <a:normAutofit fontScale="90000"/>
          </a:bodyPr>
          <a:lstStyle/>
          <a:p>
            <a:r>
              <a:rPr lang="en-ZA" b="1" dirty="0"/>
              <a:t>The </a:t>
            </a:r>
            <a:r>
              <a:rPr lang="en-ZA" b="1" dirty="0" err="1"/>
              <a:t>Shorilatholo</a:t>
            </a:r>
            <a:r>
              <a:rPr lang="en-ZA" b="1" dirty="0"/>
              <a:t> </a:t>
            </a:r>
            <a:r>
              <a:rPr lang="en-ZA" b="1" dirty="0" err="1"/>
              <a:t>Cua</a:t>
            </a:r>
            <a:r>
              <a:rPr lang="en-ZA" b="1" dirty="0"/>
              <a:t> and </a:t>
            </a:r>
            <a:r>
              <a:rPr lang="en-ZA" b="1" dirty="0" err="1">
                <a:latin typeface="Times New Roman" panose="02020603050405020304" pitchFamily="18" charset="0"/>
                <a:cs typeface="Times New Roman" panose="02020603050405020304" pitchFamily="18" charset="0"/>
              </a:rPr>
              <a:t>ǂHoan</a:t>
            </a:r>
            <a:endParaRPr lang="en-ZA" b="1" dirty="0"/>
          </a:p>
        </p:txBody>
      </p:sp>
      <p:sp>
        <p:nvSpPr>
          <p:cNvPr id="3" name="Content Placeholder 2"/>
          <p:cNvSpPr>
            <a:spLocks noGrp="1"/>
          </p:cNvSpPr>
          <p:nvPr>
            <p:ph idx="1"/>
          </p:nvPr>
        </p:nvSpPr>
        <p:spPr>
          <a:xfrm>
            <a:off x="734937" y="1224873"/>
            <a:ext cx="7581453" cy="3671685"/>
          </a:xfrm>
        </p:spPr>
        <p:txBody>
          <a:bodyPr>
            <a:normAutofit lnSpcReduction="10000"/>
          </a:bodyPr>
          <a:lstStyle/>
          <a:p>
            <a:r>
              <a:rPr lang="en-ZA" sz="2000" dirty="0"/>
              <a:t>The </a:t>
            </a:r>
            <a:r>
              <a:rPr lang="en-ZA" sz="2000" dirty="0" err="1">
                <a:latin typeface="Times New Roman" panose="02020603050405020304" pitchFamily="18" charset="0"/>
                <a:cs typeface="Times New Roman" panose="02020603050405020304" pitchFamily="18" charset="0"/>
              </a:rPr>
              <a:t>ǂHoan</a:t>
            </a:r>
            <a:r>
              <a:rPr lang="en-ZA" sz="2000" dirty="0">
                <a:latin typeface="Times New Roman" panose="02020603050405020304" pitchFamily="18" charset="0"/>
                <a:cs typeface="Times New Roman" panose="02020603050405020304" pitchFamily="18" charset="0"/>
              </a:rPr>
              <a:t> belong to Southern San just like the </a:t>
            </a:r>
            <a:r>
              <a:rPr lang="en-ZA" sz="2000" dirty="0" err="1">
                <a:latin typeface="Times New Roman" panose="02020603050405020304" pitchFamily="18" charset="0"/>
                <a:cs typeface="Times New Roman" panose="02020603050405020304" pitchFamily="18" charset="0"/>
              </a:rPr>
              <a:t>Sasi</a:t>
            </a:r>
            <a:r>
              <a:rPr lang="en-ZA" sz="2000" dirty="0">
                <a:latin typeface="Times New Roman" panose="02020603050405020304" pitchFamily="18" charset="0"/>
                <a:cs typeface="Times New Roman" panose="02020603050405020304" pitchFamily="18" charset="0"/>
              </a:rPr>
              <a:t>. Very few speakers have been documented (Collins and Gruber 2015) and are found in the northern </a:t>
            </a:r>
            <a:r>
              <a:rPr lang="en-ZA" sz="2000" dirty="0" err="1">
                <a:latin typeface="Times New Roman" panose="02020603050405020304" pitchFamily="18" charset="0"/>
                <a:cs typeface="Times New Roman" panose="02020603050405020304" pitchFamily="18" charset="0"/>
              </a:rPr>
              <a:t>Kweneng</a:t>
            </a:r>
            <a:r>
              <a:rPr lang="en-ZA" sz="2000" dirty="0">
                <a:latin typeface="Times New Roman" panose="02020603050405020304" pitchFamily="18" charset="0"/>
                <a:cs typeface="Times New Roman" panose="02020603050405020304" pitchFamily="18" charset="0"/>
              </a:rPr>
              <a:t> District in the settlements of </a:t>
            </a:r>
            <a:r>
              <a:rPr lang="en-ZA" sz="2000" dirty="0" err="1">
                <a:latin typeface="Times New Roman" panose="02020603050405020304" pitchFamily="18" charset="0"/>
                <a:cs typeface="Times New Roman" panose="02020603050405020304" pitchFamily="18" charset="0"/>
              </a:rPr>
              <a:t>Shorilatholo</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Khudumelapye</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Salajwe</a:t>
            </a:r>
            <a:r>
              <a:rPr lang="en-ZA" sz="2000" dirty="0">
                <a:latin typeface="Times New Roman" panose="02020603050405020304" pitchFamily="18" charset="0"/>
                <a:cs typeface="Times New Roman" panose="02020603050405020304" pitchFamily="18" charset="0"/>
              </a:rPr>
              <a:t>, Tshwane, and </a:t>
            </a:r>
            <a:r>
              <a:rPr lang="en-ZA" sz="2000" dirty="0" err="1">
                <a:latin typeface="Times New Roman" panose="02020603050405020304" pitchFamily="18" charset="0"/>
                <a:cs typeface="Times New Roman" panose="02020603050405020304" pitchFamily="18" charset="0"/>
              </a:rPr>
              <a:t>Dutllwe</a:t>
            </a:r>
            <a:r>
              <a:rPr lang="en-ZA" sz="2000" dirty="0">
                <a:latin typeface="Times New Roman" panose="02020603050405020304" pitchFamily="18" charset="0"/>
                <a:cs typeface="Times New Roman" panose="02020603050405020304" pitchFamily="18" charset="0"/>
              </a:rPr>
              <a:t>. </a:t>
            </a:r>
          </a:p>
          <a:p>
            <a:r>
              <a:rPr lang="en-ZA" sz="2000" dirty="0">
                <a:latin typeface="Times New Roman" panose="02020603050405020304" pitchFamily="18" charset="0"/>
                <a:cs typeface="Times New Roman" panose="02020603050405020304" pitchFamily="18" charset="0"/>
              </a:rPr>
              <a:t>The </a:t>
            </a:r>
            <a:r>
              <a:rPr lang="en-ZA" sz="2000" dirty="0" err="1">
                <a:latin typeface="Times New Roman" panose="02020603050405020304" pitchFamily="18" charset="0"/>
                <a:cs typeface="Times New Roman" panose="02020603050405020304" pitchFamily="18" charset="0"/>
              </a:rPr>
              <a:t>Cua</a:t>
            </a:r>
            <a:r>
              <a:rPr lang="en-ZA" sz="2000" dirty="0">
                <a:latin typeface="Times New Roman" panose="02020603050405020304" pitchFamily="18" charset="0"/>
                <a:cs typeface="Times New Roman" panose="02020603050405020304" pitchFamily="18" charset="0"/>
              </a:rPr>
              <a:t>, an extension of the </a:t>
            </a:r>
            <a:r>
              <a:rPr lang="en-ZA" sz="2000" dirty="0" err="1">
                <a:latin typeface="Times New Roman" panose="02020603050405020304" pitchFamily="18" charset="0"/>
                <a:cs typeface="Times New Roman" panose="02020603050405020304" pitchFamily="18" charset="0"/>
              </a:rPr>
              <a:t>Gǁana</a:t>
            </a:r>
            <a:r>
              <a:rPr lang="en-ZA" sz="2000" dirty="0">
                <a:latin typeface="Times New Roman" panose="02020603050405020304" pitchFamily="18" charset="0"/>
                <a:cs typeface="Times New Roman" panose="02020603050405020304" pitchFamily="18" charset="0"/>
              </a:rPr>
              <a:t>, belong to the Eastern Kalahari </a:t>
            </a:r>
            <a:r>
              <a:rPr lang="en-ZA" sz="2000" dirty="0" err="1">
                <a:latin typeface="Times New Roman" panose="02020603050405020304" pitchFamily="18" charset="0"/>
                <a:cs typeface="Times New Roman" panose="02020603050405020304" pitchFamily="18" charset="0"/>
              </a:rPr>
              <a:t>Khoe</a:t>
            </a:r>
            <a:r>
              <a:rPr lang="en-ZA" sz="2000" dirty="0">
                <a:latin typeface="Times New Roman" panose="02020603050405020304" pitchFamily="18" charset="0"/>
                <a:cs typeface="Times New Roman" panose="02020603050405020304" pitchFamily="18" charset="0"/>
              </a:rPr>
              <a:t> group of languages (Chebanne 2014). They are fairly spread in northern Kweneng and Southern Central District. </a:t>
            </a:r>
          </a:p>
          <a:p>
            <a:r>
              <a:rPr lang="en-ZA" sz="2000" dirty="0">
                <a:latin typeface="Times New Roman" panose="02020603050405020304" pitchFamily="18" charset="0"/>
                <a:cs typeface="Times New Roman" panose="02020603050405020304" pitchFamily="18" charset="0"/>
              </a:rPr>
              <a:t>In the northern District Cua are found in Kaudwane, Salajwe, Shorilatholo, Diphoduhudu, Ngwari, Boatlaname, Sojwe, Shadishadi, Leologane and Lephephe. They are therefore demographically sizeable.</a:t>
            </a:r>
          </a:p>
          <a:p>
            <a:endParaRPr lang="en-ZA" dirty="0"/>
          </a:p>
        </p:txBody>
      </p:sp>
      <p:sp>
        <p:nvSpPr>
          <p:cNvPr id="4" name="Slide Number Placeholder 3"/>
          <p:cNvSpPr>
            <a:spLocks noGrp="1"/>
          </p:cNvSpPr>
          <p:nvPr>
            <p:ph type="sldNum" sz="quarter" idx="12"/>
          </p:nvPr>
        </p:nvSpPr>
        <p:spPr>
          <a:xfrm>
            <a:off x="7765426" y="4974167"/>
            <a:ext cx="647054" cy="232833"/>
          </a:xfrm>
        </p:spPr>
        <p:txBody>
          <a:bodyPr/>
          <a:lstStyle/>
          <a:p>
            <a:fld id="{BBAC2181-F146-4267-A94A-1873D2DFC60D}" type="slidenum">
              <a:rPr lang="en-GB" sz="2000" smtClean="0"/>
              <a:t>31</a:t>
            </a:fld>
            <a:endParaRPr lang="en-GB" sz="2000"/>
          </a:p>
        </p:txBody>
      </p:sp>
    </p:spTree>
    <p:extLst>
      <p:ext uri="{BB962C8B-B14F-4D97-AF65-F5344CB8AC3E}">
        <p14:creationId xmlns:p14="http://schemas.microsoft.com/office/powerpoint/2010/main" val="931229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032D7-B404-5E93-BBA2-9838280CA1A1}"/>
              </a:ext>
            </a:extLst>
          </p:cNvPr>
          <p:cNvSpPr>
            <a:spLocks noGrp="1"/>
          </p:cNvSpPr>
          <p:nvPr>
            <p:ph type="title"/>
          </p:nvPr>
        </p:nvSpPr>
        <p:spPr>
          <a:xfrm>
            <a:off x="971552" y="818444"/>
            <a:ext cx="7200897" cy="605622"/>
          </a:xfrm>
        </p:spPr>
        <p:txBody>
          <a:bodyPr/>
          <a:lstStyle/>
          <a:p>
            <a:r>
              <a:rPr lang="en-ZA" b="1" dirty="0"/>
              <a:t>… The </a:t>
            </a:r>
            <a:r>
              <a:rPr lang="en-ZA" b="1" dirty="0" err="1"/>
              <a:t>Shorilatholo</a:t>
            </a:r>
            <a:r>
              <a:rPr lang="en-ZA" b="1" dirty="0"/>
              <a:t> </a:t>
            </a:r>
            <a:r>
              <a:rPr lang="en-ZA" b="1" dirty="0" err="1"/>
              <a:t>Cua</a:t>
            </a:r>
            <a:r>
              <a:rPr lang="en-ZA" b="1" dirty="0"/>
              <a:t> and </a:t>
            </a:r>
            <a:r>
              <a:rPr lang="en-ZA" b="1" dirty="0" err="1">
                <a:latin typeface="Times New Roman" panose="02020603050405020304" pitchFamily="18" charset="0"/>
                <a:cs typeface="Times New Roman" panose="02020603050405020304" pitchFamily="18" charset="0"/>
              </a:rPr>
              <a:t>ǂHoan</a:t>
            </a:r>
            <a:endParaRPr lang="en-ZA" dirty="0"/>
          </a:p>
        </p:txBody>
      </p:sp>
      <p:sp>
        <p:nvSpPr>
          <p:cNvPr id="3" name="Content Placeholder 2">
            <a:extLst>
              <a:ext uri="{FF2B5EF4-FFF2-40B4-BE49-F238E27FC236}">
                <a16:creationId xmlns:a16="http://schemas.microsoft.com/office/drawing/2014/main" id="{6B447934-E5EB-A142-EE7F-676782C613F6}"/>
              </a:ext>
            </a:extLst>
          </p:cNvPr>
          <p:cNvSpPr>
            <a:spLocks noGrp="1"/>
          </p:cNvSpPr>
          <p:nvPr>
            <p:ph idx="1"/>
          </p:nvPr>
        </p:nvSpPr>
        <p:spPr>
          <a:xfrm>
            <a:off x="971551" y="1499016"/>
            <a:ext cx="7200897" cy="3397541"/>
          </a:xfrm>
        </p:spPr>
        <p:txBody>
          <a:bodyPr/>
          <a:lstStyle/>
          <a:p>
            <a:r>
              <a:rPr lang="en-ZA" sz="2200" dirty="0" err="1">
                <a:latin typeface="Times New Roman" panose="02020603050405020304" pitchFamily="18" charset="0"/>
                <a:cs typeface="Times New Roman" panose="02020603050405020304" pitchFamily="18" charset="0"/>
              </a:rPr>
              <a:t>Cua</a:t>
            </a:r>
            <a:r>
              <a:rPr lang="en-ZA" sz="2200" dirty="0">
                <a:latin typeface="Times New Roman" panose="02020603050405020304" pitchFamily="18" charset="0"/>
                <a:cs typeface="Times New Roman" panose="02020603050405020304" pitchFamily="18" charset="0"/>
              </a:rPr>
              <a:t> and </a:t>
            </a:r>
            <a:r>
              <a:rPr lang="en-ZA" sz="2200" dirty="0" err="1">
                <a:latin typeface="Times New Roman" panose="02020603050405020304" pitchFamily="18" charset="0"/>
                <a:cs typeface="Times New Roman" panose="02020603050405020304" pitchFamily="18" charset="0"/>
              </a:rPr>
              <a:t>ǂHoan</a:t>
            </a:r>
            <a:r>
              <a:rPr lang="en-ZA" sz="2200" dirty="0">
                <a:latin typeface="Times New Roman" panose="02020603050405020304" pitchFamily="18" charset="0"/>
                <a:cs typeface="Times New Roman" panose="02020603050405020304" pitchFamily="18" charset="0"/>
              </a:rPr>
              <a:t> mutually exclude each other, that is they marry their own, they do not inter-marry, but they would be married by </a:t>
            </a:r>
            <a:r>
              <a:rPr lang="en-ZA" sz="2200" dirty="0" err="1">
                <a:latin typeface="Times New Roman" panose="02020603050405020304" pitchFamily="18" charset="0"/>
                <a:cs typeface="Times New Roman" panose="02020603050405020304" pitchFamily="18" charset="0"/>
              </a:rPr>
              <a:t>Bakgalagari</a:t>
            </a:r>
            <a:r>
              <a:rPr lang="en-ZA" sz="2200" dirty="0">
                <a:latin typeface="Times New Roman" panose="02020603050405020304" pitchFamily="18" charset="0"/>
                <a:cs typeface="Times New Roman" panose="02020603050405020304" pitchFamily="18" charset="0"/>
              </a:rPr>
              <a:t>. One </a:t>
            </a:r>
            <a:r>
              <a:rPr lang="en-ZA" sz="2200" dirty="0" err="1">
                <a:latin typeface="Times New Roman" panose="02020603050405020304" pitchFamily="18" charset="0"/>
                <a:cs typeface="Times New Roman" panose="02020603050405020304" pitchFamily="18" charset="0"/>
              </a:rPr>
              <a:t>Mokgalagari</a:t>
            </a:r>
            <a:r>
              <a:rPr lang="en-ZA" sz="2200" dirty="0">
                <a:latin typeface="Times New Roman" panose="02020603050405020304" pitchFamily="18" charset="0"/>
                <a:cs typeface="Times New Roman" panose="02020603050405020304" pitchFamily="18" charset="0"/>
              </a:rPr>
              <a:t> lady is married by a </a:t>
            </a:r>
            <a:r>
              <a:rPr lang="en-ZA" sz="2200" dirty="0" err="1">
                <a:latin typeface="Times New Roman" panose="02020603050405020304" pitchFamily="18" charset="0"/>
                <a:cs typeface="Times New Roman" panose="02020603050405020304" pitchFamily="18" charset="0"/>
              </a:rPr>
              <a:t>ǂHoan</a:t>
            </a:r>
            <a:r>
              <a:rPr lang="en-ZA" sz="2200" dirty="0">
                <a:latin typeface="Times New Roman" panose="02020603050405020304" pitchFamily="18" charset="0"/>
                <a:cs typeface="Times New Roman" panose="02020603050405020304" pitchFamily="18" charset="0"/>
              </a:rPr>
              <a:t>.</a:t>
            </a:r>
          </a:p>
          <a:p>
            <a:r>
              <a:rPr lang="en-ZA" sz="2200" dirty="0" err="1">
                <a:latin typeface="Times New Roman" panose="02020603050405020304" pitchFamily="18" charset="0"/>
                <a:cs typeface="Times New Roman" panose="02020603050405020304" pitchFamily="18" charset="0"/>
              </a:rPr>
              <a:t>ǂHoan</a:t>
            </a:r>
            <a:r>
              <a:rPr lang="en-ZA" sz="2200" dirty="0">
                <a:latin typeface="Times New Roman" panose="02020603050405020304" pitchFamily="18" charset="0"/>
                <a:cs typeface="Times New Roman" panose="02020603050405020304" pitchFamily="18" charset="0"/>
              </a:rPr>
              <a:t> are closer to </a:t>
            </a:r>
            <a:r>
              <a:rPr lang="en-ZA" sz="2200" dirty="0" err="1">
                <a:latin typeface="Times New Roman" panose="02020603050405020304" pitchFamily="18" charset="0"/>
                <a:cs typeface="Times New Roman" panose="02020603050405020304" pitchFamily="18" charset="0"/>
              </a:rPr>
              <a:t>Bakalagari</a:t>
            </a:r>
            <a:r>
              <a:rPr lang="en-ZA" sz="2200" dirty="0">
                <a:latin typeface="Times New Roman" panose="02020603050405020304" pitchFamily="18" charset="0"/>
                <a:cs typeface="Times New Roman" panose="02020603050405020304" pitchFamily="18" charset="0"/>
              </a:rPr>
              <a:t> and readily adopt a </a:t>
            </a:r>
            <a:r>
              <a:rPr lang="en-ZA" sz="2200" dirty="0" err="1">
                <a:latin typeface="Times New Roman" panose="02020603050405020304" pitchFamily="18" charset="0"/>
                <a:cs typeface="Times New Roman" panose="02020603050405020304" pitchFamily="18" charset="0"/>
              </a:rPr>
              <a:t>Shekgalagari</a:t>
            </a:r>
            <a:r>
              <a:rPr lang="en-ZA" sz="2200" dirty="0">
                <a:latin typeface="Times New Roman" panose="02020603050405020304" pitchFamily="18" charset="0"/>
                <a:cs typeface="Times New Roman" panose="02020603050405020304" pitchFamily="18" charset="0"/>
              </a:rPr>
              <a:t> language;</a:t>
            </a:r>
          </a:p>
          <a:p>
            <a:r>
              <a:rPr lang="en-ZA" sz="2200" dirty="0" err="1">
                <a:latin typeface="Times New Roman" panose="02020603050405020304" pitchFamily="18" charset="0"/>
                <a:cs typeface="Times New Roman" panose="02020603050405020304" pitchFamily="18" charset="0"/>
              </a:rPr>
              <a:t>Cua</a:t>
            </a:r>
            <a:r>
              <a:rPr lang="en-ZA" sz="2200" dirty="0">
                <a:latin typeface="Times New Roman" panose="02020603050405020304" pitchFamily="18" charset="0"/>
                <a:cs typeface="Times New Roman" panose="02020603050405020304" pitchFamily="18" charset="0"/>
              </a:rPr>
              <a:t> adopt </a:t>
            </a:r>
            <a:r>
              <a:rPr lang="en-ZA" sz="2200" dirty="0" err="1">
                <a:latin typeface="Times New Roman" panose="02020603050405020304" pitchFamily="18" charset="0"/>
                <a:cs typeface="Times New Roman" panose="02020603050405020304" pitchFamily="18" charset="0"/>
              </a:rPr>
              <a:t>Sekwena</a:t>
            </a:r>
            <a:r>
              <a:rPr lang="en-ZA" sz="2200" dirty="0">
                <a:latin typeface="Times New Roman" panose="02020603050405020304" pitchFamily="18" charset="0"/>
                <a:cs typeface="Times New Roman" panose="02020603050405020304" pitchFamily="18" charset="0"/>
              </a:rPr>
              <a:t> and take the attitude of </a:t>
            </a:r>
            <a:r>
              <a:rPr lang="en-ZA" sz="2200" dirty="0" err="1">
                <a:latin typeface="Times New Roman" panose="02020603050405020304" pitchFamily="18" charset="0"/>
                <a:cs typeface="Times New Roman" panose="02020603050405020304" pitchFamily="18" charset="0"/>
              </a:rPr>
              <a:t>Bakwena</a:t>
            </a:r>
            <a:r>
              <a:rPr lang="en-ZA" sz="2200" dirty="0">
                <a:latin typeface="Times New Roman" panose="02020603050405020304" pitchFamily="18" charset="0"/>
                <a:cs typeface="Times New Roman" panose="02020603050405020304" pitchFamily="18" charset="0"/>
              </a:rPr>
              <a:t> towards the </a:t>
            </a:r>
            <a:r>
              <a:rPr lang="en-ZA" sz="2200" dirty="0" err="1">
                <a:latin typeface="Times New Roman" panose="02020603050405020304" pitchFamily="18" charset="0"/>
                <a:cs typeface="Times New Roman" panose="02020603050405020304" pitchFamily="18" charset="0"/>
              </a:rPr>
              <a:t>ǂHoan</a:t>
            </a:r>
            <a:r>
              <a:rPr lang="en-ZA" sz="2200" dirty="0">
                <a:latin typeface="Times New Roman" panose="02020603050405020304" pitchFamily="18" charset="0"/>
                <a:cs typeface="Times New Roman" panose="02020603050405020304" pitchFamily="18" charset="0"/>
              </a:rPr>
              <a:t> and the </a:t>
            </a:r>
            <a:r>
              <a:rPr lang="en-ZA" sz="2200" dirty="0" err="1">
                <a:latin typeface="Times New Roman" panose="02020603050405020304" pitchFamily="18" charset="0"/>
                <a:cs typeface="Times New Roman" panose="02020603050405020304" pitchFamily="18" charset="0"/>
              </a:rPr>
              <a:t>Bakgalagari</a:t>
            </a:r>
            <a:r>
              <a:rPr lang="en-ZA" sz="2200" dirty="0">
                <a:latin typeface="Times New Roman" panose="02020603050405020304" pitchFamily="18" charset="0"/>
                <a:cs typeface="Times New Roman" panose="02020603050405020304" pitchFamily="18" charset="0"/>
              </a:rPr>
              <a:t>.</a:t>
            </a:r>
          </a:p>
          <a:p>
            <a:endParaRPr lang="en-ZA" dirty="0"/>
          </a:p>
        </p:txBody>
      </p:sp>
      <p:sp>
        <p:nvSpPr>
          <p:cNvPr id="4" name="Slide Number Placeholder 3"/>
          <p:cNvSpPr>
            <a:spLocks noGrp="1"/>
          </p:cNvSpPr>
          <p:nvPr>
            <p:ph type="sldNum" sz="quarter" idx="12"/>
          </p:nvPr>
        </p:nvSpPr>
        <p:spPr>
          <a:xfrm>
            <a:off x="7765426" y="4974167"/>
            <a:ext cx="690597" cy="232833"/>
          </a:xfrm>
        </p:spPr>
        <p:txBody>
          <a:bodyPr/>
          <a:lstStyle/>
          <a:p>
            <a:fld id="{BBAC2181-F146-4267-A94A-1873D2DFC60D}" type="slidenum">
              <a:rPr lang="en-GB" sz="2000" smtClean="0"/>
              <a:t>32</a:t>
            </a:fld>
            <a:endParaRPr lang="en-GB" sz="2000"/>
          </a:p>
        </p:txBody>
      </p:sp>
    </p:spTree>
    <p:extLst>
      <p:ext uri="{BB962C8B-B14F-4D97-AF65-F5344CB8AC3E}">
        <p14:creationId xmlns:p14="http://schemas.microsoft.com/office/powerpoint/2010/main" val="35814196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2" y="582562"/>
            <a:ext cx="7200897" cy="1025012"/>
          </a:xfrm>
        </p:spPr>
        <p:txBody>
          <a:bodyPr>
            <a:noAutofit/>
          </a:bodyPr>
          <a:lstStyle/>
          <a:p>
            <a:pPr algn="just"/>
            <a:r>
              <a:rPr lang="en-ZA" sz="2800" b="1" dirty="0">
                <a:latin typeface="Times New Roman" panose="02020603050405020304" pitchFamily="18" charset="0"/>
                <a:cs typeface="Times New Roman" panose="02020603050405020304" pitchFamily="18" charset="0"/>
              </a:rPr>
              <a:t>The </a:t>
            </a:r>
            <a:r>
              <a:rPr lang="en-ZA" sz="2800" b="1" dirty="0" err="1">
                <a:latin typeface="Times New Roman" panose="02020603050405020304" pitchFamily="18" charset="0"/>
                <a:cs typeface="Times New Roman" panose="02020603050405020304" pitchFamily="18" charset="0"/>
              </a:rPr>
              <a:t>ǂHoan</a:t>
            </a:r>
            <a:r>
              <a:rPr lang="en-ZA" sz="2800" b="1" dirty="0">
                <a:latin typeface="Times New Roman" panose="02020603050405020304" pitchFamily="18" charset="0"/>
                <a:cs typeface="Times New Roman" panose="02020603050405020304" pitchFamily="18" charset="0"/>
              </a:rPr>
              <a:t> and </a:t>
            </a:r>
            <a:r>
              <a:rPr lang="en-ZA" sz="2800" b="1" dirty="0" err="1">
                <a:latin typeface="Times New Roman" panose="02020603050405020304" pitchFamily="18" charset="0"/>
                <a:cs typeface="Times New Roman" panose="02020603050405020304" pitchFamily="18" charset="0"/>
              </a:rPr>
              <a:t>Gǀui</a:t>
            </a:r>
            <a:r>
              <a:rPr lang="en-ZA" sz="2800" b="1" dirty="0">
                <a:latin typeface="Times New Roman" panose="02020603050405020304" pitchFamily="18" charset="0"/>
                <a:cs typeface="Times New Roman" panose="02020603050405020304" pitchFamily="18" charset="0"/>
              </a:rPr>
              <a:t> in </a:t>
            </a:r>
            <a:r>
              <a:rPr lang="en-ZA" sz="2800" b="1" dirty="0" err="1">
                <a:latin typeface="Times New Roman" panose="02020603050405020304" pitchFamily="18" charset="0"/>
                <a:cs typeface="Times New Roman" panose="02020603050405020304" pitchFamily="18" charset="0"/>
              </a:rPr>
              <a:t>Dutlwe</a:t>
            </a:r>
            <a:r>
              <a:rPr lang="en-ZA" sz="2800" b="1" dirty="0">
                <a:latin typeface="Times New Roman" panose="02020603050405020304" pitchFamily="18" charset="0"/>
                <a:cs typeface="Times New Roman" panose="02020603050405020304" pitchFamily="18" charset="0"/>
              </a:rPr>
              <a:t> and the Surroundings</a:t>
            </a:r>
          </a:p>
        </p:txBody>
      </p:sp>
      <p:sp>
        <p:nvSpPr>
          <p:cNvPr id="3" name="Content Placeholder 2"/>
          <p:cNvSpPr>
            <a:spLocks noGrp="1"/>
          </p:cNvSpPr>
          <p:nvPr>
            <p:ph idx="1"/>
          </p:nvPr>
        </p:nvSpPr>
        <p:spPr>
          <a:xfrm>
            <a:off x="971551" y="1607574"/>
            <a:ext cx="7200897" cy="3288983"/>
          </a:xfrm>
        </p:spPr>
        <p:txBody>
          <a:bodyPr>
            <a:normAutofit/>
          </a:bodyPr>
          <a:lstStyle/>
          <a:p>
            <a:r>
              <a:rPr lang="en-ZA" sz="2400" dirty="0" err="1">
                <a:latin typeface="Times New Roman" panose="02020603050405020304" pitchFamily="18" charset="0"/>
                <a:cs typeface="Times New Roman" panose="02020603050405020304" pitchFamily="18" charset="0"/>
              </a:rPr>
              <a:t>ǂHoan</a:t>
            </a:r>
            <a:r>
              <a:rPr lang="en-ZA" sz="2400" dirty="0">
                <a:latin typeface="Times New Roman" panose="02020603050405020304" pitchFamily="18" charset="0"/>
                <a:cs typeface="Times New Roman" panose="02020603050405020304" pitchFamily="18" charset="0"/>
              </a:rPr>
              <a:t> are found in very small numbers in </a:t>
            </a:r>
            <a:r>
              <a:rPr lang="en-ZA" sz="2400" dirty="0" err="1">
                <a:latin typeface="Times New Roman" panose="02020603050405020304" pitchFamily="18" charset="0"/>
                <a:cs typeface="Times New Roman" panose="02020603050405020304" pitchFamily="18" charset="0"/>
              </a:rPr>
              <a:t>Dutlwe</a:t>
            </a:r>
            <a:r>
              <a:rPr lang="en-ZA" sz="2400" dirty="0">
                <a:latin typeface="Times New Roman" panose="02020603050405020304" pitchFamily="18" charset="0"/>
                <a:cs typeface="Times New Roman" panose="02020603050405020304" pitchFamily="18" charset="0"/>
              </a:rPr>
              <a:t>, Tshwane, </a:t>
            </a:r>
            <a:r>
              <a:rPr lang="en-ZA" sz="2400" dirty="0" err="1">
                <a:latin typeface="Times New Roman" panose="02020603050405020304" pitchFamily="18" charset="0"/>
                <a:cs typeface="Times New Roman" panose="02020603050405020304" pitchFamily="18" charset="0"/>
              </a:rPr>
              <a:t>Khekhenye</a:t>
            </a:r>
            <a:r>
              <a:rPr lang="en-ZA" sz="2400" dirty="0">
                <a:latin typeface="Times New Roman" panose="02020603050405020304" pitchFamily="18" charset="0"/>
                <a:cs typeface="Times New Roman" panose="02020603050405020304" pitchFamily="18" charset="0"/>
              </a:rPr>
              <a:t> and </a:t>
            </a:r>
            <a:r>
              <a:rPr lang="en-ZA" sz="2400" dirty="0" err="1">
                <a:latin typeface="Times New Roman" panose="02020603050405020304" pitchFamily="18" charset="0"/>
                <a:cs typeface="Times New Roman" panose="02020603050405020304" pitchFamily="18" charset="0"/>
              </a:rPr>
              <a:t>Takatokwane</a:t>
            </a:r>
            <a:r>
              <a:rPr lang="en-ZA" sz="2400" dirty="0">
                <a:latin typeface="Times New Roman" panose="02020603050405020304" pitchFamily="18" charset="0"/>
                <a:cs typeface="Times New Roman" panose="02020603050405020304" pitchFamily="18" charset="0"/>
              </a:rPr>
              <a:t>;</a:t>
            </a:r>
          </a:p>
          <a:p>
            <a:r>
              <a:rPr lang="en-ZA" sz="2400" dirty="0" err="1">
                <a:latin typeface="Times New Roman" panose="02020603050405020304" pitchFamily="18" charset="0"/>
                <a:cs typeface="Times New Roman" panose="02020603050405020304" pitchFamily="18" charset="0"/>
              </a:rPr>
              <a:t>Gǀui</a:t>
            </a:r>
            <a:r>
              <a:rPr lang="en-ZA" sz="2400" dirty="0">
                <a:latin typeface="Times New Roman" panose="02020603050405020304" pitchFamily="18" charset="0"/>
                <a:cs typeface="Times New Roman" panose="02020603050405020304" pitchFamily="18" charset="0"/>
              </a:rPr>
              <a:t> or </a:t>
            </a:r>
            <a:r>
              <a:rPr lang="en-ZA" sz="2400" dirty="0" err="1">
                <a:latin typeface="Times New Roman" panose="02020603050405020304" pitchFamily="18" charset="0"/>
                <a:cs typeface="Times New Roman" panose="02020603050405020304" pitchFamily="18" charset="0"/>
              </a:rPr>
              <a:t>Khute</a:t>
            </a:r>
            <a:r>
              <a:rPr lang="en-ZA" sz="2400" dirty="0">
                <a:latin typeface="Times New Roman" panose="02020603050405020304" pitchFamily="18" charset="0"/>
                <a:cs typeface="Times New Roman" panose="02020603050405020304" pitchFamily="18" charset="0"/>
              </a:rPr>
              <a:t> as they are called by </a:t>
            </a:r>
            <a:r>
              <a:rPr lang="en-ZA" sz="2400" dirty="0" err="1">
                <a:latin typeface="Times New Roman" panose="02020603050405020304" pitchFamily="18" charset="0"/>
                <a:cs typeface="Times New Roman" panose="02020603050405020304" pitchFamily="18" charset="0"/>
              </a:rPr>
              <a:t>Bakgalagari</a:t>
            </a:r>
            <a:r>
              <a:rPr lang="en-ZA" sz="2400" dirty="0">
                <a:latin typeface="Times New Roman" panose="02020603050405020304" pitchFamily="18" charset="0"/>
                <a:cs typeface="Times New Roman" panose="02020603050405020304" pitchFamily="18" charset="0"/>
              </a:rPr>
              <a:t> are in majority;</a:t>
            </a:r>
          </a:p>
          <a:p>
            <a:r>
              <a:rPr lang="en-ZA" sz="2400" dirty="0">
                <a:latin typeface="Times New Roman" panose="02020603050405020304" pitchFamily="18" charset="0"/>
                <a:cs typeface="Times New Roman" panose="02020603050405020304" pitchFamily="18" charset="0"/>
              </a:rPr>
              <a:t>The ǂHoan are sometimes referred as Tshasi, mistakenly so because the word refers to the Eastern ǃXoon;</a:t>
            </a:r>
          </a:p>
          <a:p>
            <a:endParaRPr lang="en-ZA" dirty="0"/>
          </a:p>
        </p:txBody>
      </p:sp>
      <p:sp>
        <p:nvSpPr>
          <p:cNvPr id="4" name="Slide Number Placeholder 3"/>
          <p:cNvSpPr>
            <a:spLocks noGrp="1"/>
          </p:cNvSpPr>
          <p:nvPr>
            <p:ph type="sldNum" sz="quarter" idx="12"/>
          </p:nvPr>
        </p:nvSpPr>
        <p:spPr>
          <a:xfrm>
            <a:off x="7765426" y="4974167"/>
            <a:ext cx="638345" cy="232833"/>
          </a:xfrm>
        </p:spPr>
        <p:txBody>
          <a:bodyPr/>
          <a:lstStyle/>
          <a:p>
            <a:fld id="{BBAC2181-F146-4267-A94A-1873D2DFC60D}" type="slidenum">
              <a:rPr lang="en-GB" sz="2000" smtClean="0"/>
              <a:t>33</a:t>
            </a:fld>
            <a:endParaRPr lang="en-GB" sz="2000" dirty="0"/>
          </a:p>
        </p:txBody>
      </p:sp>
    </p:spTree>
    <p:extLst>
      <p:ext uri="{BB962C8B-B14F-4D97-AF65-F5344CB8AC3E}">
        <p14:creationId xmlns:p14="http://schemas.microsoft.com/office/powerpoint/2010/main" val="16307600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AFA71-579E-E1AA-BE9E-9FD3CFB0DFE8}"/>
              </a:ext>
            </a:extLst>
          </p:cNvPr>
          <p:cNvSpPr>
            <a:spLocks noGrp="1"/>
          </p:cNvSpPr>
          <p:nvPr>
            <p:ph type="title"/>
          </p:nvPr>
        </p:nvSpPr>
        <p:spPr>
          <a:xfrm>
            <a:off x="971552" y="667062"/>
            <a:ext cx="7200897" cy="809469"/>
          </a:xfrm>
        </p:spPr>
        <p:txBody>
          <a:bodyPr>
            <a:normAutofit fontScale="90000"/>
          </a:bodyPr>
          <a:lstStyle/>
          <a:p>
            <a:r>
              <a:rPr lang="en-ZA" b="1" dirty="0"/>
              <a:t>… The </a:t>
            </a:r>
            <a:r>
              <a:rPr lang="en-ZA" b="1" dirty="0" err="1">
                <a:latin typeface="Times New Roman" panose="02020603050405020304" pitchFamily="18" charset="0"/>
                <a:cs typeface="Times New Roman" panose="02020603050405020304" pitchFamily="18" charset="0"/>
              </a:rPr>
              <a:t>ǂHoan</a:t>
            </a:r>
            <a:r>
              <a:rPr lang="en-ZA" b="1" dirty="0">
                <a:latin typeface="Times New Roman" panose="02020603050405020304" pitchFamily="18" charset="0"/>
                <a:cs typeface="Times New Roman" panose="02020603050405020304" pitchFamily="18" charset="0"/>
              </a:rPr>
              <a:t> and </a:t>
            </a:r>
            <a:r>
              <a:rPr lang="en-ZA" b="1" dirty="0" err="1">
                <a:latin typeface="Times New Roman" panose="02020603050405020304" pitchFamily="18" charset="0"/>
                <a:cs typeface="Times New Roman" panose="02020603050405020304" pitchFamily="18" charset="0"/>
              </a:rPr>
              <a:t>Gǀui</a:t>
            </a:r>
            <a:r>
              <a:rPr lang="en-ZA" b="1" dirty="0">
                <a:latin typeface="Times New Roman" panose="02020603050405020304" pitchFamily="18" charset="0"/>
                <a:cs typeface="Times New Roman" panose="02020603050405020304" pitchFamily="18" charset="0"/>
              </a:rPr>
              <a:t> in </a:t>
            </a:r>
            <a:r>
              <a:rPr lang="en-ZA" b="1" dirty="0" err="1">
                <a:latin typeface="Times New Roman" panose="02020603050405020304" pitchFamily="18" charset="0"/>
                <a:cs typeface="Times New Roman" panose="02020603050405020304" pitchFamily="18" charset="0"/>
              </a:rPr>
              <a:t>Dutlwe</a:t>
            </a:r>
            <a:r>
              <a:rPr lang="en-ZA" b="1" dirty="0">
                <a:latin typeface="Times New Roman" panose="02020603050405020304" pitchFamily="18" charset="0"/>
                <a:cs typeface="Times New Roman" panose="02020603050405020304" pitchFamily="18" charset="0"/>
              </a:rPr>
              <a:t> and the Surroundings</a:t>
            </a:r>
            <a:endParaRPr lang="en-ZA" dirty="0"/>
          </a:p>
        </p:txBody>
      </p:sp>
      <p:sp>
        <p:nvSpPr>
          <p:cNvPr id="3" name="Content Placeholder 2">
            <a:extLst>
              <a:ext uri="{FF2B5EF4-FFF2-40B4-BE49-F238E27FC236}">
                <a16:creationId xmlns:a16="http://schemas.microsoft.com/office/drawing/2014/main" id="{02631A89-AA63-0A6D-FF7F-6A6C772904A5}"/>
              </a:ext>
            </a:extLst>
          </p:cNvPr>
          <p:cNvSpPr>
            <a:spLocks noGrp="1"/>
          </p:cNvSpPr>
          <p:nvPr>
            <p:ph idx="1"/>
          </p:nvPr>
        </p:nvSpPr>
        <p:spPr>
          <a:xfrm>
            <a:off x="971551" y="1701384"/>
            <a:ext cx="7200897" cy="3195173"/>
          </a:xfrm>
        </p:spPr>
        <p:txBody>
          <a:bodyPr>
            <a:normAutofit fontScale="92500" lnSpcReduction="20000"/>
          </a:bodyPr>
          <a:lstStyle/>
          <a:p>
            <a:r>
              <a:rPr lang="en-ZA" sz="2400" dirty="0">
                <a:latin typeface="Times New Roman" panose="02020603050405020304" pitchFamily="18" charset="0"/>
                <a:cs typeface="Times New Roman" panose="02020603050405020304" pitchFamily="18" charset="0"/>
              </a:rPr>
              <a:t>The </a:t>
            </a:r>
            <a:r>
              <a:rPr lang="en-ZA" sz="2400" dirty="0" err="1">
                <a:latin typeface="Times New Roman" panose="02020603050405020304" pitchFamily="18" charset="0"/>
                <a:cs typeface="Times New Roman" panose="02020603050405020304" pitchFamily="18" charset="0"/>
              </a:rPr>
              <a:t>ǂHoan</a:t>
            </a:r>
            <a:r>
              <a:rPr lang="en-ZA" sz="2400" dirty="0">
                <a:latin typeface="Times New Roman" panose="02020603050405020304" pitchFamily="18" charset="0"/>
                <a:cs typeface="Times New Roman" panose="02020603050405020304" pitchFamily="18" charset="0"/>
              </a:rPr>
              <a:t> and the </a:t>
            </a:r>
            <a:r>
              <a:rPr lang="en-ZA" sz="2400" dirty="0" err="1">
                <a:latin typeface="Times New Roman" panose="02020603050405020304" pitchFamily="18" charset="0"/>
                <a:cs typeface="Times New Roman" panose="02020603050405020304" pitchFamily="18" charset="0"/>
              </a:rPr>
              <a:t>Gǀui</a:t>
            </a:r>
            <a:r>
              <a:rPr lang="en-ZA" sz="2400" dirty="0">
                <a:latin typeface="Times New Roman" panose="02020603050405020304" pitchFamily="18" charset="0"/>
                <a:cs typeface="Times New Roman" panose="02020603050405020304" pitchFamily="18" charset="0"/>
              </a:rPr>
              <a:t> are considered both “</a:t>
            </a:r>
            <a:r>
              <a:rPr lang="en-ZA" sz="2400" dirty="0" err="1">
                <a:latin typeface="Times New Roman" panose="02020603050405020304" pitchFamily="18" charset="0"/>
                <a:cs typeface="Times New Roman" panose="02020603050405020304" pitchFamily="18" charset="0"/>
              </a:rPr>
              <a:t>Basarwa</a:t>
            </a:r>
            <a:r>
              <a:rPr lang="en-ZA" sz="2400" dirty="0">
                <a:latin typeface="Times New Roman" panose="02020603050405020304" pitchFamily="18" charset="0"/>
                <a:cs typeface="Times New Roman" panose="02020603050405020304" pitchFamily="18" charset="0"/>
              </a:rPr>
              <a:t>”. Bakgallagri can take their wives, but the “Baswara” may not take Bakgalagari wives;</a:t>
            </a:r>
            <a:endParaRPr lang="en-ZA" sz="2400" dirty="0"/>
          </a:p>
          <a:p>
            <a:r>
              <a:rPr lang="en-ZA" sz="2400" dirty="0"/>
              <a:t>The </a:t>
            </a:r>
            <a:r>
              <a:rPr lang="en-ZA" sz="2400" dirty="0" err="1">
                <a:latin typeface="Times New Roman" panose="02020603050405020304" pitchFamily="18" charset="0"/>
                <a:cs typeface="Times New Roman" panose="02020603050405020304" pitchFamily="18" charset="0"/>
              </a:rPr>
              <a:t>ǂHoan</a:t>
            </a:r>
            <a:r>
              <a:rPr lang="en-ZA" sz="2400" dirty="0">
                <a:latin typeface="Times New Roman" panose="02020603050405020304" pitchFamily="18" charset="0"/>
                <a:cs typeface="Times New Roman" panose="02020603050405020304" pitchFamily="18" charset="0"/>
              </a:rPr>
              <a:t> and the </a:t>
            </a:r>
            <a:r>
              <a:rPr lang="en-ZA" sz="2400" dirty="0" err="1">
                <a:latin typeface="Times New Roman" panose="02020603050405020304" pitchFamily="18" charset="0"/>
                <a:cs typeface="Times New Roman" panose="02020603050405020304" pitchFamily="18" charset="0"/>
              </a:rPr>
              <a:t>Gǀui</a:t>
            </a:r>
            <a:r>
              <a:rPr lang="en-ZA" sz="2400" dirty="0">
                <a:latin typeface="Times New Roman" panose="02020603050405020304" pitchFamily="18" charset="0"/>
                <a:cs typeface="Times New Roman" panose="02020603050405020304" pitchFamily="18" charset="0"/>
              </a:rPr>
              <a:t> accept each other as subalterns to the </a:t>
            </a:r>
            <a:r>
              <a:rPr lang="en-ZA" sz="2400" dirty="0" err="1">
                <a:latin typeface="Times New Roman" panose="02020603050405020304" pitchFamily="18" charset="0"/>
                <a:cs typeface="Times New Roman" panose="02020603050405020304" pitchFamily="18" charset="0"/>
              </a:rPr>
              <a:t>Bakgagalari</a:t>
            </a:r>
            <a:r>
              <a:rPr lang="en-ZA" sz="2400" dirty="0">
                <a:latin typeface="Times New Roman" panose="02020603050405020304" pitchFamily="18" charset="0"/>
                <a:cs typeface="Times New Roman" panose="02020603050405020304" pitchFamily="18" charset="0"/>
              </a:rPr>
              <a:t> in </a:t>
            </a:r>
            <a:r>
              <a:rPr lang="en-ZA" sz="2400" dirty="0" err="1">
                <a:latin typeface="Times New Roman" panose="02020603050405020304" pitchFamily="18" charset="0"/>
                <a:cs typeface="Times New Roman" panose="02020603050405020304" pitchFamily="18" charset="0"/>
              </a:rPr>
              <a:t>Dutlwe</a:t>
            </a:r>
            <a:r>
              <a:rPr lang="en-ZA" sz="2400" dirty="0">
                <a:latin typeface="Times New Roman" panose="02020603050405020304" pitchFamily="18" charset="0"/>
                <a:cs typeface="Times New Roman" panose="02020603050405020304" pitchFamily="18" charset="0"/>
              </a:rPr>
              <a:t> and the surrounding;</a:t>
            </a:r>
          </a:p>
          <a:p>
            <a:r>
              <a:rPr lang="en-ZA" sz="2400" dirty="0">
                <a:latin typeface="Times New Roman" panose="02020603050405020304" pitchFamily="18" charset="0"/>
                <a:cs typeface="Times New Roman" panose="02020603050405020304" pitchFamily="18" charset="0"/>
              </a:rPr>
              <a:t>ǂHoan men have married Gǀui women, but they said it was possible that they could mutually marry.</a:t>
            </a:r>
          </a:p>
          <a:p>
            <a:r>
              <a:rPr lang="en-ZA" sz="2400" dirty="0">
                <a:latin typeface="Times New Roman" panose="02020603050405020304" pitchFamily="18" charset="0"/>
                <a:cs typeface="Times New Roman" panose="02020603050405020304" pitchFamily="18" charset="0"/>
              </a:rPr>
              <a:t>When they face similar fate, their relationships are more positive.</a:t>
            </a:r>
          </a:p>
          <a:p>
            <a:endParaRPr lang="en-ZA" dirty="0"/>
          </a:p>
        </p:txBody>
      </p:sp>
      <p:sp>
        <p:nvSpPr>
          <p:cNvPr id="4" name="Slide Number Placeholder 3"/>
          <p:cNvSpPr>
            <a:spLocks noGrp="1"/>
          </p:cNvSpPr>
          <p:nvPr>
            <p:ph type="sldNum" sz="quarter" idx="12"/>
          </p:nvPr>
        </p:nvSpPr>
        <p:spPr>
          <a:xfrm>
            <a:off x="7765426" y="4974167"/>
            <a:ext cx="603511" cy="232833"/>
          </a:xfrm>
        </p:spPr>
        <p:txBody>
          <a:bodyPr/>
          <a:lstStyle/>
          <a:p>
            <a:fld id="{BBAC2181-F146-4267-A94A-1873D2DFC60D}" type="slidenum">
              <a:rPr lang="en-GB" sz="2000" smtClean="0"/>
              <a:t>34</a:t>
            </a:fld>
            <a:endParaRPr lang="en-GB" sz="2000" dirty="0"/>
          </a:p>
        </p:txBody>
      </p:sp>
    </p:spTree>
    <p:extLst>
      <p:ext uri="{BB962C8B-B14F-4D97-AF65-F5344CB8AC3E}">
        <p14:creationId xmlns:p14="http://schemas.microsoft.com/office/powerpoint/2010/main" val="24269214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FEE34-9838-EBC1-8D2F-25674F1F3041}"/>
              </a:ext>
            </a:extLst>
          </p:cNvPr>
          <p:cNvSpPr>
            <a:spLocks noGrp="1"/>
          </p:cNvSpPr>
          <p:nvPr>
            <p:ph type="title"/>
          </p:nvPr>
        </p:nvSpPr>
        <p:spPr>
          <a:xfrm>
            <a:off x="971552" y="697043"/>
            <a:ext cx="7200897" cy="554637"/>
          </a:xfrm>
        </p:spPr>
        <p:txBody>
          <a:bodyPr>
            <a:normAutofit fontScale="90000"/>
          </a:bodyPr>
          <a:lstStyle/>
          <a:p>
            <a:r>
              <a:rPr lang="en-ZA" b="1" dirty="0" err="1"/>
              <a:t>G</a:t>
            </a:r>
            <a:r>
              <a:rPr lang="en-ZA" b="1" dirty="0" err="1">
                <a:latin typeface="Times New Roman" panose="02020603050405020304" pitchFamily="18" charset="0"/>
                <a:cs typeface="Times New Roman" panose="02020603050405020304" pitchFamily="18" charset="0"/>
              </a:rPr>
              <a:t>ǁ</a:t>
            </a:r>
            <a:r>
              <a:rPr lang="en-ZA" b="1" dirty="0" err="1"/>
              <a:t>ana</a:t>
            </a:r>
            <a:r>
              <a:rPr lang="en-ZA" b="1" dirty="0"/>
              <a:t> and </a:t>
            </a:r>
            <a:r>
              <a:rPr lang="en-ZA" b="1" dirty="0" err="1"/>
              <a:t>G</a:t>
            </a:r>
            <a:r>
              <a:rPr lang="en-ZA" b="1" dirty="0" err="1">
                <a:latin typeface="Times New Roman" panose="02020603050405020304" pitchFamily="18" charset="0"/>
                <a:cs typeface="Times New Roman" panose="02020603050405020304" pitchFamily="18" charset="0"/>
              </a:rPr>
              <a:t>ǀ</a:t>
            </a:r>
            <a:r>
              <a:rPr lang="en-ZA" b="1" dirty="0" err="1"/>
              <a:t>ui</a:t>
            </a:r>
            <a:r>
              <a:rPr lang="en-ZA" b="1" dirty="0"/>
              <a:t> …</a:t>
            </a:r>
          </a:p>
        </p:txBody>
      </p:sp>
      <p:sp>
        <p:nvSpPr>
          <p:cNvPr id="3" name="Content Placeholder 2">
            <a:extLst>
              <a:ext uri="{FF2B5EF4-FFF2-40B4-BE49-F238E27FC236}">
                <a16:creationId xmlns:a16="http://schemas.microsoft.com/office/drawing/2014/main" id="{BFF7D096-D65C-433B-366F-F530806BCA11}"/>
              </a:ext>
            </a:extLst>
          </p:cNvPr>
          <p:cNvSpPr>
            <a:spLocks noGrp="1"/>
          </p:cNvSpPr>
          <p:nvPr>
            <p:ph idx="1"/>
          </p:nvPr>
        </p:nvSpPr>
        <p:spPr>
          <a:xfrm>
            <a:off x="869430" y="1251680"/>
            <a:ext cx="7510072" cy="3644878"/>
          </a:xfrm>
        </p:spPr>
        <p:txBody>
          <a:bodyPr>
            <a:normAutofit lnSpcReduction="10000"/>
          </a:bodyPr>
          <a:lstStyle/>
          <a:p>
            <a:pPr marL="0" indent="0">
              <a:buNone/>
            </a:pPr>
            <a:r>
              <a:rPr lang="en-ZA" sz="1900" dirty="0" err="1"/>
              <a:t>G</a:t>
            </a:r>
            <a:r>
              <a:rPr lang="en-ZA" sz="1900" dirty="0" err="1">
                <a:latin typeface="Times New Roman" panose="02020603050405020304" pitchFamily="18" charset="0"/>
                <a:cs typeface="Times New Roman" panose="02020603050405020304" pitchFamily="18" charset="0"/>
              </a:rPr>
              <a:t>ǁ</a:t>
            </a:r>
            <a:r>
              <a:rPr lang="en-ZA" sz="1900" dirty="0" err="1"/>
              <a:t>ana</a:t>
            </a:r>
            <a:r>
              <a:rPr lang="en-ZA" sz="1900" dirty="0"/>
              <a:t> and </a:t>
            </a:r>
            <a:r>
              <a:rPr lang="en-ZA" sz="1900" dirty="0" err="1"/>
              <a:t>G</a:t>
            </a:r>
            <a:r>
              <a:rPr lang="en-ZA" sz="1900" dirty="0" err="1">
                <a:latin typeface="Times New Roman" panose="02020603050405020304" pitchFamily="18" charset="0"/>
                <a:cs typeface="Times New Roman" panose="02020603050405020304" pitchFamily="18" charset="0"/>
              </a:rPr>
              <a:t>ǀ</a:t>
            </a:r>
            <a:r>
              <a:rPr lang="en-ZA" sz="1900" dirty="0" err="1"/>
              <a:t>ui</a:t>
            </a:r>
            <a:r>
              <a:rPr lang="en-ZA" sz="1900" dirty="0"/>
              <a:t> speak mutually intelligible languages, and indication that they have coexisted for many hundreds years.</a:t>
            </a:r>
          </a:p>
          <a:p>
            <a:pPr marL="0" indent="0">
              <a:buNone/>
            </a:pPr>
            <a:r>
              <a:rPr lang="en-ZA" sz="1900" dirty="0"/>
              <a:t>Their geography  reported by </a:t>
            </a:r>
            <a:r>
              <a:rPr lang="en-ZA" sz="1900" dirty="0" err="1"/>
              <a:t>Traill</a:t>
            </a:r>
            <a:r>
              <a:rPr lang="en-ZA" sz="1900" dirty="0"/>
              <a:t> (1986)  (Do the Kho have a place in the Sun?)  is a separation by the </a:t>
            </a:r>
            <a:r>
              <a:rPr lang="en-ZA" sz="1900" dirty="0" err="1"/>
              <a:t>Hanahai</a:t>
            </a:r>
            <a:r>
              <a:rPr lang="en-ZA" sz="1900" dirty="0"/>
              <a:t> Valley – the </a:t>
            </a:r>
            <a:r>
              <a:rPr lang="en-ZA" sz="1900" dirty="0" err="1"/>
              <a:t>G</a:t>
            </a:r>
            <a:r>
              <a:rPr lang="en-ZA" sz="1900" dirty="0" err="1">
                <a:latin typeface="Times New Roman" panose="02020603050405020304" pitchFamily="18" charset="0"/>
                <a:cs typeface="Times New Roman" panose="02020603050405020304" pitchFamily="18" charset="0"/>
              </a:rPr>
              <a:t>ǁ</a:t>
            </a:r>
            <a:r>
              <a:rPr lang="en-ZA" sz="1900" dirty="0" err="1"/>
              <a:t>ana</a:t>
            </a:r>
            <a:r>
              <a:rPr lang="en-ZA" sz="1900" dirty="0"/>
              <a:t> to the north and the </a:t>
            </a:r>
            <a:r>
              <a:rPr lang="en-ZA" sz="1900" dirty="0" err="1"/>
              <a:t>G</a:t>
            </a:r>
            <a:r>
              <a:rPr lang="en-ZA" sz="1900" dirty="0" err="1">
                <a:latin typeface="Times New Roman" panose="02020603050405020304" pitchFamily="18" charset="0"/>
                <a:cs typeface="Times New Roman" panose="02020603050405020304" pitchFamily="18" charset="0"/>
              </a:rPr>
              <a:t>ǀ</a:t>
            </a:r>
            <a:r>
              <a:rPr lang="en-ZA" sz="1900" dirty="0" err="1"/>
              <a:t>ui</a:t>
            </a:r>
            <a:r>
              <a:rPr lang="en-ZA" sz="1900" dirty="0"/>
              <a:t> to the south.</a:t>
            </a:r>
          </a:p>
          <a:p>
            <a:pPr marL="0" indent="0">
              <a:buNone/>
            </a:pPr>
            <a:r>
              <a:rPr lang="en-ZA" sz="1900" dirty="0"/>
              <a:t>From interviews, </a:t>
            </a:r>
            <a:r>
              <a:rPr lang="en-ZA" sz="1900" dirty="0" err="1"/>
              <a:t>G</a:t>
            </a:r>
            <a:r>
              <a:rPr lang="en-ZA" sz="1900" dirty="0" err="1">
                <a:latin typeface="Times New Roman" panose="02020603050405020304" pitchFamily="18" charset="0"/>
                <a:cs typeface="Times New Roman" panose="02020603050405020304" pitchFamily="18" charset="0"/>
              </a:rPr>
              <a:t>ǁ</a:t>
            </a:r>
            <a:r>
              <a:rPr lang="en-ZA" sz="1900" dirty="0" err="1"/>
              <a:t>ana</a:t>
            </a:r>
            <a:r>
              <a:rPr lang="en-ZA" sz="1900" dirty="0"/>
              <a:t> and </a:t>
            </a:r>
            <a:r>
              <a:rPr lang="en-ZA" sz="1900" dirty="0" err="1"/>
              <a:t>G</a:t>
            </a:r>
            <a:r>
              <a:rPr lang="en-ZA" sz="1900" dirty="0" err="1">
                <a:latin typeface="Times New Roman" panose="02020603050405020304" pitchFamily="18" charset="0"/>
                <a:cs typeface="Times New Roman" panose="02020603050405020304" pitchFamily="18" charset="0"/>
              </a:rPr>
              <a:t>ǀ</a:t>
            </a:r>
            <a:r>
              <a:rPr lang="en-ZA" sz="1900" dirty="0" err="1"/>
              <a:t>ui</a:t>
            </a:r>
            <a:r>
              <a:rPr lang="en-ZA" sz="1900" dirty="0"/>
              <a:t> believe they are nonetheless different, linguistically and culturally.</a:t>
            </a:r>
          </a:p>
          <a:p>
            <a:pPr marL="0" indent="0">
              <a:buNone/>
            </a:pPr>
            <a:r>
              <a:rPr lang="en-ZA" sz="1900" dirty="0"/>
              <a:t>However, </a:t>
            </a:r>
            <a:r>
              <a:rPr lang="en-ZA" sz="1900" dirty="0" err="1"/>
              <a:t>G</a:t>
            </a:r>
            <a:r>
              <a:rPr lang="en-ZA" sz="1900" dirty="0" err="1">
                <a:latin typeface="Times New Roman" panose="02020603050405020304" pitchFamily="18" charset="0"/>
                <a:cs typeface="Times New Roman" panose="02020603050405020304" pitchFamily="18" charset="0"/>
              </a:rPr>
              <a:t>ǁ</a:t>
            </a:r>
            <a:r>
              <a:rPr lang="en-ZA" sz="1900" dirty="0" err="1"/>
              <a:t>ana</a:t>
            </a:r>
            <a:r>
              <a:rPr lang="en-ZA" sz="1900" dirty="0"/>
              <a:t> and </a:t>
            </a:r>
            <a:r>
              <a:rPr lang="en-ZA" sz="1900" dirty="0" err="1"/>
              <a:t>G</a:t>
            </a:r>
            <a:r>
              <a:rPr lang="en-ZA" sz="1900" dirty="0" err="1">
                <a:latin typeface="Times New Roman" panose="02020603050405020304" pitchFamily="18" charset="0"/>
                <a:cs typeface="Times New Roman" panose="02020603050405020304" pitchFamily="18" charset="0"/>
              </a:rPr>
              <a:t>ǀ</a:t>
            </a:r>
            <a:r>
              <a:rPr lang="en-ZA" sz="1900" dirty="0" err="1"/>
              <a:t>ui</a:t>
            </a:r>
            <a:r>
              <a:rPr lang="en-ZA" sz="1900" dirty="0"/>
              <a:t>  also believe that they can sufficiently understand each other because they are aware of each other’ s speech differences.</a:t>
            </a:r>
          </a:p>
          <a:p>
            <a:pPr marL="0" indent="0">
              <a:buNone/>
            </a:pPr>
            <a:r>
              <a:rPr lang="en-ZA" sz="1900" dirty="0"/>
              <a:t>The </a:t>
            </a:r>
            <a:r>
              <a:rPr lang="en-ZA" sz="1900" dirty="0" err="1"/>
              <a:t>G</a:t>
            </a:r>
            <a:r>
              <a:rPr lang="en-ZA" sz="1900" dirty="0" err="1">
                <a:latin typeface="Times New Roman" panose="02020603050405020304" pitchFamily="18" charset="0"/>
                <a:cs typeface="Times New Roman" panose="02020603050405020304" pitchFamily="18" charset="0"/>
              </a:rPr>
              <a:t>ǀ</a:t>
            </a:r>
            <a:r>
              <a:rPr lang="en-ZA" sz="1900" dirty="0" err="1"/>
              <a:t>ui</a:t>
            </a:r>
            <a:r>
              <a:rPr lang="en-ZA" sz="1900" dirty="0"/>
              <a:t> feel the </a:t>
            </a:r>
            <a:r>
              <a:rPr lang="en-ZA" sz="1900" dirty="0" err="1"/>
              <a:t>G</a:t>
            </a:r>
            <a:r>
              <a:rPr lang="en-ZA" sz="1900" dirty="0" err="1">
                <a:latin typeface="Times New Roman" panose="02020603050405020304" pitchFamily="18" charset="0"/>
                <a:cs typeface="Times New Roman" panose="02020603050405020304" pitchFamily="18" charset="0"/>
              </a:rPr>
              <a:t>ǁ</a:t>
            </a:r>
            <a:r>
              <a:rPr lang="en-ZA" sz="1900" dirty="0" err="1"/>
              <a:t>ana</a:t>
            </a:r>
            <a:r>
              <a:rPr lang="en-ZA" sz="1900" dirty="0"/>
              <a:t> have different social habits: they want positions, they are competing, they are greedy for social amenities. </a:t>
            </a:r>
          </a:p>
          <a:p>
            <a:pPr marL="0" indent="0">
              <a:buNone/>
            </a:pPr>
            <a:endParaRPr lang="en-ZA" b="1" dirty="0"/>
          </a:p>
          <a:p>
            <a:pPr marL="0" indent="0">
              <a:buNone/>
            </a:pPr>
            <a:endParaRPr lang="en-ZA" dirty="0"/>
          </a:p>
        </p:txBody>
      </p:sp>
      <p:sp>
        <p:nvSpPr>
          <p:cNvPr id="4" name="Slide Number Placeholder 3"/>
          <p:cNvSpPr>
            <a:spLocks noGrp="1"/>
          </p:cNvSpPr>
          <p:nvPr>
            <p:ph type="sldNum" sz="quarter" idx="12"/>
          </p:nvPr>
        </p:nvSpPr>
        <p:spPr>
          <a:xfrm>
            <a:off x="7765426" y="4974167"/>
            <a:ext cx="614076" cy="232833"/>
          </a:xfrm>
        </p:spPr>
        <p:txBody>
          <a:bodyPr/>
          <a:lstStyle/>
          <a:p>
            <a:fld id="{BBAC2181-F146-4267-A94A-1873D2DFC60D}" type="slidenum">
              <a:rPr lang="en-GB" sz="2000" smtClean="0"/>
              <a:t>35</a:t>
            </a:fld>
            <a:endParaRPr lang="en-GB" sz="2000" dirty="0"/>
          </a:p>
        </p:txBody>
      </p:sp>
    </p:spTree>
    <p:extLst>
      <p:ext uri="{BB962C8B-B14F-4D97-AF65-F5344CB8AC3E}">
        <p14:creationId xmlns:p14="http://schemas.microsoft.com/office/powerpoint/2010/main" val="12733821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B9BB6-F21A-41D9-B53E-4933E9320E32}"/>
              </a:ext>
            </a:extLst>
          </p:cNvPr>
          <p:cNvSpPr>
            <a:spLocks noGrp="1"/>
          </p:cNvSpPr>
          <p:nvPr>
            <p:ph type="title"/>
          </p:nvPr>
        </p:nvSpPr>
        <p:spPr>
          <a:xfrm>
            <a:off x="971552" y="818444"/>
            <a:ext cx="7200897" cy="463215"/>
          </a:xfrm>
        </p:spPr>
        <p:txBody>
          <a:bodyPr>
            <a:normAutofit fontScale="90000"/>
          </a:bodyPr>
          <a:lstStyle/>
          <a:p>
            <a:r>
              <a:rPr lang="en-ZA" b="1" dirty="0"/>
              <a:t>… </a:t>
            </a:r>
            <a:r>
              <a:rPr lang="en-ZA" b="1" dirty="0" err="1"/>
              <a:t>G</a:t>
            </a:r>
            <a:r>
              <a:rPr lang="en-ZA" b="1" dirty="0" err="1">
                <a:latin typeface="Times New Roman" panose="02020603050405020304" pitchFamily="18" charset="0"/>
                <a:cs typeface="Times New Roman" panose="02020603050405020304" pitchFamily="18" charset="0"/>
              </a:rPr>
              <a:t>ǁ</a:t>
            </a:r>
            <a:r>
              <a:rPr lang="en-ZA" b="1" dirty="0" err="1"/>
              <a:t>ana</a:t>
            </a:r>
            <a:r>
              <a:rPr lang="en-ZA" b="1" dirty="0"/>
              <a:t> and </a:t>
            </a:r>
            <a:r>
              <a:rPr lang="en-ZA" b="1" dirty="0" err="1"/>
              <a:t>G</a:t>
            </a:r>
            <a:r>
              <a:rPr lang="en-ZA" b="1" dirty="0" err="1">
                <a:latin typeface="Times New Roman" panose="02020603050405020304" pitchFamily="18" charset="0"/>
                <a:cs typeface="Times New Roman" panose="02020603050405020304" pitchFamily="18" charset="0"/>
              </a:rPr>
              <a:t>ǀ</a:t>
            </a:r>
            <a:r>
              <a:rPr lang="en-ZA" b="1" dirty="0" err="1"/>
              <a:t>ui</a:t>
            </a:r>
            <a:endParaRPr lang="en-ZA" dirty="0"/>
          </a:p>
        </p:txBody>
      </p:sp>
      <p:sp>
        <p:nvSpPr>
          <p:cNvPr id="3" name="Content Placeholder 2">
            <a:extLst>
              <a:ext uri="{FF2B5EF4-FFF2-40B4-BE49-F238E27FC236}">
                <a16:creationId xmlns:a16="http://schemas.microsoft.com/office/drawing/2014/main" id="{68D1483F-3AD9-FF88-7EDA-DFBD5B02AE6B}"/>
              </a:ext>
            </a:extLst>
          </p:cNvPr>
          <p:cNvSpPr>
            <a:spLocks noGrp="1"/>
          </p:cNvSpPr>
          <p:nvPr>
            <p:ph idx="1"/>
          </p:nvPr>
        </p:nvSpPr>
        <p:spPr>
          <a:xfrm>
            <a:off x="824459" y="1281660"/>
            <a:ext cx="7435121" cy="3614898"/>
          </a:xfrm>
        </p:spPr>
        <p:txBody>
          <a:bodyPr>
            <a:normAutofit fontScale="92500" lnSpcReduction="10000"/>
          </a:bodyPr>
          <a:lstStyle/>
          <a:p>
            <a:r>
              <a:rPr lang="en-ZA" sz="1900" dirty="0"/>
              <a:t>The </a:t>
            </a:r>
            <a:r>
              <a:rPr lang="en-ZA" sz="1900" dirty="0" err="1"/>
              <a:t>G</a:t>
            </a:r>
            <a:r>
              <a:rPr lang="en-ZA" sz="1900" dirty="0" err="1">
                <a:latin typeface="Times New Roman" panose="02020603050405020304" pitchFamily="18" charset="0"/>
                <a:cs typeface="Times New Roman" panose="02020603050405020304" pitchFamily="18" charset="0"/>
              </a:rPr>
              <a:t>ǁ</a:t>
            </a:r>
            <a:r>
              <a:rPr lang="en-ZA" sz="1900" dirty="0" err="1"/>
              <a:t>ana</a:t>
            </a:r>
            <a:r>
              <a:rPr lang="en-ZA" sz="1900" dirty="0"/>
              <a:t> think  the </a:t>
            </a:r>
            <a:r>
              <a:rPr lang="en-ZA" sz="1900" dirty="0" err="1"/>
              <a:t>G</a:t>
            </a:r>
            <a:r>
              <a:rPr lang="en-ZA" sz="1900" dirty="0" err="1">
                <a:latin typeface="Times New Roman" panose="02020603050405020304" pitchFamily="18" charset="0"/>
                <a:cs typeface="Times New Roman" panose="02020603050405020304" pitchFamily="18" charset="0"/>
              </a:rPr>
              <a:t>ǀ</a:t>
            </a:r>
            <a:r>
              <a:rPr lang="en-ZA" sz="1900" dirty="0" err="1"/>
              <a:t>ui</a:t>
            </a:r>
            <a:r>
              <a:rPr lang="en-ZA" sz="1900" dirty="0"/>
              <a:t> are over-protective of their women; jealous, and want to live away from others; they exclude themselves.</a:t>
            </a:r>
          </a:p>
          <a:p>
            <a:r>
              <a:rPr lang="en-ZA" sz="1900" dirty="0"/>
              <a:t>The </a:t>
            </a:r>
            <a:r>
              <a:rPr lang="en-ZA" sz="1900" dirty="0" err="1"/>
              <a:t>G</a:t>
            </a:r>
            <a:r>
              <a:rPr lang="en-ZA" sz="1900" dirty="0" err="1">
                <a:latin typeface="Times New Roman" panose="02020603050405020304" pitchFamily="18" charset="0"/>
                <a:cs typeface="Times New Roman" panose="02020603050405020304" pitchFamily="18" charset="0"/>
              </a:rPr>
              <a:t>ǁ</a:t>
            </a:r>
            <a:r>
              <a:rPr lang="en-ZA" sz="1900" dirty="0" err="1"/>
              <a:t>ana</a:t>
            </a:r>
            <a:r>
              <a:rPr lang="en-ZA" sz="1900" dirty="0"/>
              <a:t> also believe the </a:t>
            </a:r>
            <a:r>
              <a:rPr lang="en-ZA" sz="1900" dirty="0" err="1"/>
              <a:t>G</a:t>
            </a:r>
            <a:r>
              <a:rPr lang="en-ZA" sz="1900" dirty="0" err="1">
                <a:latin typeface="Times New Roman" panose="02020603050405020304" pitchFamily="18" charset="0"/>
                <a:cs typeface="Times New Roman" panose="02020603050405020304" pitchFamily="18" charset="0"/>
              </a:rPr>
              <a:t>ǀ</a:t>
            </a:r>
            <a:r>
              <a:rPr lang="en-ZA" sz="1900" dirty="0" err="1"/>
              <a:t>ui</a:t>
            </a:r>
            <a:r>
              <a:rPr lang="en-ZA" sz="1900" dirty="0"/>
              <a:t> like to oppose them even on minor issues.</a:t>
            </a:r>
          </a:p>
          <a:p>
            <a:r>
              <a:rPr lang="en-ZA" sz="1900" dirty="0"/>
              <a:t>The </a:t>
            </a:r>
            <a:r>
              <a:rPr lang="en-ZA" sz="1900" dirty="0" err="1"/>
              <a:t>G</a:t>
            </a:r>
            <a:r>
              <a:rPr lang="en-ZA" sz="1900" dirty="0" err="1">
                <a:latin typeface="Times New Roman" panose="02020603050405020304" pitchFamily="18" charset="0"/>
                <a:cs typeface="Times New Roman" panose="02020603050405020304" pitchFamily="18" charset="0"/>
              </a:rPr>
              <a:t>ǁ</a:t>
            </a:r>
            <a:r>
              <a:rPr lang="en-ZA" sz="1900" dirty="0" err="1"/>
              <a:t>ana</a:t>
            </a:r>
            <a:r>
              <a:rPr lang="en-ZA" sz="1900" dirty="0"/>
              <a:t> do not understand why the  </a:t>
            </a:r>
            <a:r>
              <a:rPr lang="en-ZA" sz="1900" dirty="0" err="1"/>
              <a:t>G</a:t>
            </a:r>
            <a:r>
              <a:rPr lang="en-ZA" sz="1900" dirty="0" err="1">
                <a:latin typeface="Times New Roman" panose="02020603050405020304" pitchFamily="18" charset="0"/>
                <a:cs typeface="Times New Roman" panose="02020603050405020304" pitchFamily="18" charset="0"/>
              </a:rPr>
              <a:t>ǀ</a:t>
            </a:r>
            <a:r>
              <a:rPr lang="en-ZA" sz="1900" dirty="0" err="1"/>
              <a:t>ui</a:t>
            </a:r>
            <a:r>
              <a:rPr lang="en-ZA" sz="1900" dirty="0"/>
              <a:t> treat them like “ Non-</a:t>
            </a:r>
            <a:r>
              <a:rPr lang="en-ZA" sz="1900" dirty="0" err="1"/>
              <a:t>Basarwa</a:t>
            </a:r>
            <a:r>
              <a:rPr lang="en-ZA" sz="1900" dirty="0"/>
              <a:t>”.</a:t>
            </a:r>
          </a:p>
          <a:p>
            <a:r>
              <a:rPr lang="en-ZA" sz="1900" dirty="0"/>
              <a:t>Asked why when they move their yards </a:t>
            </a:r>
            <a:r>
              <a:rPr lang="en-ZA" sz="1900" dirty="0" err="1"/>
              <a:t>frm</a:t>
            </a:r>
            <a:r>
              <a:rPr lang="en-ZA" sz="1900" dirty="0"/>
              <a:t> the New Xade Centre, the </a:t>
            </a:r>
            <a:r>
              <a:rPr lang="en-ZA" sz="1900" dirty="0" err="1"/>
              <a:t>G</a:t>
            </a:r>
            <a:r>
              <a:rPr lang="en-ZA" sz="1900" dirty="0" err="1">
                <a:latin typeface="Times New Roman" panose="02020603050405020304" pitchFamily="18" charset="0"/>
                <a:cs typeface="Times New Roman" panose="02020603050405020304" pitchFamily="18" charset="0"/>
              </a:rPr>
              <a:t>ǁ</a:t>
            </a:r>
            <a:r>
              <a:rPr lang="en-ZA" sz="1900" dirty="0" err="1"/>
              <a:t>ana</a:t>
            </a:r>
            <a:r>
              <a:rPr lang="en-ZA" sz="1900" dirty="0"/>
              <a:t> </a:t>
            </a:r>
            <a:r>
              <a:rPr lang="en-ZA" sz="1900" dirty="0" err="1"/>
              <a:t>ove</a:t>
            </a:r>
            <a:r>
              <a:rPr lang="en-ZA" sz="1900" dirty="0"/>
              <a:t> eat and north, and the and </a:t>
            </a:r>
            <a:r>
              <a:rPr lang="en-ZA" sz="1900" dirty="0" err="1"/>
              <a:t>G</a:t>
            </a:r>
            <a:r>
              <a:rPr lang="en-ZA" sz="1900" dirty="0" err="1">
                <a:latin typeface="Times New Roman" panose="02020603050405020304" pitchFamily="18" charset="0"/>
                <a:cs typeface="Times New Roman" panose="02020603050405020304" pitchFamily="18" charset="0"/>
              </a:rPr>
              <a:t>ǀ</a:t>
            </a:r>
            <a:r>
              <a:rPr lang="en-ZA" sz="1900" dirty="0" err="1"/>
              <a:t>ui</a:t>
            </a:r>
            <a:r>
              <a:rPr lang="en-ZA" sz="1900" dirty="0"/>
              <a:t> moving south or west, they both said that is the direction of their homeland.</a:t>
            </a:r>
          </a:p>
          <a:p>
            <a:r>
              <a:rPr lang="en-ZA" sz="1900" dirty="0" err="1"/>
              <a:t>G</a:t>
            </a:r>
            <a:r>
              <a:rPr lang="en-ZA" sz="1900" dirty="0" err="1">
                <a:latin typeface="Times New Roman" panose="02020603050405020304" pitchFamily="18" charset="0"/>
                <a:cs typeface="Times New Roman" panose="02020603050405020304" pitchFamily="18" charset="0"/>
              </a:rPr>
              <a:t>ǁ</a:t>
            </a:r>
            <a:r>
              <a:rPr lang="en-ZA" sz="1900" dirty="0" err="1"/>
              <a:t>ana</a:t>
            </a:r>
            <a:r>
              <a:rPr lang="en-ZA" sz="1900" dirty="0"/>
              <a:t> believe the </a:t>
            </a:r>
            <a:r>
              <a:rPr lang="en-ZA" sz="1900" dirty="0" err="1"/>
              <a:t>Naro</a:t>
            </a:r>
            <a:r>
              <a:rPr lang="en-ZA" sz="1900" dirty="0"/>
              <a:t> and other </a:t>
            </a:r>
            <a:r>
              <a:rPr lang="en-ZA" sz="1900" dirty="0" err="1"/>
              <a:t>Khoe</a:t>
            </a:r>
            <a:r>
              <a:rPr lang="en-ZA" sz="1900" dirty="0"/>
              <a:t> are their brothers, but the </a:t>
            </a:r>
            <a:r>
              <a:rPr lang="en-ZA" sz="1900" dirty="0" err="1"/>
              <a:t>G</a:t>
            </a:r>
            <a:r>
              <a:rPr lang="en-ZA" sz="1900" dirty="0" err="1">
                <a:latin typeface="Times New Roman" panose="02020603050405020304" pitchFamily="18" charset="0"/>
                <a:cs typeface="Times New Roman" panose="02020603050405020304" pitchFamily="18" charset="0"/>
              </a:rPr>
              <a:t>ǀ</a:t>
            </a:r>
            <a:r>
              <a:rPr lang="en-ZA" sz="1900" dirty="0" err="1"/>
              <a:t>ui</a:t>
            </a:r>
            <a:r>
              <a:rPr lang="en-ZA" sz="1900" dirty="0"/>
              <a:t> believe the </a:t>
            </a:r>
            <a:r>
              <a:rPr lang="en-ZA" sz="1900" dirty="0" err="1"/>
              <a:t>Naro</a:t>
            </a:r>
            <a:r>
              <a:rPr lang="en-ZA" sz="1900" dirty="0"/>
              <a:t> are different.</a:t>
            </a:r>
          </a:p>
          <a:p>
            <a:r>
              <a:rPr lang="en-ZA" sz="1900" dirty="0"/>
              <a:t>There are therefore a lot of perceptions and false impressions in the social relationships between the </a:t>
            </a:r>
            <a:r>
              <a:rPr lang="en-ZA" sz="1900" dirty="0" err="1"/>
              <a:t>G</a:t>
            </a:r>
            <a:r>
              <a:rPr lang="en-ZA" sz="1900" dirty="0" err="1">
                <a:latin typeface="Times New Roman" panose="02020603050405020304" pitchFamily="18" charset="0"/>
                <a:cs typeface="Times New Roman" panose="02020603050405020304" pitchFamily="18" charset="0"/>
              </a:rPr>
              <a:t>ǁ</a:t>
            </a:r>
            <a:r>
              <a:rPr lang="en-ZA" sz="1900" dirty="0" err="1"/>
              <a:t>ana</a:t>
            </a:r>
            <a:r>
              <a:rPr lang="en-ZA" sz="1900" dirty="0"/>
              <a:t> and </a:t>
            </a:r>
            <a:r>
              <a:rPr lang="en-ZA" sz="1900" dirty="0" err="1"/>
              <a:t>G</a:t>
            </a:r>
            <a:r>
              <a:rPr lang="en-ZA" sz="1900" dirty="0" err="1">
                <a:latin typeface="Times New Roman" panose="02020603050405020304" pitchFamily="18" charset="0"/>
                <a:cs typeface="Times New Roman" panose="02020603050405020304" pitchFamily="18" charset="0"/>
              </a:rPr>
              <a:t>ǀ</a:t>
            </a:r>
            <a:r>
              <a:rPr lang="en-ZA" sz="1900" dirty="0" err="1"/>
              <a:t>ui</a:t>
            </a:r>
            <a:r>
              <a:rPr lang="en-ZA" dirty="0"/>
              <a:t>.</a:t>
            </a:r>
          </a:p>
          <a:p>
            <a:endParaRPr lang="en-ZA" dirty="0"/>
          </a:p>
        </p:txBody>
      </p:sp>
      <p:sp>
        <p:nvSpPr>
          <p:cNvPr id="4" name="Slide Number Placeholder 3"/>
          <p:cNvSpPr>
            <a:spLocks noGrp="1"/>
          </p:cNvSpPr>
          <p:nvPr>
            <p:ph type="sldNum" sz="quarter" idx="12"/>
          </p:nvPr>
        </p:nvSpPr>
        <p:spPr>
          <a:xfrm>
            <a:off x="7765426" y="4974167"/>
            <a:ext cx="559968" cy="232833"/>
          </a:xfrm>
        </p:spPr>
        <p:txBody>
          <a:bodyPr/>
          <a:lstStyle/>
          <a:p>
            <a:fld id="{BBAC2181-F146-4267-A94A-1873D2DFC60D}" type="slidenum">
              <a:rPr lang="en-GB" sz="2000" smtClean="0"/>
              <a:t>36</a:t>
            </a:fld>
            <a:endParaRPr lang="en-GB" sz="2000"/>
          </a:p>
        </p:txBody>
      </p:sp>
    </p:spTree>
    <p:extLst>
      <p:ext uri="{BB962C8B-B14F-4D97-AF65-F5344CB8AC3E}">
        <p14:creationId xmlns:p14="http://schemas.microsoft.com/office/powerpoint/2010/main" val="1638448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6F99E-864B-6892-0441-CE4028F021EC}"/>
              </a:ext>
            </a:extLst>
          </p:cNvPr>
          <p:cNvSpPr>
            <a:spLocks noGrp="1"/>
          </p:cNvSpPr>
          <p:nvPr>
            <p:ph type="title"/>
          </p:nvPr>
        </p:nvSpPr>
        <p:spPr>
          <a:xfrm>
            <a:off x="971552" y="818444"/>
            <a:ext cx="7200897" cy="426882"/>
          </a:xfrm>
        </p:spPr>
        <p:txBody>
          <a:bodyPr>
            <a:normAutofit fontScale="90000"/>
          </a:bodyPr>
          <a:lstStyle/>
          <a:p>
            <a:r>
              <a:rPr lang="en-ZA" b="1" dirty="0"/>
              <a:t>The </a:t>
            </a:r>
            <a:r>
              <a:rPr lang="en-ZA" b="1" dirty="0" err="1"/>
              <a:t>Buga</a:t>
            </a:r>
            <a:r>
              <a:rPr lang="en-ZA" b="1" dirty="0"/>
              <a:t> and the </a:t>
            </a:r>
            <a:r>
              <a:rPr lang="en-ZA" b="1" dirty="0" err="1">
                <a:latin typeface="Times New Roman" panose="02020603050405020304" pitchFamily="18" charset="0"/>
                <a:cs typeface="Times New Roman" panose="02020603050405020304" pitchFamily="18" charset="0"/>
              </a:rPr>
              <a:t>ǁ</a:t>
            </a:r>
            <a:r>
              <a:rPr lang="en-ZA" b="1" dirty="0" err="1"/>
              <a:t>Ani</a:t>
            </a:r>
            <a:endParaRPr lang="en-ZA" dirty="0"/>
          </a:p>
        </p:txBody>
      </p:sp>
      <p:sp>
        <p:nvSpPr>
          <p:cNvPr id="3" name="Content Placeholder 2">
            <a:extLst>
              <a:ext uri="{FF2B5EF4-FFF2-40B4-BE49-F238E27FC236}">
                <a16:creationId xmlns:a16="http://schemas.microsoft.com/office/drawing/2014/main" id="{F45EC9EC-7497-2DA4-3FE8-6A71640AB315}"/>
              </a:ext>
            </a:extLst>
          </p:cNvPr>
          <p:cNvSpPr>
            <a:spLocks noGrp="1"/>
          </p:cNvSpPr>
          <p:nvPr>
            <p:ph idx="1"/>
          </p:nvPr>
        </p:nvSpPr>
        <p:spPr>
          <a:xfrm>
            <a:off x="853441" y="1349830"/>
            <a:ext cx="7419702" cy="3546728"/>
          </a:xfrm>
        </p:spPr>
        <p:txBody>
          <a:bodyPr>
            <a:normAutofit/>
          </a:bodyPr>
          <a:lstStyle/>
          <a:p>
            <a:pPr marL="0" indent="0">
              <a:buNone/>
            </a:pPr>
            <a:r>
              <a:rPr lang="en-ZA" sz="2000" dirty="0"/>
              <a:t>The </a:t>
            </a:r>
            <a:r>
              <a:rPr lang="en-ZA" sz="2000" dirty="0" err="1"/>
              <a:t>Buga</a:t>
            </a:r>
            <a:r>
              <a:rPr lang="en-ZA" sz="2000" dirty="0"/>
              <a:t> and the </a:t>
            </a:r>
            <a:r>
              <a:rPr lang="en-ZA" sz="2000" dirty="0" err="1">
                <a:latin typeface="Times New Roman" panose="02020603050405020304" pitchFamily="18" charset="0"/>
                <a:cs typeface="Times New Roman" panose="02020603050405020304" pitchFamily="18" charset="0"/>
              </a:rPr>
              <a:t>ǁ</a:t>
            </a:r>
            <a:r>
              <a:rPr lang="en-ZA" sz="2000" dirty="0" err="1"/>
              <a:t>Ani</a:t>
            </a:r>
            <a:r>
              <a:rPr lang="en-ZA" sz="2000" dirty="0"/>
              <a:t> and are the Okavango </a:t>
            </a:r>
            <a:r>
              <a:rPr lang="en-ZA" sz="2000" dirty="0" err="1"/>
              <a:t>Khoe</a:t>
            </a:r>
            <a:r>
              <a:rPr lang="en-ZA" sz="2000" dirty="0"/>
              <a:t> or Kxoe according to some research.</a:t>
            </a:r>
          </a:p>
          <a:p>
            <a:pPr marL="0" indent="0">
              <a:buNone/>
            </a:pPr>
            <a:r>
              <a:rPr lang="en-ZA" sz="2000" dirty="0"/>
              <a:t>Geographically, The </a:t>
            </a:r>
            <a:r>
              <a:rPr lang="en-ZA" sz="2000" dirty="0" err="1"/>
              <a:t>Buga</a:t>
            </a:r>
            <a:r>
              <a:rPr lang="en-ZA" sz="2000" dirty="0"/>
              <a:t> are sand people – mainly hunting in the forest, and the </a:t>
            </a:r>
            <a:r>
              <a:rPr lang="en-ZA" sz="2000" dirty="0" err="1">
                <a:latin typeface="Times New Roman" panose="02020603050405020304" pitchFamily="18" charset="0"/>
                <a:cs typeface="Times New Roman" panose="02020603050405020304" pitchFamily="18" charset="0"/>
              </a:rPr>
              <a:t>ǁ</a:t>
            </a:r>
            <a:r>
              <a:rPr lang="en-ZA" sz="2000" dirty="0" err="1"/>
              <a:t>Ani</a:t>
            </a:r>
            <a:r>
              <a:rPr lang="en-ZA" sz="2000" dirty="0"/>
              <a:t> are river people, mainly fishing with the Bantu Kavango people.</a:t>
            </a:r>
          </a:p>
          <a:p>
            <a:pPr marL="0" indent="0">
              <a:buNone/>
            </a:pPr>
            <a:r>
              <a:rPr lang="en-ZA" sz="2000" dirty="0"/>
              <a:t>I recent interviews, related to development of materials for literacy, the </a:t>
            </a:r>
            <a:r>
              <a:rPr lang="en-ZA" sz="2000" dirty="0" err="1"/>
              <a:t>Buga</a:t>
            </a:r>
            <a:r>
              <a:rPr lang="en-ZA" sz="2000" dirty="0"/>
              <a:t> felt that  </a:t>
            </a:r>
            <a:r>
              <a:rPr lang="en-ZA" sz="2000" dirty="0" err="1">
                <a:latin typeface="Times New Roman" panose="02020603050405020304" pitchFamily="18" charset="0"/>
                <a:cs typeface="Times New Roman" panose="02020603050405020304" pitchFamily="18" charset="0"/>
              </a:rPr>
              <a:t>ǁ</a:t>
            </a:r>
            <a:r>
              <a:rPr lang="en-ZA" sz="2000" dirty="0" err="1"/>
              <a:t>Ani</a:t>
            </a:r>
            <a:r>
              <a:rPr lang="en-ZA" sz="2000" dirty="0"/>
              <a:t> speech was not pure, that is, it was influenced by the Kavango Bantu.</a:t>
            </a:r>
          </a:p>
          <a:p>
            <a:pPr marL="0" indent="0">
              <a:buNone/>
            </a:pPr>
            <a:r>
              <a:rPr lang="en-ZA" sz="2000" dirty="0"/>
              <a:t>The </a:t>
            </a:r>
            <a:r>
              <a:rPr lang="en-ZA" sz="2000" dirty="0" err="1"/>
              <a:t>Buga</a:t>
            </a:r>
            <a:r>
              <a:rPr lang="en-ZA" sz="2000" dirty="0"/>
              <a:t> believe they are the real speakers of Khwedam.</a:t>
            </a:r>
          </a:p>
        </p:txBody>
      </p:sp>
      <p:sp>
        <p:nvSpPr>
          <p:cNvPr id="4" name="Slide Number Placeholder 3"/>
          <p:cNvSpPr>
            <a:spLocks noGrp="1"/>
          </p:cNvSpPr>
          <p:nvPr>
            <p:ph type="sldNum" sz="quarter" idx="12"/>
          </p:nvPr>
        </p:nvSpPr>
        <p:spPr>
          <a:xfrm>
            <a:off x="7765426" y="4974167"/>
            <a:ext cx="638345" cy="232833"/>
          </a:xfrm>
        </p:spPr>
        <p:txBody>
          <a:bodyPr/>
          <a:lstStyle/>
          <a:p>
            <a:fld id="{BBAC2181-F146-4267-A94A-1873D2DFC60D}" type="slidenum">
              <a:rPr lang="en-GB" sz="2000" smtClean="0"/>
              <a:t>37</a:t>
            </a:fld>
            <a:endParaRPr lang="en-GB" sz="2000"/>
          </a:p>
        </p:txBody>
      </p:sp>
    </p:spTree>
    <p:extLst>
      <p:ext uri="{BB962C8B-B14F-4D97-AF65-F5344CB8AC3E}">
        <p14:creationId xmlns:p14="http://schemas.microsoft.com/office/powerpoint/2010/main" val="6410298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315EA-8AB1-B27F-C526-87ABD1910079}"/>
              </a:ext>
            </a:extLst>
          </p:cNvPr>
          <p:cNvSpPr>
            <a:spLocks noGrp="1"/>
          </p:cNvSpPr>
          <p:nvPr>
            <p:ph type="title"/>
          </p:nvPr>
        </p:nvSpPr>
        <p:spPr>
          <a:xfrm>
            <a:off x="971552" y="818444"/>
            <a:ext cx="7200897" cy="822979"/>
          </a:xfrm>
        </p:spPr>
        <p:txBody>
          <a:bodyPr>
            <a:noAutofit/>
          </a:bodyPr>
          <a:lstStyle/>
          <a:p>
            <a:r>
              <a:rPr lang="en-ZA" sz="2800" b="1" dirty="0"/>
              <a:t>The Makgadikgadi </a:t>
            </a:r>
            <a:r>
              <a:rPr lang="en-ZA" sz="2800" b="1" dirty="0" err="1"/>
              <a:t>Khoe</a:t>
            </a:r>
            <a:r>
              <a:rPr lang="en-ZA" sz="2800" b="1" dirty="0"/>
              <a:t>: Shua, </a:t>
            </a:r>
            <a:r>
              <a:rPr lang="en-ZA" sz="2800" b="1" dirty="0" err="1"/>
              <a:t>Tcire-tcire</a:t>
            </a:r>
            <a:r>
              <a:rPr lang="en-ZA" sz="2800" b="1" dirty="0"/>
              <a:t>, Ts’ </a:t>
            </a:r>
            <a:r>
              <a:rPr lang="en-ZA" sz="2800" b="1" dirty="0" err="1"/>
              <a:t>ixa</a:t>
            </a:r>
            <a:r>
              <a:rPr lang="en-ZA" sz="2800" b="1" dirty="0"/>
              <a:t>, </a:t>
            </a:r>
            <a:r>
              <a:rPr lang="en-ZA" sz="2800" b="1" dirty="0" err="1"/>
              <a:t>G</a:t>
            </a:r>
            <a:r>
              <a:rPr lang="en-ZA" sz="2800" b="1" dirty="0" err="1">
                <a:latin typeface="Times New Roman" panose="02020603050405020304" pitchFamily="18" charset="0"/>
                <a:cs typeface="Times New Roman" panose="02020603050405020304" pitchFamily="18" charset="0"/>
              </a:rPr>
              <a:t>ǁ</a:t>
            </a:r>
            <a:r>
              <a:rPr lang="en-ZA" sz="2800" b="1" dirty="0" err="1"/>
              <a:t>oro</a:t>
            </a:r>
            <a:r>
              <a:rPr lang="en-ZA" sz="2800" b="1" dirty="0"/>
              <a:t>, and </a:t>
            </a:r>
            <a:r>
              <a:rPr lang="en-ZA" sz="2800" b="1" dirty="0" err="1"/>
              <a:t>Danisi</a:t>
            </a:r>
            <a:r>
              <a:rPr lang="en-ZA" sz="2800" b="1" dirty="0"/>
              <a:t> (</a:t>
            </a:r>
            <a:r>
              <a:rPr lang="en-ZA" sz="2800" b="1" dirty="0" err="1"/>
              <a:t>Danasani</a:t>
            </a:r>
            <a:r>
              <a:rPr lang="en-ZA" sz="2800" b="1" dirty="0"/>
              <a:t>)</a:t>
            </a:r>
          </a:p>
        </p:txBody>
      </p:sp>
      <p:sp>
        <p:nvSpPr>
          <p:cNvPr id="3" name="Content Placeholder 2">
            <a:extLst>
              <a:ext uri="{FF2B5EF4-FFF2-40B4-BE49-F238E27FC236}">
                <a16:creationId xmlns:a16="http://schemas.microsoft.com/office/drawing/2014/main" id="{2AFC28BD-6125-BF7B-CCDD-8D113A4AF2F4}"/>
              </a:ext>
            </a:extLst>
          </p:cNvPr>
          <p:cNvSpPr>
            <a:spLocks noGrp="1"/>
          </p:cNvSpPr>
          <p:nvPr>
            <p:ph idx="1"/>
          </p:nvPr>
        </p:nvSpPr>
        <p:spPr>
          <a:xfrm>
            <a:off x="771993" y="1641423"/>
            <a:ext cx="7592518" cy="3255134"/>
          </a:xfrm>
        </p:spPr>
        <p:txBody>
          <a:bodyPr>
            <a:normAutofit/>
          </a:bodyPr>
          <a:lstStyle/>
          <a:p>
            <a:r>
              <a:rPr lang="en-ZA" sz="2000" dirty="0"/>
              <a:t>The Makgadikgadi (Nata, </a:t>
            </a:r>
            <a:r>
              <a:rPr lang="en-ZA" sz="2000" dirty="0" err="1"/>
              <a:t>Manxotae</a:t>
            </a:r>
            <a:r>
              <a:rPr lang="en-ZA" sz="2000" dirty="0"/>
              <a:t>, </a:t>
            </a:r>
            <a:r>
              <a:rPr lang="en-ZA" sz="2000" dirty="0" err="1"/>
              <a:t>Gweta</a:t>
            </a:r>
            <a:r>
              <a:rPr lang="en-ZA" sz="2000" dirty="0"/>
              <a:t>, </a:t>
            </a:r>
            <a:r>
              <a:rPr lang="en-ZA" sz="2000" dirty="0" err="1"/>
              <a:t>Pphiduhudu</a:t>
            </a:r>
            <a:r>
              <a:rPr lang="en-ZA" sz="2000" dirty="0"/>
              <a:t>, </a:t>
            </a:r>
            <a:r>
              <a:rPr lang="en-ZA" sz="2000" dirty="0" err="1"/>
              <a:t>anabe</a:t>
            </a:r>
            <a:r>
              <a:rPr lang="en-ZA" sz="2000" dirty="0"/>
              <a:t>, </a:t>
            </a:r>
            <a:r>
              <a:rPr lang="en-ZA" sz="2000" dirty="0" err="1"/>
              <a:t>Mea</a:t>
            </a:r>
            <a:r>
              <a:rPr lang="en-ZA" sz="2000" dirty="0"/>
              <a:t>, </a:t>
            </a:r>
            <a:r>
              <a:rPr lang="en-ZA" sz="2000" dirty="0" err="1"/>
              <a:t>Zoroga</a:t>
            </a:r>
            <a:r>
              <a:rPr lang="en-ZA" sz="2000" dirty="0"/>
              <a:t>) </a:t>
            </a:r>
            <a:r>
              <a:rPr lang="en-ZA" sz="2000" dirty="0" err="1"/>
              <a:t>Khoe</a:t>
            </a:r>
            <a:r>
              <a:rPr lang="en-ZA" sz="2000" dirty="0"/>
              <a:t>: Shua, </a:t>
            </a:r>
            <a:r>
              <a:rPr lang="en-ZA" sz="2000" dirty="0" err="1"/>
              <a:t>Tcire-tcire</a:t>
            </a:r>
            <a:r>
              <a:rPr lang="en-ZA" sz="2000" dirty="0"/>
              <a:t>, Ts’ </a:t>
            </a:r>
            <a:r>
              <a:rPr lang="en-ZA" sz="2000" dirty="0" err="1"/>
              <a:t>ixa</a:t>
            </a:r>
            <a:r>
              <a:rPr lang="en-ZA" sz="2000" dirty="0"/>
              <a:t>, and </a:t>
            </a:r>
            <a:r>
              <a:rPr lang="en-ZA" sz="2000" dirty="0" err="1"/>
              <a:t>Danisi</a:t>
            </a:r>
            <a:r>
              <a:rPr lang="en-ZA" sz="2000" dirty="0"/>
              <a:t> (</a:t>
            </a:r>
            <a:r>
              <a:rPr lang="en-ZA" sz="2000" dirty="0" err="1"/>
              <a:t>Danasani</a:t>
            </a:r>
            <a:r>
              <a:rPr lang="en-ZA" sz="2000" dirty="0"/>
              <a:t>) constitute a melting pot of the different </a:t>
            </a:r>
            <a:r>
              <a:rPr lang="en-ZA" sz="2000" dirty="0" err="1"/>
              <a:t>Khoe</a:t>
            </a:r>
            <a:r>
              <a:rPr lang="en-ZA" sz="2000" dirty="0"/>
              <a:t> speeches.</a:t>
            </a:r>
          </a:p>
          <a:p>
            <a:r>
              <a:rPr lang="en-ZA" sz="2000" dirty="0"/>
              <a:t>They have a higher mutual respect , and state that they are not in any </a:t>
            </a:r>
            <a:r>
              <a:rPr lang="en-ZA" sz="2000" dirty="0" err="1"/>
              <a:t>competetion</a:t>
            </a:r>
            <a:r>
              <a:rPr lang="en-ZA" sz="2000" dirty="0"/>
              <a:t> with other </a:t>
            </a:r>
            <a:r>
              <a:rPr lang="en-ZA" sz="2000" dirty="0" err="1"/>
              <a:t>Khoe</a:t>
            </a:r>
            <a:r>
              <a:rPr lang="en-ZA" sz="2000" dirty="0"/>
              <a:t> groups.</a:t>
            </a:r>
          </a:p>
          <a:p>
            <a:r>
              <a:rPr lang="en-ZA" sz="2000" dirty="0"/>
              <a:t>They believe they have a fair mutual intelligibility among themselves. </a:t>
            </a:r>
          </a:p>
          <a:p>
            <a:r>
              <a:rPr lang="en-ZA" sz="2000" dirty="0"/>
              <a:t>Their main regret is that Bantu have intermarried a </a:t>
            </a:r>
            <a:r>
              <a:rPr lang="en-ZA" sz="2000" dirty="0" err="1"/>
              <a:t>ot</a:t>
            </a:r>
            <a:r>
              <a:rPr lang="en-ZA" sz="2000" dirty="0"/>
              <a:t> with them and this has caused language and culture shift.</a:t>
            </a:r>
          </a:p>
        </p:txBody>
      </p:sp>
      <p:sp>
        <p:nvSpPr>
          <p:cNvPr id="4" name="Slide Number Placeholder 3"/>
          <p:cNvSpPr>
            <a:spLocks noGrp="1"/>
          </p:cNvSpPr>
          <p:nvPr>
            <p:ph type="sldNum" sz="quarter" idx="12"/>
          </p:nvPr>
        </p:nvSpPr>
        <p:spPr>
          <a:xfrm>
            <a:off x="7765426" y="4974167"/>
            <a:ext cx="599085" cy="232833"/>
          </a:xfrm>
        </p:spPr>
        <p:txBody>
          <a:bodyPr/>
          <a:lstStyle/>
          <a:p>
            <a:fld id="{BBAC2181-F146-4267-A94A-1873D2DFC60D}" type="slidenum">
              <a:rPr lang="en-GB" sz="2000" smtClean="0"/>
              <a:t>38</a:t>
            </a:fld>
            <a:endParaRPr lang="en-GB" sz="2000"/>
          </a:p>
        </p:txBody>
      </p:sp>
    </p:spTree>
    <p:extLst>
      <p:ext uri="{BB962C8B-B14F-4D97-AF65-F5344CB8AC3E}">
        <p14:creationId xmlns:p14="http://schemas.microsoft.com/office/powerpoint/2010/main" val="1211992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D6CA2-9426-04F5-ED7B-E59FC5FB4667}"/>
              </a:ext>
            </a:extLst>
          </p:cNvPr>
          <p:cNvSpPr>
            <a:spLocks noGrp="1"/>
          </p:cNvSpPr>
          <p:nvPr>
            <p:ph type="title"/>
          </p:nvPr>
        </p:nvSpPr>
        <p:spPr>
          <a:xfrm>
            <a:off x="971552" y="818444"/>
            <a:ext cx="7200897" cy="575642"/>
          </a:xfrm>
        </p:spPr>
        <p:txBody>
          <a:bodyPr>
            <a:normAutofit fontScale="90000"/>
          </a:bodyPr>
          <a:lstStyle/>
          <a:p>
            <a:r>
              <a:rPr lang="en-ZA" b="1" dirty="0"/>
              <a:t>Reasons for San Social Attitudes</a:t>
            </a:r>
          </a:p>
        </p:txBody>
      </p:sp>
      <p:sp>
        <p:nvSpPr>
          <p:cNvPr id="3" name="Content Placeholder 2">
            <a:extLst>
              <a:ext uri="{FF2B5EF4-FFF2-40B4-BE49-F238E27FC236}">
                <a16:creationId xmlns:a16="http://schemas.microsoft.com/office/drawing/2014/main" id="{86C3B9ED-E4CE-4684-2AA2-11720D9AD044}"/>
              </a:ext>
            </a:extLst>
          </p:cNvPr>
          <p:cNvSpPr>
            <a:spLocks noGrp="1"/>
          </p:cNvSpPr>
          <p:nvPr>
            <p:ph idx="1"/>
          </p:nvPr>
        </p:nvSpPr>
        <p:spPr>
          <a:xfrm>
            <a:off x="971551" y="1341620"/>
            <a:ext cx="7200897" cy="3554937"/>
          </a:xfrm>
        </p:spPr>
        <p:txBody>
          <a:bodyPr>
            <a:normAutofit lnSpcReduction="10000"/>
          </a:bodyPr>
          <a:lstStyle/>
          <a:p>
            <a:r>
              <a:rPr lang="en-ZA" sz="2000" dirty="0"/>
              <a:t>New settlements with development facilities</a:t>
            </a:r>
          </a:p>
          <a:p>
            <a:r>
              <a:rPr lang="en-ZA" sz="2000" dirty="0"/>
              <a:t>Co-existence with other population groups.</a:t>
            </a:r>
          </a:p>
          <a:p>
            <a:r>
              <a:rPr lang="en-ZA" sz="2000" dirty="0"/>
              <a:t>Among themselves they know their boundaries for natural resources and respect social relationships.</a:t>
            </a:r>
          </a:p>
          <a:p>
            <a:r>
              <a:rPr lang="en-ZA" sz="2000" dirty="0"/>
              <a:t>San groups that have stayed closer to Bantu groups are view with some  misgivings.</a:t>
            </a:r>
          </a:p>
          <a:p>
            <a:r>
              <a:rPr lang="en-ZA" sz="2000" dirty="0"/>
              <a:t>In San and San contact situations, men marrying into the other group demonstrate their social power or status.</a:t>
            </a:r>
          </a:p>
          <a:p>
            <a:r>
              <a:rPr lang="en-ZA" sz="2000" dirty="0"/>
              <a:t>Mutual respect and reciprocal marriages are signs of good neighbourliness.</a:t>
            </a:r>
          </a:p>
          <a:p>
            <a:endParaRPr lang="en-ZA" dirty="0"/>
          </a:p>
          <a:p>
            <a:endParaRPr lang="en-ZA" dirty="0"/>
          </a:p>
        </p:txBody>
      </p:sp>
      <p:sp>
        <p:nvSpPr>
          <p:cNvPr id="4" name="Slide Number Placeholder 3"/>
          <p:cNvSpPr>
            <a:spLocks noGrp="1"/>
          </p:cNvSpPr>
          <p:nvPr>
            <p:ph type="sldNum" sz="quarter" idx="12"/>
          </p:nvPr>
        </p:nvSpPr>
        <p:spPr>
          <a:xfrm>
            <a:off x="7765426" y="4974167"/>
            <a:ext cx="664471" cy="232833"/>
          </a:xfrm>
        </p:spPr>
        <p:txBody>
          <a:bodyPr/>
          <a:lstStyle/>
          <a:p>
            <a:fld id="{BBAC2181-F146-4267-A94A-1873D2DFC60D}" type="slidenum">
              <a:rPr lang="en-GB" sz="2000" smtClean="0"/>
              <a:t>39</a:t>
            </a:fld>
            <a:endParaRPr lang="en-GB" sz="2000" dirty="0"/>
          </a:p>
        </p:txBody>
      </p:sp>
    </p:spTree>
    <p:extLst>
      <p:ext uri="{BB962C8B-B14F-4D97-AF65-F5344CB8AC3E}">
        <p14:creationId xmlns:p14="http://schemas.microsoft.com/office/powerpoint/2010/main" val="31179254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848A4-8545-C47B-B368-633A6793638A}"/>
              </a:ext>
            </a:extLst>
          </p:cNvPr>
          <p:cNvSpPr>
            <a:spLocks noGrp="1"/>
          </p:cNvSpPr>
          <p:nvPr>
            <p:ph type="title"/>
          </p:nvPr>
        </p:nvSpPr>
        <p:spPr>
          <a:xfrm>
            <a:off x="971552" y="818444"/>
            <a:ext cx="7200897" cy="463215"/>
          </a:xfrm>
        </p:spPr>
        <p:txBody>
          <a:bodyPr>
            <a:normAutofit fontScale="90000"/>
          </a:bodyPr>
          <a:lstStyle/>
          <a:p>
            <a:r>
              <a:rPr lang="en-ZA" b="1" dirty="0"/>
              <a:t>… Abstract</a:t>
            </a:r>
          </a:p>
        </p:txBody>
      </p:sp>
      <p:sp>
        <p:nvSpPr>
          <p:cNvPr id="3" name="Content Placeholder 2">
            <a:extLst>
              <a:ext uri="{FF2B5EF4-FFF2-40B4-BE49-F238E27FC236}">
                <a16:creationId xmlns:a16="http://schemas.microsoft.com/office/drawing/2014/main" id="{52108E7B-323B-28F7-6044-CF3C56649023}"/>
              </a:ext>
            </a:extLst>
          </p:cNvPr>
          <p:cNvSpPr>
            <a:spLocks noGrp="1"/>
          </p:cNvSpPr>
          <p:nvPr>
            <p:ph idx="1"/>
          </p:nvPr>
        </p:nvSpPr>
        <p:spPr>
          <a:xfrm>
            <a:off x="971551" y="1469036"/>
            <a:ext cx="7200897" cy="3427521"/>
          </a:xfrm>
        </p:spPr>
        <p:txBody>
          <a:bodyPr>
            <a:normAutofit lnSpcReduction="10000"/>
          </a:bodyPr>
          <a:lstStyle/>
          <a:p>
            <a:r>
              <a:rPr lang="en-ZA" sz="2400" dirty="0"/>
              <a:t>Over the years, the researcher has made observations and collected evidence of inter-ethnic attitudes among the Khoisan of Botswana. </a:t>
            </a:r>
          </a:p>
          <a:p>
            <a:r>
              <a:rPr lang="en-ZA" sz="2400" dirty="0"/>
              <a:t>This paper discusses these attitudes, and will submit that these communities have social and cultural differences that they show towards each other in certain social contexts. </a:t>
            </a:r>
          </a:p>
          <a:p>
            <a:r>
              <a:rPr lang="en-ZA" sz="2400" dirty="0"/>
              <a:t>Contact situations with non-</a:t>
            </a:r>
            <a:r>
              <a:rPr lang="en-ZA" sz="2400" dirty="0" err="1"/>
              <a:t>Khoe</a:t>
            </a:r>
            <a:r>
              <a:rPr lang="en-ZA" sz="2400" dirty="0"/>
              <a:t> and San neighbours might have also contributed to this situation.</a:t>
            </a:r>
          </a:p>
          <a:p>
            <a:endParaRPr lang="en-ZA" dirty="0"/>
          </a:p>
        </p:txBody>
      </p:sp>
      <p:sp>
        <p:nvSpPr>
          <p:cNvPr id="4" name="Slide Number Placeholder 3"/>
          <p:cNvSpPr>
            <a:spLocks noGrp="1"/>
          </p:cNvSpPr>
          <p:nvPr>
            <p:ph type="sldNum" sz="quarter" idx="12"/>
          </p:nvPr>
        </p:nvSpPr>
        <p:spPr/>
        <p:txBody>
          <a:bodyPr/>
          <a:lstStyle/>
          <a:p>
            <a:fld id="{BBAC2181-F146-4267-A94A-1873D2DFC60D}" type="slidenum">
              <a:rPr lang="en-GB" sz="2000" smtClean="0"/>
              <a:t>4</a:t>
            </a:fld>
            <a:endParaRPr lang="en-GB" sz="2000"/>
          </a:p>
        </p:txBody>
      </p:sp>
    </p:spTree>
    <p:extLst>
      <p:ext uri="{BB962C8B-B14F-4D97-AF65-F5344CB8AC3E}">
        <p14:creationId xmlns:p14="http://schemas.microsoft.com/office/powerpoint/2010/main" val="34786244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2" y="818444"/>
            <a:ext cx="7200897" cy="455720"/>
          </a:xfrm>
        </p:spPr>
        <p:txBody>
          <a:bodyPr>
            <a:normAutofit fontScale="90000"/>
          </a:bodyPr>
          <a:lstStyle/>
          <a:p>
            <a:r>
              <a:rPr lang="en-ZA" b="1" dirty="0"/>
              <a:t>The San and the Others</a:t>
            </a:r>
          </a:p>
        </p:txBody>
      </p:sp>
      <p:sp>
        <p:nvSpPr>
          <p:cNvPr id="3" name="Content Placeholder 2"/>
          <p:cNvSpPr>
            <a:spLocks noGrp="1"/>
          </p:cNvSpPr>
          <p:nvPr>
            <p:ph idx="1"/>
          </p:nvPr>
        </p:nvSpPr>
        <p:spPr>
          <a:xfrm>
            <a:off x="801974" y="1274164"/>
            <a:ext cx="7510071" cy="3622394"/>
          </a:xfrm>
        </p:spPr>
        <p:txBody>
          <a:bodyPr>
            <a:normAutofit/>
          </a:bodyPr>
          <a:lstStyle/>
          <a:p>
            <a:r>
              <a:rPr lang="en-US" sz="2200" dirty="0"/>
              <a:t>According to research San live as herdsmen and laborers (Barnard 1992: 3; Cassidy et al., 2001:1-3; Chebanne, 2008:97) and mainly for other ethnic groups. </a:t>
            </a:r>
          </a:p>
          <a:p>
            <a:r>
              <a:rPr lang="en-US" sz="2200" dirty="0"/>
              <a:t>In Botswana, this situation has put these groups under the socio-economic and socio-cultural control by other groups (</a:t>
            </a:r>
            <a:r>
              <a:rPr lang="en-US" sz="2200" dirty="0" err="1"/>
              <a:t>Batibo</a:t>
            </a:r>
            <a:r>
              <a:rPr lang="en-US" sz="2200" dirty="0"/>
              <a:t> 2008). </a:t>
            </a:r>
          </a:p>
          <a:p>
            <a:r>
              <a:rPr lang="en-US" sz="2200" dirty="0"/>
              <a:t>The following quotation illustrates some of the consequential situations that these Khoisan groups have experienced in the recent history of regional countries. </a:t>
            </a:r>
            <a:endParaRPr lang="en-ZA" sz="2200" dirty="0"/>
          </a:p>
          <a:p>
            <a:endParaRPr lang="en-ZA" b="1" dirty="0"/>
          </a:p>
        </p:txBody>
      </p:sp>
      <p:sp>
        <p:nvSpPr>
          <p:cNvPr id="4" name="Slide Number Placeholder 3"/>
          <p:cNvSpPr>
            <a:spLocks noGrp="1"/>
          </p:cNvSpPr>
          <p:nvPr>
            <p:ph type="sldNum" sz="quarter" idx="12"/>
          </p:nvPr>
        </p:nvSpPr>
        <p:spPr>
          <a:xfrm>
            <a:off x="7765426" y="4974167"/>
            <a:ext cx="647054" cy="232833"/>
          </a:xfrm>
        </p:spPr>
        <p:txBody>
          <a:bodyPr/>
          <a:lstStyle/>
          <a:p>
            <a:fld id="{BBAC2181-F146-4267-A94A-1873D2DFC60D}" type="slidenum">
              <a:rPr lang="en-GB" sz="2000" smtClean="0"/>
              <a:t>40</a:t>
            </a:fld>
            <a:endParaRPr lang="en-GB" sz="2000"/>
          </a:p>
        </p:txBody>
      </p:sp>
    </p:spTree>
    <p:extLst>
      <p:ext uri="{BB962C8B-B14F-4D97-AF65-F5344CB8AC3E}">
        <p14:creationId xmlns:p14="http://schemas.microsoft.com/office/powerpoint/2010/main" val="1268927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2" y="818444"/>
            <a:ext cx="7200897" cy="433235"/>
          </a:xfrm>
        </p:spPr>
        <p:txBody>
          <a:bodyPr>
            <a:normAutofit fontScale="90000"/>
          </a:bodyPr>
          <a:lstStyle/>
          <a:p>
            <a:r>
              <a:rPr lang="en-ZA" b="1" dirty="0"/>
              <a:t>Consequences of Servitude Relationship</a:t>
            </a:r>
          </a:p>
        </p:txBody>
      </p:sp>
      <p:sp>
        <p:nvSpPr>
          <p:cNvPr id="3" name="Content Placeholder 2"/>
          <p:cNvSpPr>
            <a:spLocks noGrp="1"/>
          </p:cNvSpPr>
          <p:nvPr>
            <p:ph idx="1"/>
          </p:nvPr>
        </p:nvSpPr>
        <p:spPr>
          <a:xfrm>
            <a:off x="809469" y="1379095"/>
            <a:ext cx="7532557" cy="3517462"/>
          </a:xfrm>
        </p:spPr>
        <p:txBody>
          <a:bodyPr/>
          <a:lstStyle/>
          <a:p>
            <a:r>
              <a:rPr lang="en-US" sz="2200" dirty="0"/>
              <a:t>The “Bushmen” relationship to other inhabitants of the subcontinent, both black and white, has always been difficult and tragic. </a:t>
            </a:r>
          </a:p>
          <a:p>
            <a:r>
              <a:rPr lang="en-US" sz="2200" dirty="0"/>
              <a:t>“Bushmen” were exterminated by both white and black settlers, who often regarded then as little more than vermin: at best, they were exploited as slave </a:t>
            </a:r>
            <a:r>
              <a:rPr lang="en-US" sz="2200" dirty="0" err="1"/>
              <a:t>labour</a:t>
            </a:r>
            <a:r>
              <a:rPr lang="en-US" sz="2200" dirty="0"/>
              <a:t>. </a:t>
            </a:r>
          </a:p>
          <a:p>
            <a:r>
              <a:rPr lang="en-US" sz="2200" dirty="0"/>
              <a:t>In the process, the Bushman population as a whole was decimated, and entire groups eradicated…(Riaan de Villiers, preface of Paul Weinberg 1997:7).</a:t>
            </a:r>
            <a:endParaRPr lang="en-ZA" sz="2200" dirty="0"/>
          </a:p>
          <a:p>
            <a:endParaRPr lang="en-ZA" dirty="0"/>
          </a:p>
        </p:txBody>
      </p:sp>
      <p:sp>
        <p:nvSpPr>
          <p:cNvPr id="4" name="Slide Number Placeholder 3"/>
          <p:cNvSpPr>
            <a:spLocks noGrp="1"/>
          </p:cNvSpPr>
          <p:nvPr>
            <p:ph type="sldNum" sz="quarter" idx="12"/>
          </p:nvPr>
        </p:nvSpPr>
        <p:spPr>
          <a:xfrm>
            <a:off x="7765426" y="4974167"/>
            <a:ext cx="638345" cy="232833"/>
          </a:xfrm>
        </p:spPr>
        <p:txBody>
          <a:bodyPr/>
          <a:lstStyle/>
          <a:p>
            <a:fld id="{BBAC2181-F146-4267-A94A-1873D2DFC60D}" type="slidenum">
              <a:rPr lang="en-GB" sz="2000" smtClean="0"/>
              <a:t>41</a:t>
            </a:fld>
            <a:endParaRPr lang="en-GB" sz="2000" dirty="0"/>
          </a:p>
        </p:txBody>
      </p:sp>
    </p:spTree>
    <p:extLst>
      <p:ext uri="{BB962C8B-B14F-4D97-AF65-F5344CB8AC3E}">
        <p14:creationId xmlns:p14="http://schemas.microsoft.com/office/powerpoint/2010/main" val="3268778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2" y="818444"/>
            <a:ext cx="7200897" cy="530671"/>
          </a:xfrm>
        </p:spPr>
        <p:txBody>
          <a:bodyPr>
            <a:normAutofit fontScale="90000"/>
          </a:bodyPr>
          <a:lstStyle/>
          <a:p>
            <a:r>
              <a:rPr lang="en-ZA" b="1" dirty="0"/>
              <a:t>… servitude relationships</a:t>
            </a:r>
          </a:p>
        </p:txBody>
      </p:sp>
      <p:sp>
        <p:nvSpPr>
          <p:cNvPr id="3" name="Content Placeholder 2"/>
          <p:cNvSpPr>
            <a:spLocks noGrp="1"/>
          </p:cNvSpPr>
          <p:nvPr>
            <p:ph idx="1"/>
          </p:nvPr>
        </p:nvSpPr>
        <p:spPr>
          <a:xfrm>
            <a:off x="809469" y="1349115"/>
            <a:ext cx="7517567" cy="3547442"/>
          </a:xfrm>
        </p:spPr>
        <p:txBody>
          <a:bodyPr>
            <a:noAutofit/>
          </a:bodyPr>
          <a:lstStyle/>
          <a:p>
            <a:r>
              <a:rPr lang="en-US" sz="2200" dirty="0"/>
              <a:t>This inter-ethnic relation situation is also corroborated by the oral history that Osaki (2001) collected among the </a:t>
            </a:r>
            <a:r>
              <a:rPr lang="en-US" sz="2200" dirty="0" err="1"/>
              <a:t>ǀGui</a:t>
            </a:r>
            <a:r>
              <a:rPr lang="en-US" sz="2200" dirty="0"/>
              <a:t> and the </a:t>
            </a:r>
            <a:r>
              <a:rPr lang="en-US" sz="2200" dirty="0" err="1"/>
              <a:t>ǁGana</a:t>
            </a:r>
            <a:r>
              <a:rPr lang="en-US" sz="2200" dirty="0"/>
              <a:t> of the Central Kalahari Game Reserve.</a:t>
            </a:r>
            <a:endParaRPr lang="en-ZA" sz="2200" dirty="0"/>
          </a:p>
          <a:p>
            <a:r>
              <a:rPr lang="en-US" sz="2200" dirty="0"/>
              <a:t>The Tswana people (society) included the Kgalagadi tribe and the Bushmen, who lost their own land in the slave class….The Bushmen were put in the lowest class even under the Kgalagadi. </a:t>
            </a:r>
          </a:p>
          <a:p>
            <a:r>
              <a:rPr lang="en-US" sz="2200" dirty="0"/>
              <a:t>It should be pointed out that the root of various problems Bushmen are facing these days is traced to the traditional class-based social structure of the Tswana (Osaki, 2001: 34).</a:t>
            </a:r>
            <a:endParaRPr lang="en-ZA" sz="2200" dirty="0"/>
          </a:p>
        </p:txBody>
      </p:sp>
      <p:sp>
        <p:nvSpPr>
          <p:cNvPr id="4" name="Slide Number Placeholder 3"/>
          <p:cNvSpPr>
            <a:spLocks noGrp="1"/>
          </p:cNvSpPr>
          <p:nvPr>
            <p:ph type="sldNum" sz="quarter" idx="12"/>
          </p:nvPr>
        </p:nvSpPr>
        <p:spPr>
          <a:xfrm>
            <a:off x="7765426" y="4974167"/>
            <a:ext cx="629637" cy="232833"/>
          </a:xfrm>
        </p:spPr>
        <p:txBody>
          <a:bodyPr/>
          <a:lstStyle/>
          <a:p>
            <a:fld id="{BBAC2181-F146-4267-A94A-1873D2DFC60D}" type="slidenum">
              <a:rPr lang="en-GB" sz="2000" smtClean="0"/>
              <a:t>42</a:t>
            </a:fld>
            <a:endParaRPr lang="en-GB" sz="2000"/>
          </a:p>
        </p:txBody>
      </p:sp>
    </p:spTree>
    <p:extLst>
      <p:ext uri="{BB962C8B-B14F-4D97-AF65-F5344CB8AC3E}">
        <p14:creationId xmlns:p14="http://schemas.microsoft.com/office/powerpoint/2010/main" val="36920632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2" y="659568"/>
            <a:ext cx="7200897" cy="756278"/>
          </a:xfrm>
        </p:spPr>
        <p:txBody>
          <a:bodyPr>
            <a:normAutofit fontScale="90000"/>
          </a:bodyPr>
          <a:lstStyle/>
          <a:p>
            <a:r>
              <a:rPr lang="en-ZA" b="1" dirty="0"/>
              <a:t>Accommodating Imperialistic tendencies</a:t>
            </a:r>
          </a:p>
        </p:txBody>
      </p:sp>
      <p:sp>
        <p:nvSpPr>
          <p:cNvPr id="3" name="Content Placeholder 2"/>
          <p:cNvSpPr>
            <a:spLocks noGrp="1"/>
          </p:cNvSpPr>
          <p:nvPr>
            <p:ph idx="1"/>
          </p:nvPr>
        </p:nvSpPr>
        <p:spPr>
          <a:xfrm>
            <a:off x="906905" y="1415846"/>
            <a:ext cx="7265543" cy="3480711"/>
          </a:xfrm>
        </p:spPr>
        <p:txBody>
          <a:bodyPr>
            <a:noAutofit/>
          </a:bodyPr>
          <a:lstStyle/>
          <a:p>
            <a:r>
              <a:rPr lang="en-US" sz="2400" dirty="0"/>
              <a:t>The San have for a long time accommodated or accepted imperialistic domination and loss of identity to their dominators.as their current situation is characterized by institutionalized assimilation, relocation, and language and culture loss (Chebanne; 2008). </a:t>
            </a:r>
          </a:p>
          <a:p>
            <a:r>
              <a:rPr lang="en-ZA" sz="2400" dirty="0"/>
              <a:t>They are subsumed under the ethnolinguistic identities of other groups (</a:t>
            </a:r>
            <a:r>
              <a:rPr lang="en-ZA" sz="2400" dirty="0" err="1"/>
              <a:t>Suagestard</a:t>
            </a:r>
            <a:r>
              <a:rPr lang="en-ZA" sz="2400" dirty="0"/>
              <a:t>, 2001; </a:t>
            </a:r>
            <a:r>
              <a:rPr lang="en-ZA" sz="2400" dirty="0" err="1"/>
              <a:t>Maaznde</a:t>
            </a:r>
            <a:r>
              <a:rPr lang="en-ZA" sz="2400" dirty="0"/>
              <a:t>, 2002).</a:t>
            </a:r>
          </a:p>
        </p:txBody>
      </p:sp>
      <p:sp>
        <p:nvSpPr>
          <p:cNvPr id="4" name="Slide Number Placeholder 3"/>
          <p:cNvSpPr>
            <a:spLocks noGrp="1"/>
          </p:cNvSpPr>
          <p:nvPr>
            <p:ph type="sldNum" sz="quarter" idx="12"/>
          </p:nvPr>
        </p:nvSpPr>
        <p:spPr>
          <a:xfrm>
            <a:off x="7765426" y="4974167"/>
            <a:ext cx="603511" cy="232833"/>
          </a:xfrm>
        </p:spPr>
        <p:txBody>
          <a:bodyPr/>
          <a:lstStyle/>
          <a:p>
            <a:fld id="{BBAC2181-F146-4267-A94A-1873D2DFC60D}" type="slidenum">
              <a:rPr lang="en-GB" sz="2000" smtClean="0"/>
              <a:t>43</a:t>
            </a:fld>
            <a:endParaRPr lang="en-GB" sz="2000"/>
          </a:p>
        </p:txBody>
      </p:sp>
    </p:spTree>
    <p:extLst>
      <p:ext uri="{BB962C8B-B14F-4D97-AF65-F5344CB8AC3E}">
        <p14:creationId xmlns:p14="http://schemas.microsoft.com/office/powerpoint/2010/main" val="41924046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CC263-EFA5-0A24-E1D6-81CB5F512F06}"/>
              </a:ext>
            </a:extLst>
          </p:cNvPr>
          <p:cNvSpPr>
            <a:spLocks noGrp="1"/>
          </p:cNvSpPr>
          <p:nvPr>
            <p:ph type="title"/>
          </p:nvPr>
        </p:nvSpPr>
        <p:spPr>
          <a:xfrm>
            <a:off x="971552" y="818444"/>
            <a:ext cx="7200897" cy="545661"/>
          </a:xfrm>
        </p:spPr>
        <p:txBody>
          <a:bodyPr>
            <a:normAutofit fontScale="90000"/>
          </a:bodyPr>
          <a:lstStyle/>
          <a:p>
            <a:r>
              <a:rPr lang="en-ZA" b="1" dirty="0"/>
              <a:t>Imperialistic tendencies and domination</a:t>
            </a:r>
          </a:p>
        </p:txBody>
      </p:sp>
      <p:sp>
        <p:nvSpPr>
          <p:cNvPr id="3" name="Content Placeholder 2">
            <a:extLst>
              <a:ext uri="{FF2B5EF4-FFF2-40B4-BE49-F238E27FC236}">
                <a16:creationId xmlns:a16="http://schemas.microsoft.com/office/drawing/2014/main" id="{32075138-669B-7BB0-BF71-C3583A578CA0}"/>
              </a:ext>
            </a:extLst>
          </p:cNvPr>
          <p:cNvSpPr>
            <a:spLocks noGrp="1"/>
          </p:cNvSpPr>
          <p:nvPr>
            <p:ph idx="1"/>
          </p:nvPr>
        </p:nvSpPr>
        <p:spPr>
          <a:xfrm>
            <a:off x="766354" y="1364105"/>
            <a:ext cx="7550331" cy="3532452"/>
          </a:xfrm>
        </p:spPr>
        <p:txBody>
          <a:bodyPr>
            <a:normAutofit fontScale="85000" lnSpcReduction="10000"/>
          </a:bodyPr>
          <a:lstStyle/>
          <a:p>
            <a:r>
              <a:rPr lang="en-US" sz="2400" dirty="0"/>
              <a:t>It is the manner in which Bushmen tend to accommodate themselves to their conditions, whether the conditions entail environmental limitations and opportunities or social ones. Adaptations to social changes can be relatively permanent, or more commonly (at least until recently), temporary ones (Barnard, 1988: 12).</a:t>
            </a:r>
            <a:endParaRPr lang="en-ZA" sz="2400" dirty="0"/>
          </a:p>
          <a:p>
            <a:r>
              <a:rPr lang="en-US" sz="2400" dirty="0"/>
              <a:t>In contact situations among the ethno-linguistic communities that share similar culture and linguistic affinity harmonious co-existence is possible, but with pastoralists and other language groups, the Khoisan may retain their ethnicity and language for some time.</a:t>
            </a:r>
          </a:p>
          <a:p>
            <a:r>
              <a:rPr lang="en-US" sz="2400" dirty="0"/>
              <a:t>Social policy of Botswana still marginalizes the Khoisan (Chebanne, 2020).</a:t>
            </a:r>
            <a:endParaRPr lang="en-ZA" sz="2400" dirty="0"/>
          </a:p>
          <a:p>
            <a:endParaRPr lang="en-ZA" dirty="0"/>
          </a:p>
        </p:txBody>
      </p:sp>
      <p:sp>
        <p:nvSpPr>
          <p:cNvPr id="4" name="Slide Number Placeholder 3"/>
          <p:cNvSpPr>
            <a:spLocks noGrp="1"/>
          </p:cNvSpPr>
          <p:nvPr>
            <p:ph type="sldNum" sz="quarter" idx="12"/>
          </p:nvPr>
        </p:nvSpPr>
        <p:spPr>
          <a:xfrm>
            <a:off x="7765426" y="4974167"/>
            <a:ext cx="551259" cy="232833"/>
          </a:xfrm>
        </p:spPr>
        <p:txBody>
          <a:bodyPr/>
          <a:lstStyle/>
          <a:p>
            <a:fld id="{BBAC2181-F146-4267-A94A-1873D2DFC60D}" type="slidenum">
              <a:rPr lang="en-GB" sz="2000" smtClean="0"/>
              <a:t>44</a:t>
            </a:fld>
            <a:endParaRPr lang="en-GB" sz="2000" dirty="0"/>
          </a:p>
        </p:txBody>
      </p:sp>
    </p:spTree>
    <p:extLst>
      <p:ext uri="{BB962C8B-B14F-4D97-AF65-F5344CB8AC3E}">
        <p14:creationId xmlns:p14="http://schemas.microsoft.com/office/powerpoint/2010/main" val="39927771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9D06C-3536-5F06-7FE2-B111228EB194}"/>
              </a:ext>
            </a:extLst>
          </p:cNvPr>
          <p:cNvSpPr>
            <a:spLocks noGrp="1"/>
          </p:cNvSpPr>
          <p:nvPr>
            <p:ph type="title"/>
          </p:nvPr>
        </p:nvSpPr>
        <p:spPr>
          <a:xfrm>
            <a:off x="971552" y="696244"/>
            <a:ext cx="7200897" cy="696243"/>
          </a:xfrm>
        </p:spPr>
        <p:txBody>
          <a:bodyPr>
            <a:normAutofit fontScale="90000"/>
          </a:bodyPr>
          <a:lstStyle/>
          <a:p>
            <a:r>
              <a:rPr lang="en-ZA" sz="2800" b="1" dirty="0"/>
              <a:t>Recommendations on Sustaining Positive Social Attitudes</a:t>
            </a:r>
          </a:p>
        </p:txBody>
      </p:sp>
      <p:sp>
        <p:nvSpPr>
          <p:cNvPr id="3" name="Content Placeholder 2">
            <a:extLst>
              <a:ext uri="{FF2B5EF4-FFF2-40B4-BE49-F238E27FC236}">
                <a16:creationId xmlns:a16="http://schemas.microsoft.com/office/drawing/2014/main" id="{9A34E96F-A02C-E041-F606-25411CE1DFC9}"/>
              </a:ext>
            </a:extLst>
          </p:cNvPr>
          <p:cNvSpPr>
            <a:spLocks noGrp="1"/>
          </p:cNvSpPr>
          <p:nvPr>
            <p:ph idx="1"/>
          </p:nvPr>
        </p:nvSpPr>
        <p:spPr>
          <a:xfrm>
            <a:off x="683362" y="1437614"/>
            <a:ext cx="7774858" cy="3458944"/>
          </a:xfrm>
        </p:spPr>
        <p:txBody>
          <a:bodyPr>
            <a:normAutofit lnSpcReduction="10000"/>
          </a:bodyPr>
          <a:lstStyle/>
          <a:p>
            <a:r>
              <a:rPr lang="en-ZA" dirty="0"/>
              <a:t>The Khwedom Association that agitates and fight for social and economic rights for all Khoe languages is a good example of what  may be done to unify San communities.</a:t>
            </a:r>
          </a:p>
          <a:p>
            <a:r>
              <a:rPr lang="en-ZA" dirty="0"/>
              <a:t>Collaboration among San associations should be encouraged.</a:t>
            </a:r>
          </a:p>
          <a:p>
            <a:r>
              <a:rPr lang="en-ZA" dirty="0"/>
              <a:t>Harmonization of related languages in orthography development  would demonstrate their similarity.</a:t>
            </a:r>
          </a:p>
          <a:p>
            <a:r>
              <a:rPr lang="en-ZA" dirty="0"/>
              <a:t>Preparation of common resources (dictionaries, cultural compilation and documentation, and education initiatives will strengthen their resilience and hope for a better future.</a:t>
            </a:r>
          </a:p>
          <a:p>
            <a:r>
              <a:rPr lang="en-ZA" dirty="0"/>
              <a:t>Recognizing their ethnic groups as distinct entities with land resources.</a:t>
            </a:r>
          </a:p>
          <a:p>
            <a:r>
              <a:rPr lang="en-ZA" dirty="0"/>
              <a:t>Botswana social policy must change to favour the Khoisan</a:t>
            </a:r>
          </a:p>
        </p:txBody>
      </p:sp>
      <p:sp>
        <p:nvSpPr>
          <p:cNvPr id="4" name="Slide Number Placeholder 3"/>
          <p:cNvSpPr>
            <a:spLocks noGrp="1"/>
          </p:cNvSpPr>
          <p:nvPr>
            <p:ph type="sldNum" sz="quarter" idx="12"/>
          </p:nvPr>
        </p:nvSpPr>
        <p:spPr>
          <a:xfrm>
            <a:off x="7765426" y="4974167"/>
            <a:ext cx="692794" cy="232833"/>
          </a:xfrm>
        </p:spPr>
        <p:txBody>
          <a:bodyPr/>
          <a:lstStyle/>
          <a:p>
            <a:fld id="{BBAC2181-F146-4267-A94A-1873D2DFC60D}" type="slidenum">
              <a:rPr lang="en-GB" sz="2000" smtClean="0"/>
              <a:t>45</a:t>
            </a:fld>
            <a:endParaRPr lang="en-GB" sz="2000" dirty="0"/>
          </a:p>
        </p:txBody>
      </p:sp>
    </p:spTree>
    <p:extLst>
      <p:ext uri="{BB962C8B-B14F-4D97-AF65-F5344CB8AC3E}">
        <p14:creationId xmlns:p14="http://schemas.microsoft.com/office/powerpoint/2010/main" val="36443713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2" y="576000"/>
            <a:ext cx="7200897" cy="383370"/>
          </a:xfrm>
        </p:spPr>
        <p:txBody>
          <a:bodyPr>
            <a:normAutofit fontScale="90000"/>
          </a:bodyPr>
          <a:lstStyle/>
          <a:p>
            <a:r>
              <a:rPr lang="en-ZA" b="1" dirty="0"/>
              <a:t>References…</a:t>
            </a:r>
          </a:p>
        </p:txBody>
      </p:sp>
      <p:sp>
        <p:nvSpPr>
          <p:cNvPr id="3" name="Content Placeholder 2"/>
          <p:cNvSpPr>
            <a:spLocks noGrp="1"/>
          </p:cNvSpPr>
          <p:nvPr>
            <p:ph idx="1"/>
          </p:nvPr>
        </p:nvSpPr>
        <p:spPr>
          <a:xfrm>
            <a:off x="971551" y="1071798"/>
            <a:ext cx="7200897" cy="3824760"/>
          </a:xfrm>
        </p:spPr>
        <p:txBody>
          <a:bodyPr>
            <a:normAutofit fontScale="62500" lnSpcReduction="20000"/>
          </a:bodyPr>
          <a:lstStyle/>
          <a:p>
            <a:pPr hangingPunct="0"/>
            <a:r>
              <a:rPr lang="en-GB" dirty="0"/>
              <a:t>Barnard, A. 1992. </a:t>
            </a:r>
            <a:r>
              <a:rPr lang="en-GB" i="1" dirty="0"/>
              <a:t>Hunters and Herders of Southern Africa: A Comparative Ethnography of the Khoisan Peoples.</a:t>
            </a:r>
            <a:r>
              <a:rPr lang="en-GB" dirty="0"/>
              <a:t> Cambridge: Cambridge University Press.</a:t>
            </a:r>
            <a:endParaRPr lang="en-ZA" dirty="0"/>
          </a:p>
          <a:p>
            <a:pPr hangingPunct="0"/>
            <a:r>
              <a:rPr lang="en-US" dirty="0"/>
              <a:t>Barnard, A. 1988. Cultural Identity, Ethnicity and Marginalization among the Busmen of Southern Africa. In Rainer </a:t>
            </a:r>
            <a:r>
              <a:rPr lang="en-US" dirty="0" err="1"/>
              <a:t>Vossen</a:t>
            </a:r>
            <a:r>
              <a:rPr lang="en-US" dirty="0"/>
              <a:t> (ed.) </a:t>
            </a:r>
            <a:r>
              <a:rPr lang="en-US" i="1" dirty="0"/>
              <a:t>New Perspectives on the Study of Khoisan</a:t>
            </a:r>
            <a:r>
              <a:rPr lang="en-US" dirty="0"/>
              <a:t>, </a:t>
            </a:r>
            <a:r>
              <a:rPr lang="en-US" dirty="0" err="1"/>
              <a:t>Quellen</a:t>
            </a:r>
            <a:r>
              <a:rPr lang="en-US" dirty="0"/>
              <a:t> </a:t>
            </a:r>
            <a:r>
              <a:rPr lang="en-US" dirty="0" err="1"/>
              <a:t>zur</a:t>
            </a:r>
            <a:r>
              <a:rPr lang="en-US" dirty="0"/>
              <a:t> Khoisan-</a:t>
            </a:r>
            <a:r>
              <a:rPr lang="en-US" dirty="0" err="1"/>
              <a:t>Forschung</a:t>
            </a:r>
            <a:r>
              <a:rPr lang="en-US" dirty="0"/>
              <a:t>. Helmut </a:t>
            </a:r>
            <a:r>
              <a:rPr lang="en-US" dirty="0" err="1"/>
              <a:t>Buske</a:t>
            </a:r>
            <a:r>
              <a:rPr lang="en-US" dirty="0"/>
              <a:t> Verlag Hamburg.: pp, 9 – 27</a:t>
            </a:r>
            <a:endParaRPr lang="en-ZA" dirty="0"/>
          </a:p>
          <a:p>
            <a:pPr hangingPunct="0"/>
            <a:r>
              <a:rPr lang="en-GB" dirty="0" err="1"/>
              <a:t>Batibo</a:t>
            </a:r>
            <a:r>
              <a:rPr lang="en-GB" dirty="0"/>
              <a:t>, H.M. 1997. The Fate of Minority Languages in Botswana. </a:t>
            </a:r>
            <a:r>
              <a:rPr lang="en-GB" dirty="0" err="1"/>
              <a:t>Smieja</a:t>
            </a:r>
            <a:r>
              <a:rPr lang="en-GB" dirty="0"/>
              <a:t>, B. and M. </a:t>
            </a:r>
            <a:r>
              <a:rPr lang="en-GB" dirty="0" err="1"/>
              <a:t>Tasch</a:t>
            </a:r>
            <a:r>
              <a:rPr lang="en-GB" dirty="0"/>
              <a:t> (Eds.). 1997. </a:t>
            </a:r>
            <a:r>
              <a:rPr lang="en-GB" i="1" dirty="0"/>
              <a:t>Human Contact through Language and Linguistics</a:t>
            </a:r>
            <a:r>
              <a:rPr lang="en-GB" dirty="0"/>
              <a:t>: 243-252. Frankfurt: Peter Lang.</a:t>
            </a:r>
            <a:endParaRPr lang="en-ZA" dirty="0"/>
          </a:p>
          <a:p>
            <a:pPr hangingPunct="0"/>
            <a:r>
              <a:rPr lang="en-GB" dirty="0"/>
              <a:t>Chebanne, A. 2008. A Sociolinguistic Perspective of the Indigenous Communities of Botswana. </a:t>
            </a:r>
            <a:r>
              <a:rPr lang="en-GB" i="1" dirty="0"/>
              <a:t>African Study Monographs</a:t>
            </a:r>
            <a:r>
              <a:rPr lang="en-GB" dirty="0"/>
              <a:t> 29(3): 93-118. Kyoto: Centre for South East Asia </a:t>
            </a:r>
            <a:endParaRPr lang="en-ZA" dirty="0"/>
          </a:p>
          <a:p>
            <a:r>
              <a:rPr lang="en-US" dirty="0" err="1"/>
              <a:t>Denbow</a:t>
            </a:r>
            <a:r>
              <a:rPr lang="en-US" dirty="0"/>
              <a:t>, J.R. 1986. “A New look at late pre-history of the Kalahari”.  In:  </a:t>
            </a:r>
            <a:r>
              <a:rPr lang="en-US" i="1" dirty="0"/>
              <a:t>Journal of African History</a:t>
            </a:r>
            <a:r>
              <a:rPr lang="en-US" dirty="0"/>
              <a:t>.  Vol. 27: 3-28. </a:t>
            </a:r>
            <a:endParaRPr lang="en-ZA" dirty="0"/>
          </a:p>
          <a:p>
            <a:pPr hangingPunct="0"/>
            <a:r>
              <a:rPr lang="en-US" dirty="0"/>
              <a:t>Du Plessis, M. 2009. A Unity Hypothesis for the Southern African </a:t>
            </a:r>
            <a:r>
              <a:rPr lang="en-US" dirty="0" err="1"/>
              <a:t>Khoesan</a:t>
            </a:r>
            <a:r>
              <a:rPr lang="en-US" dirty="0"/>
              <a:t> Languages. PhD Thesis, University of Cape Town.</a:t>
            </a:r>
            <a:endParaRPr lang="en-ZA" dirty="0"/>
          </a:p>
          <a:p>
            <a:pPr hangingPunct="0"/>
            <a:r>
              <a:rPr lang="en-GB" dirty="0" err="1"/>
              <a:t>G</a:t>
            </a:r>
            <a:r>
              <a:rPr lang="en-GB" dirty="0" err="1">
                <a:latin typeface="Times New Roman" panose="02020603050405020304" pitchFamily="18" charset="0"/>
                <a:cs typeface="Times New Roman" panose="02020603050405020304" pitchFamily="18" charset="0"/>
              </a:rPr>
              <a:t>ü</a:t>
            </a:r>
            <a:r>
              <a:rPr lang="en-GB" dirty="0" err="1"/>
              <a:t>ldemann</a:t>
            </a:r>
            <a:r>
              <a:rPr lang="en-GB" dirty="0"/>
              <a:t>, T. &amp; R. </a:t>
            </a:r>
            <a:r>
              <a:rPr lang="en-GB" dirty="0" err="1"/>
              <a:t>Vossen</a:t>
            </a:r>
            <a:r>
              <a:rPr lang="en-GB" dirty="0"/>
              <a:t>. 2000. Khoisan. In Khoisan Studies, ed. H. Bern &amp; D. Nurse,  99 – 122. Cambridge, UK: Cambridge University Pres.</a:t>
            </a:r>
          </a:p>
          <a:p>
            <a:r>
              <a:rPr lang="en-US" dirty="0"/>
              <a:t>Hitchcock, RK. 1982  The </a:t>
            </a:r>
            <a:r>
              <a:rPr lang="en-US" dirty="0" err="1"/>
              <a:t>Ethnoarchaeology</a:t>
            </a:r>
            <a:r>
              <a:rPr lang="en-US" dirty="0"/>
              <a:t> of </a:t>
            </a:r>
            <a:r>
              <a:rPr lang="en-US" dirty="0" err="1"/>
              <a:t>Sedentism</a:t>
            </a:r>
            <a:r>
              <a:rPr lang="en-US" dirty="0"/>
              <a:t>: Mobility Strategies and Site Structure among </a:t>
            </a:r>
            <a:r>
              <a:rPr lang="en-ZA" dirty="0"/>
              <a:t> </a:t>
            </a:r>
            <a:r>
              <a:rPr lang="en-US" dirty="0"/>
              <a:t>Foraging and Food Producing Populations in the Eastern Kalahari Desert, Botswana. PhD</a:t>
            </a:r>
            <a:r>
              <a:rPr lang="en-ZA" dirty="0"/>
              <a:t> </a:t>
            </a:r>
            <a:r>
              <a:rPr lang="en-US" dirty="0"/>
              <a:t>dissertation, University of New Mexico, Albuquerque. New Mexico.</a:t>
            </a:r>
            <a:endParaRPr lang="en-GB" dirty="0"/>
          </a:p>
          <a:p>
            <a:pPr hangingPunct="0"/>
            <a:r>
              <a:rPr lang="en-US" alt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Hodson</a:t>
            </a:r>
            <a:r>
              <a:rPr lang="en-US" alt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AW 1912 </a:t>
            </a:r>
            <a:r>
              <a:rPr lang="en-US" altLang="en-US"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Trekking the Great Thirst:  Travel and Sport in the Kalahari Desert</a:t>
            </a:r>
            <a:r>
              <a:rPr lang="en-US" alt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London:  T. Fisher</a:t>
            </a:r>
            <a:r>
              <a:rPr lang="en-ZA" altLang="en-US" sz="800" dirty="0">
                <a:solidFill>
                  <a:schemeClr val="tx1"/>
                </a:solidFill>
              </a:rPr>
              <a:t> </a:t>
            </a:r>
            <a:r>
              <a:rPr lang="en-US" alt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Unwin.</a:t>
            </a:r>
            <a:endParaRPr lang="en-ZA" dirty="0"/>
          </a:p>
          <a:p>
            <a:pPr hangingPunct="0"/>
            <a:r>
              <a:rPr lang="en-US" dirty="0" err="1"/>
              <a:t>Köhler</a:t>
            </a:r>
            <a:r>
              <a:rPr lang="en-US" dirty="0"/>
              <a:t>, O.R.A. 1981. Les </a:t>
            </a:r>
            <a:r>
              <a:rPr lang="en-US" dirty="0" err="1"/>
              <a:t>langues</a:t>
            </a:r>
            <a:r>
              <a:rPr lang="en-US" dirty="0"/>
              <a:t> </a:t>
            </a:r>
            <a:r>
              <a:rPr lang="en-US" dirty="0" err="1"/>
              <a:t>khoisan</a:t>
            </a:r>
            <a:r>
              <a:rPr lang="en-US" dirty="0"/>
              <a:t>. </a:t>
            </a:r>
            <a:r>
              <a:rPr lang="fr-FR" dirty="0"/>
              <a:t>Perrot, J. (Ed.). 1981. </a:t>
            </a:r>
            <a:r>
              <a:rPr lang="fr-FR" i="1" dirty="0"/>
              <a:t>Les langues dans le monde ancien et moderne. Volume 1: Les langues de </a:t>
            </a:r>
            <a:r>
              <a:rPr lang="fr-FR" i="1" dirty="0" err="1"/>
              <a:t>l'afrique</a:t>
            </a:r>
            <a:r>
              <a:rPr lang="fr-FR" i="1" dirty="0"/>
              <a:t> subsaharienne — Pidgins et créoles</a:t>
            </a:r>
            <a:r>
              <a:rPr lang="fr-FR" dirty="0"/>
              <a:t>: 455-615. Paris: Éditions du C.N.R.S.</a:t>
            </a:r>
            <a:endParaRPr lang="en-ZA" dirty="0"/>
          </a:p>
          <a:p>
            <a:pPr hangingPunct="0"/>
            <a:r>
              <a:rPr lang="en-GB" dirty="0" err="1"/>
              <a:t>Louw</a:t>
            </a:r>
            <a:r>
              <a:rPr lang="en-GB" dirty="0"/>
              <a:t>, J.A. 1979. “A preliminary survey of Khoi and San influence in Zulu”  In a </a:t>
            </a:r>
            <a:r>
              <a:rPr lang="en-GB" dirty="0" err="1"/>
              <a:t>Traill</a:t>
            </a:r>
            <a:r>
              <a:rPr lang="en-GB" dirty="0"/>
              <a:t> (</a:t>
            </a:r>
            <a:r>
              <a:rPr lang="en-GB" dirty="0" err="1"/>
              <a:t>ed</a:t>
            </a:r>
            <a:r>
              <a:rPr lang="en-GB" dirty="0"/>
              <a:t>),  </a:t>
            </a:r>
            <a:r>
              <a:rPr lang="en-GB" i="1" dirty="0"/>
              <a:t>Khoisan Linguistics Studies</a:t>
            </a:r>
            <a:r>
              <a:rPr lang="en-GB" dirty="0"/>
              <a:t>.  8:8-21.</a:t>
            </a:r>
            <a:endParaRPr lang="en-ZA" dirty="0"/>
          </a:p>
          <a:p>
            <a:endParaRPr lang="en-ZA" dirty="0"/>
          </a:p>
        </p:txBody>
      </p:sp>
      <p:sp>
        <p:nvSpPr>
          <p:cNvPr id="5" name="Rectangle 2"/>
          <p:cNvSpPr>
            <a:spLocks noChangeArrowheads="1"/>
          </p:cNvSpPr>
          <p:nvPr/>
        </p:nvSpPr>
        <p:spPr bwMode="auto">
          <a:xfrm>
            <a:off x="0" y="43934"/>
            <a:ext cx="6463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Slide Number Placeholder 3"/>
          <p:cNvSpPr>
            <a:spLocks noGrp="1"/>
          </p:cNvSpPr>
          <p:nvPr>
            <p:ph type="sldNum" sz="quarter" idx="12"/>
          </p:nvPr>
        </p:nvSpPr>
        <p:spPr>
          <a:xfrm>
            <a:off x="7765426" y="4974167"/>
            <a:ext cx="559968" cy="232833"/>
          </a:xfrm>
        </p:spPr>
        <p:txBody>
          <a:bodyPr/>
          <a:lstStyle/>
          <a:p>
            <a:fld id="{BBAC2181-F146-4267-A94A-1873D2DFC60D}" type="slidenum">
              <a:rPr lang="en-GB" sz="2000" smtClean="0"/>
              <a:t>46</a:t>
            </a:fld>
            <a:endParaRPr lang="en-GB" sz="2000" dirty="0"/>
          </a:p>
        </p:txBody>
      </p:sp>
    </p:spTree>
    <p:extLst>
      <p:ext uri="{BB962C8B-B14F-4D97-AF65-F5344CB8AC3E}">
        <p14:creationId xmlns:p14="http://schemas.microsoft.com/office/powerpoint/2010/main" val="38822961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2" y="727023"/>
            <a:ext cx="7200897" cy="381777"/>
          </a:xfrm>
        </p:spPr>
        <p:txBody>
          <a:bodyPr>
            <a:normAutofit fontScale="90000"/>
          </a:bodyPr>
          <a:lstStyle/>
          <a:p>
            <a:r>
              <a:rPr lang="en-ZA" dirty="0"/>
              <a:t>…References</a:t>
            </a:r>
          </a:p>
        </p:txBody>
      </p:sp>
      <p:sp>
        <p:nvSpPr>
          <p:cNvPr id="3" name="Content Placeholder 2"/>
          <p:cNvSpPr>
            <a:spLocks noGrp="1"/>
          </p:cNvSpPr>
          <p:nvPr>
            <p:ph idx="1"/>
          </p:nvPr>
        </p:nvSpPr>
        <p:spPr>
          <a:xfrm>
            <a:off x="971551" y="1108800"/>
            <a:ext cx="7200897" cy="3787757"/>
          </a:xfrm>
        </p:spPr>
        <p:txBody>
          <a:bodyPr>
            <a:normAutofit fontScale="62500" lnSpcReduction="20000"/>
          </a:bodyPr>
          <a:lstStyle/>
          <a:p>
            <a:pPr hangingPunct="0"/>
            <a:r>
              <a:rPr lang="en-US" dirty="0"/>
              <a:t>Mokhtar, G.</a:t>
            </a:r>
            <a:r>
              <a:rPr lang="en-GB" dirty="0"/>
              <a:t> (edit.)1990. General History of Africa (abridged Edition): II Ancient Civilizations of Africa. A James </a:t>
            </a:r>
            <a:r>
              <a:rPr lang="en-GB" dirty="0" err="1"/>
              <a:t>Currey</a:t>
            </a:r>
            <a:r>
              <a:rPr lang="en-GB" dirty="0"/>
              <a:t>. California. UNESCO Publication</a:t>
            </a:r>
            <a:endParaRPr lang="en-ZA" dirty="0"/>
          </a:p>
          <a:p>
            <a:pPr hangingPunct="0"/>
            <a:r>
              <a:rPr lang="en-GB" dirty="0" err="1"/>
              <a:t>Schapera</a:t>
            </a:r>
            <a:r>
              <a:rPr lang="en-GB" dirty="0"/>
              <a:t>, Isaac. 1930. </a:t>
            </a:r>
            <a:r>
              <a:rPr lang="en-GB" i="1" dirty="0"/>
              <a:t>The Khoisan Peoples of South Africa: Bushmen and Hottentots</a:t>
            </a:r>
            <a:r>
              <a:rPr lang="en-GB" dirty="0"/>
              <a:t>. London: Rutledge &amp; Kegan Paul.</a:t>
            </a:r>
            <a:endParaRPr lang="en-ZA" dirty="0"/>
          </a:p>
          <a:p>
            <a:pPr hangingPunct="0"/>
            <a:r>
              <a:rPr lang="en-GB" dirty="0"/>
              <a:t>Shillington, K. 1989 (revised edition, 1995). </a:t>
            </a:r>
            <a:r>
              <a:rPr lang="en-GB" i="1" dirty="0"/>
              <a:t>History of Africa</a:t>
            </a:r>
            <a:r>
              <a:rPr lang="en-GB" dirty="0"/>
              <a:t>. London: Macmillan</a:t>
            </a:r>
            <a:endParaRPr lang="en-ZA" dirty="0"/>
          </a:p>
          <a:p>
            <a:pPr hangingPunct="0"/>
            <a:r>
              <a:rPr lang="en-GB" dirty="0" err="1"/>
              <a:t>Traill</a:t>
            </a:r>
            <a:r>
              <a:rPr lang="en-GB" dirty="0"/>
              <a:t>, A. 1986. Do the Khoi have a Place in the San? New Data on Khoisan Linguistic Relationship. </a:t>
            </a:r>
            <a:r>
              <a:rPr lang="en-GB" i="1" dirty="0" err="1"/>
              <a:t>Sprache</a:t>
            </a:r>
            <a:r>
              <a:rPr lang="en-GB" i="1" dirty="0"/>
              <a:t> und </a:t>
            </a:r>
            <a:r>
              <a:rPr lang="en-GB" i="1" dirty="0" err="1"/>
              <a:t>Geschichte</a:t>
            </a:r>
            <a:r>
              <a:rPr lang="en-GB" i="1" dirty="0"/>
              <a:t> </a:t>
            </a:r>
            <a:r>
              <a:rPr lang="en-GB" i="1" dirty="0" err="1"/>
              <a:t>im</a:t>
            </a:r>
            <a:r>
              <a:rPr lang="en-GB" i="1" dirty="0"/>
              <a:t> Afrika</a:t>
            </a:r>
            <a:r>
              <a:rPr lang="en-GB" dirty="0"/>
              <a:t> 7: 407-430.</a:t>
            </a:r>
            <a:endParaRPr lang="en-ZA" dirty="0"/>
          </a:p>
          <a:p>
            <a:pPr hangingPunct="0"/>
            <a:r>
              <a:rPr lang="en-GB" dirty="0"/>
              <a:t>Villiers, R. 1997. The Bushman – a Profile. In, , Weinberg, P. 1997. In Search of the Sun. The Porcupine Press, Johannesburg, South Africa</a:t>
            </a:r>
            <a:endParaRPr lang="en-ZA" dirty="0"/>
          </a:p>
          <a:p>
            <a:r>
              <a:rPr lang="en-US" dirty="0" err="1"/>
              <a:t>Vossen</a:t>
            </a:r>
            <a:r>
              <a:rPr lang="en-US" dirty="0"/>
              <a:t>, R. (1997) “What click sounds got to do in Bantu:  Reconstructing the history of language contacts in Southern Africa.  In B. </a:t>
            </a:r>
            <a:r>
              <a:rPr lang="en-US" dirty="0" err="1"/>
              <a:t>Smieja</a:t>
            </a:r>
            <a:r>
              <a:rPr lang="en-US" dirty="0"/>
              <a:t> and M. </a:t>
            </a:r>
            <a:r>
              <a:rPr lang="en-US" dirty="0" err="1"/>
              <a:t>Tasch</a:t>
            </a:r>
            <a:r>
              <a:rPr lang="en-US" dirty="0"/>
              <a:t> (</a:t>
            </a:r>
            <a:r>
              <a:rPr lang="en-US" dirty="0" err="1"/>
              <a:t>eds</a:t>
            </a:r>
            <a:r>
              <a:rPr lang="en-US" dirty="0"/>
              <a:t>).  </a:t>
            </a:r>
            <a:r>
              <a:rPr lang="en-US" i="1" dirty="0"/>
              <a:t>Human Contact through Language and Linguistics</a:t>
            </a:r>
            <a:r>
              <a:rPr lang="en-US" dirty="0"/>
              <a:t>. 353-368. Frankfurt:  Peter Lang.</a:t>
            </a:r>
            <a:endParaRPr lang="en-ZA" dirty="0"/>
          </a:p>
          <a:p>
            <a:pPr hangingPunct="0"/>
            <a:r>
              <a:rPr lang="en-GB" dirty="0" err="1"/>
              <a:t>Vossen</a:t>
            </a:r>
            <a:r>
              <a:rPr lang="en-GB" dirty="0"/>
              <a:t>, R. 1988. Studying the Linguistic and Ethno-History of the </a:t>
            </a:r>
            <a:r>
              <a:rPr lang="en-GB" dirty="0" err="1"/>
              <a:t>Khoe</a:t>
            </a:r>
            <a:r>
              <a:rPr lang="en-GB" dirty="0"/>
              <a:t>-Speaking (Central Khoi­san) Peoples of Botswana. </a:t>
            </a:r>
            <a:r>
              <a:rPr lang="en-GB" i="1" dirty="0"/>
              <a:t>Botswana Notes and Records</a:t>
            </a:r>
            <a:r>
              <a:rPr lang="en-GB" dirty="0"/>
              <a:t> 16: 16-35.</a:t>
            </a:r>
            <a:endParaRPr lang="en-ZA" dirty="0"/>
          </a:p>
          <a:p>
            <a:pPr hangingPunct="0"/>
            <a:r>
              <a:rPr lang="en-GB" dirty="0"/>
              <a:t>Weinberg, P. 1997. In Search of the San. The Porcupine Press, Johannesburg, South Africa</a:t>
            </a:r>
            <a:endParaRPr lang="en-ZA" dirty="0"/>
          </a:p>
          <a:p>
            <a:pPr hangingPunct="0"/>
            <a:r>
              <a:rPr lang="en-GB" dirty="0" err="1"/>
              <a:t>Westphal</a:t>
            </a:r>
            <a:r>
              <a:rPr lang="en-GB" dirty="0"/>
              <a:t>, E.O.J. 1956. The Non-Bantu Languages of Southern Africa. Supplement to Tucker, A.N. and M.A. Bryan. 1956. </a:t>
            </a:r>
            <a:r>
              <a:rPr lang="en-GB" i="1" dirty="0"/>
              <a:t>The Non-Bantu Languages of North-eastern Africa</a:t>
            </a:r>
            <a:r>
              <a:rPr lang="en-GB" dirty="0"/>
              <a:t>: 158-173. London: Oxford University Press for the International African Institute.</a:t>
            </a:r>
            <a:endParaRPr lang="en-ZA" dirty="0"/>
          </a:p>
          <a:p>
            <a:pPr hangingPunct="0"/>
            <a:r>
              <a:rPr lang="en-GB" dirty="0" err="1"/>
              <a:t>Westphal</a:t>
            </a:r>
            <a:r>
              <a:rPr lang="en-GB" dirty="0"/>
              <a:t>, E.O.J. 1971. The Click Languages of Southern and Eastern Africa. </a:t>
            </a:r>
            <a:r>
              <a:rPr lang="en-GB" dirty="0" err="1"/>
              <a:t>Sebeok</a:t>
            </a:r>
            <a:r>
              <a:rPr lang="en-GB" dirty="0"/>
              <a:t>, Thomas A. (Ed.). 1971. </a:t>
            </a:r>
            <a:r>
              <a:rPr lang="en-GB" i="1" dirty="0"/>
              <a:t>Current Trends in Linguistics, Volume</a:t>
            </a:r>
            <a:r>
              <a:rPr lang="en-GB" dirty="0"/>
              <a:t> 7: 367-420. Linguistics in Sub-Saharan Africa. The Hague: Mouton.</a:t>
            </a:r>
            <a:endParaRPr lang="en-ZA" dirty="0"/>
          </a:p>
          <a:p>
            <a:endParaRPr lang="en-ZA" dirty="0"/>
          </a:p>
        </p:txBody>
      </p:sp>
      <p:sp>
        <p:nvSpPr>
          <p:cNvPr id="4" name="Slide Number Placeholder 3"/>
          <p:cNvSpPr>
            <a:spLocks noGrp="1"/>
          </p:cNvSpPr>
          <p:nvPr>
            <p:ph type="sldNum" sz="quarter" idx="12"/>
          </p:nvPr>
        </p:nvSpPr>
        <p:spPr/>
        <p:txBody>
          <a:bodyPr/>
          <a:lstStyle/>
          <a:p>
            <a:fld id="{BBAC2181-F146-4267-A94A-1873D2DFC60D}" type="slidenum">
              <a:rPr lang="en-GB" sz="2000" smtClean="0"/>
              <a:t>47</a:t>
            </a:fld>
            <a:endParaRPr lang="en-GB" sz="2000"/>
          </a:p>
        </p:txBody>
      </p:sp>
    </p:spTree>
    <p:extLst>
      <p:ext uri="{BB962C8B-B14F-4D97-AF65-F5344CB8AC3E}">
        <p14:creationId xmlns:p14="http://schemas.microsoft.com/office/powerpoint/2010/main" val="38389403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02169"/>
            <a:ext cx="7886700" cy="569627"/>
          </a:xfrm>
        </p:spPr>
        <p:txBody>
          <a:bodyPr>
            <a:normAutofit fontScale="90000"/>
          </a:bodyPr>
          <a:lstStyle/>
          <a:p>
            <a:r>
              <a:rPr lang="en-ZA" b="1" dirty="0"/>
              <a:t>The Khoisan Historically and geographically</a:t>
            </a:r>
          </a:p>
        </p:txBody>
      </p:sp>
      <p:pic>
        <p:nvPicPr>
          <p:cNvPr id="5" name="Picture 2" descr="khoisan_map"/>
          <p:cNvPicPr>
            <a:picLocks noGrp="1" noChangeAspect="1" noChangeArrowheads="1"/>
          </p:cNvPicPr>
          <p:nvPr>
            <p:ph idx="1"/>
          </p:nvPr>
        </p:nvPicPr>
        <p:blipFill>
          <a:blip r:embed="rId2" cstate="print"/>
          <a:srcRect/>
          <a:stretch>
            <a:fillRect/>
          </a:stretch>
        </p:blipFill>
        <p:spPr bwMode="auto">
          <a:xfrm>
            <a:off x="811161" y="1071797"/>
            <a:ext cx="7103646" cy="4023772"/>
          </a:xfrm>
          <a:prstGeom prst="rect">
            <a:avLst/>
          </a:prstGeom>
          <a:noFill/>
          <a:ln w="9525">
            <a:solidFill>
              <a:schemeClr val="tx1"/>
            </a:solidFill>
            <a:miter lim="800000"/>
            <a:headEnd/>
            <a:tailEnd/>
          </a:ln>
        </p:spPr>
      </p:pic>
      <p:sp>
        <p:nvSpPr>
          <p:cNvPr id="3" name="Slide Number Placeholder 2"/>
          <p:cNvSpPr>
            <a:spLocks noGrp="1"/>
          </p:cNvSpPr>
          <p:nvPr>
            <p:ph type="sldNum" sz="quarter" idx="12"/>
          </p:nvPr>
        </p:nvSpPr>
        <p:spPr/>
        <p:txBody>
          <a:bodyPr/>
          <a:lstStyle/>
          <a:p>
            <a:fld id="{BBAC2181-F146-4267-A94A-1873D2DFC60D}" type="slidenum">
              <a:rPr lang="en-GB" sz="2000" smtClean="0"/>
              <a:t>5</a:t>
            </a:fld>
            <a:endParaRPr lang="en-GB" sz="2000"/>
          </a:p>
        </p:txBody>
      </p:sp>
    </p:spTree>
    <p:extLst>
      <p:ext uri="{BB962C8B-B14F-4D97-AF65-F5344CB8AC3E}">
        <p14:creationId xmlns:p14="http://schemas.microsoft.com/office/powerpoint/2010/main" val="37566556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2" y="818444"/>
            <a:ext cx="7200897" cy="500690"/>
          </a:xfrm>
        </p:spPr>
        <p:txBody>
          <a:bodyPr>
            <a:normAutofit fontScale="90000"/>
          </a:bodyPr>
          <a:lstStyle/>
          <a:p>
            <a:r>
              <a:rPr lang="en-ZA" b="1" dirty="0"/>
              <a:t>Background to the Issues …</a:t>
            </a:r>
          </a:p>
        </p:txBody>
      </p:sp>
      <p:sp>
        <p:nvSpPr>
          <p:cNvPr id="3" name="Content Placeholder 2"/>
          <p:cNvSpPr>
            <a:spLocks noGrp="1"/>
          </p:cNvSpPr>
          <p:nvPr>
            <p:ph idx="1"/>
          </p:nvPr>
        </p:nvSpPr>
        <p:spPr>
          <a:xfrm>
            <a:off x="971551" y="1409076"/>
            <a:ext cx="7200897" cy="3487482"/>
          </a:xfrm>
        </p:spPr>
        <p:txBody>
          <a:bodyPr>
            <a:normAutofit fontScale="92500" lnSpcReduction="10000"/>
          </a:bodyPr>
          <a:lstStyle/>
          <a:p>
            <a:r>
              <a:rPr lang="en-ZA" b="1" dirty="0"/>
              <a:t>The People they call “Basarwa”</a:t>
            </a:r>
            <a:endParaRPr lang="en-ZA" dirty="0"/>
          </a:p>
          <a:p>
            <a:r>
              <a:rPr lang="en-GB" sz="2200" dirty="0"/>
              <a:t>In Botswana, speakers of Khoisan languages are called “</a:t>
            </a:r>
            <a:r>
              <a:rPr lang="en-GB" sz="2200" dirty="0" err="1"/>
              <a:t>Basarwa</a:t>
            </a:r>
            <a:r>
              <a:rPr lang="en-GB" sz="2200" dirty="0"/>
              <a:t>”. The term “</a:t>
            </a:r>
            <a:r>
              <a:rPr lang="en-GB" sz="2200" dirty="0" err="1"/>
              <a:t>Basarwa</a:t>
            </a:r>
            <a:r>
              <a:rPr lang="en-GB" sz="2200" dirty="0"/>
              <a:t>” to designate Khoisan speech communities appears in early ethnographers and anthropologists writings (Dornan, 1917) to denote what was variably called “Bushmen” and later Khoisan (</a:t>
            </a:r>
            <a:r>
              <a:rPr lang="en-GB" sz="2200" dirty="0" err="1"/>
              <a:t>Schapera</a:t>
            </a:r>
            <a:r>
              <a:rPr lang="en-GB" sz="2200" dirty="0"/>
              <a:t>, 1930). </a:t>
            </a:r>
          </a:p>
          <a:p>
            <a:r>
              <a:rPr lang="en-GB" sz="2200" dirty="0"/>
              <a:t>The terms “San”, “Bushmen” and “</a:t>
            </a:r>
            <a:r>
              <a:rPr lang="en-GB" sz="2200" dirty="0" err="1"/>
              <a:t>Basarwa</a:t>
            </a:r>
            <a:r>
              <a:rPr lang="en-GB" sz="2200" dirty="0"/>
              <a:t>” have been used to refer to people with a long history of hunting and gathering in southern Africa (Weinberg, 1997). As </a:t>
            </a:r>
            <a:r>
              <a:rPr lang="en-GB" sz="2200" dirty="0" err="1"/>
              <a:t>Vossen</a:t>
            </a:r>
            <a:r>
              <a:rPr lang="en-GB" sz="2200" dirty="0"/>
              <a:t> (1998:18) observes, “</a:t>
            </a:r>
            <a:r>
              <a:rPr lang="en-GB" sz="2200" dirty="0" err="1"/>
              <a:t>Sarwa</a:t>
            </a:r>
            <a:r>
              <a:rPr lang="en-GB" sz="2200" dirty="0"/>
              <a:t>” is a cover term…so we do not know which particular “</a:t>
            </a:r>
            <a:r>
              <a:rPr lang="en-GB" sz="2200" dirty="0" err="1"/>
              <a:t>Sarwa</a:t>
            </a:r>
            <a:r>
              <a:rPr lang="en-GB" sz="2200" dirty="0"/>
              <a:t>” group or dialect is referred in each case”. </a:t>
            </a:r>
            <a:r>
              <a:rPr lang="en-GB" dirty="0"/>
              <a:t> </a:t>
            </a:r>
            <a:endParaRPr lang="en-ZA" dirty="0"/>
          </a:p>
          <a:p>
            <a:endParaRPr lang="en-ZA" dirty="0"/>
          </a:p>
        </p:txBody>
      </p:sp>
      <p:sp>
        <p:nvSpPr>
          <p:cNvPr id="4" name="Slide Number Placeholder 3"/>
          <p:cNvSpPr>
            <a:spLocks noGrp="1"/>
          </p:cNvSpPr>
          <p:nvPr>
            <p:ph type="sldNum" sz="quarter" idx="12"/>
          </p:nvPr>
        </p:nvSpPr>
        <p:spPr/>
        <p:txBody>
          <a:bodyPr/>
          <a:lstStyle/>
          <a:p>
            <a:fld id="{BBAC2181-F146-4267-A94A-1873D2DFC60D}" type="slidenum">
              <a:rPr lang="en-GB" sz="2000" smtClean="0"/>
              <a:t>6</a:t>
            </a:fld>
            <a:endParaRPr lang="en-GB" sz="2000" dirty="0"/>
          </a:p>
        </p:txBody>
      </p:sp>
    </p:spTree>
    <p:extLst>
      <p:ext uri="{BB962C8B-B14F-4D97-AF65-F5344CB8AC3E}">
        <p14:creationId xmlns:p14="http://schemas.microsoft.com/office/powerpoint/2010/main" val="24975844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2" y="818444"/>
            <a:ext cx="7200897" cy="433235"/>
          </a:xfrm>
        </p:spPr>
        <p:txBody>
          <a:bodyPr>
            <a:normAutofit fontScale="90000"/>
          </a:bodyPr>
          <a:lstStyle/>
          <a:p>
            <a:r>
              <a:rPr lang="en-ZA" b="1" dirty="0"/>
              <a:t>…background …</a:t>
            </a:r>
          </a:p>
        </p:txBody>
      </p:sp>
      <p:sp>
        <p:nvSpPr>
          <p:cNvPr id="3" name="Content Placeholder 2"/>
          <p:cNvSpPr>
            <a:spLocks noGrp="1"/>
          </p:cNvSpPr>
          <p:nvPr>
            <p:ph idx="1"/>
          </p:nvPr>
        </p:nvSpPr>
        <p:spPr>
          <a:xfrm>
            <a:off x="971551" y="1311640"/>
            <a:ext cx="7200897" cy="3584918"/>
          </a:xfrm>
        </p:spPr>
        <p:txBody>
          <a:bodyPr>
            <a:normAutofit/>
          </a:bodyPr>
          <a:lstStyle/>
          <a:p>
            <a:r>
              <a:rPr lang="en-GB" sz="2000" dirty="0"/>
              <a:t>This term ‘</a:t>
            </a:r>
            <a:r>
              <a:rPr lang="en-GB" sz="2000" dirty="0" err="1"/>
              <a:t>Basarwa</a:t>
            </a:r>
            <a:r>
              <a:rPr lang="en-GB" sz="2000" dirty="0"/>
              <a:t>’ could be deduced from the phonology of the Setswana language, in which the </a:t>
            </a:r>
            <a:r>
              <a:rPr lang="en-GB" sz="2000" i="1" dirty="0"/>
              <a:t>-</a:t>
            </a:r>
            <a:r>
              <a:rPr lang="en-GB" sz="2000" i="1" dirty="0" err="1"/>
              <a:t>rwa</a:t>
            </a:r>
            <a:r>
              <a:rPr lang="en-GB" sz="2000" dirty="0"/>
              <a:t> should be considered a phonological evolution from the Bantu </a:t>
            </a:r>
            <a:r>
              <a:rPr lang="en-GB" sz="2000" i="1" dirty="0"/>
              <a:t>–Twa</a:t>
            </a:r>
            <a:r>
              <a:rPr lang="en-GB" sz="2000" dirty="0"/>
              <a:t>, meaning ‘pygmy’ or hunter-gatherer. </a:t>
            </a:r>
          </a:p>
          <a:p>
            <a:r>
              <a:rPr lang="en-GB" sz="2000" dirty="0"/>
              <a:t>This –twa is also found in the designation of the cardinal point of south in Setswana, “</a:t>
            </a:r>
            <a:r>
              <a:rPr lang="en-GB" sz="2000" dirty="0" err="1"/>
              <a:t>bo-rwa</a:t>
            </a:r>
            <a:r>
              <a:rPr lang="en-GB" sz="2000" dirty="0"/>
              <a:t>”. </a:t>
            </a:r>
          </a:p>
          <a:p>
            <a:r>
              <a:rPr lang="en-GB" sz="2000" dirty="0"/>
              <a:t>It can therefore be further deduced that there was an intermediary stage when there was “Ba-</a:t>
            </a:r>
            <a:r>
              <a:rPr lang="en-GB" sz="2000" dirty="0" err="1"/>
              <a:t>Rwa</a:t>
            </a:r>
            <a:r>
              <a:rPr lang="en-GB" sz="2000" dirty="0"/>
              <a:t>”, Southerners, and later, “Ba-</a:t>
            </a:r>
            <a:r>
              <a:rPr lang="en-GB" sz="2000" dirty="0" err="1"/>
              <a:t>sa</a:t>
            </a:r>
            <a:r>
              <a:rPr lang="en-GB" sz="2000" dirty="0"/>
              <a:t>-</a:t>
            </a:r>
            <a:r>
              <a:rPr lang="en-GB" sz="2000" dirty="0" err="1"/>
              <a:t>Rwa</a:t>
            </a:r>
            <a:r>
              <a:rPr lang="en-GB" sz="2000" dirty="0"/>
              <a:t>”, ‘people of the despicable manners of the Southerners’. </a:t>
            </a:r>
          </a:p>
          <a:p>
            <a:endParaRPr lang="en-ZA" dirty="0"/>
          </a:p>
        </p:txBody>
      </p:sp>
      <p:sp>
        <p:nvSpPr>
          <p:cNvPr id="4" name="Slide Number Placeholder 3"/>
          <p:cNvSpPr>
            <a:spLocks noGrp="1"/>
          </p:cNvSpPr>
          <p:nvPr>
            <p:ph type="sldNum" sz="quarter" idx="12"/>
          </p:nvPr>
        </p:nvSpPr>
        <p:spPr/>
        <p:txBody>
          <a:bodyPr/>
          <a:lstStyle/>
          <a:p>
            <a:fld id="{BBAC2181-F146-4267-A94A-1873D2DFC60D}" type="slidenum">
              <a:rPr lang="en-GB" sz="2000" smtClean="0"/>
              <a:t>7</a:t>
            </a:fld>
            <a:endParaRPr lang="en-GB" sz="2000" dirty="0"/>
          </a:p>
        </p:txBody>
      </p:sp>
    </p:spTree>
    <p:extLst>
      <p:ext uri="{BB962C8B-B14F-4D97-AF65-F5344CB8AC3E}">
        <p14:creationId xmlns:p14="http://schemas.microsoft.com/office/powerpoint/2010/main" val="25503240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2" y="818442"/>
            <a:ext cx="7200897" cy="515683"/>
          </a:xfrm>
        </p:spPr>
        <p:txBody>
          <a:bodyPr>
            <a:normAutofit fontScale="90000"/>
          </a:bodyPr>
          <a:lstStyle/>
          <a:p>
            <a:r>
              <a:rPr lang="en-ZA" b="1" dirty="0"/>
              <a:t>…background</a:t>
            </a:r>
          </a:p>
        </p:txBody>
      </p:sp>
      <p:sp>
        <p:nvSpPr>
          <p:cNvPr id="3" name="Content Placeholder 2"/>
          <p:cNvSpPr>
            <a:spLocks noGrp="1"/>
          </p:cNvSpPr>
          <p:nvPr>
            <p:ph idx="1"/>
          </p:nvPr>
        </p:nvSpPr>
        <p:spPr>
          <a:xfrm>
            <a:off x="906905" y="1334126"/>
            <a:ext cx="7322695" cy="3562432"/>
          </a:xfrm>
        </p:spPr>
        <p:txBody>
          <a:bodyPr>
            <a:normAutofit/>
          </a:bodyPr>
          <a:lstStyle/>
          <a:p>
            <a:r>
              <a:rPr lang="en-GB" sz="2000" dirty="0"/>
              <a:t>This would then not make “</a:t>
            </a:r>
            <a:r>
              <a:rPr lang="en-GB" sz="2000" dirty="0" err="1"/>
              <a:t>Basarwa</a:t>
            </a:r>
            <a:r>
              <a:rPr lang="en-GB" sz="2000" dirty="0"/>
              <a:t>” a term that can be rehabilitated for Khoisan as it has the semantic value of the ‘Bushmen’ or the “uncultured”. The Sa-</a:t>
            </a:r>
            <a:r>
              <a:rPr lang="en-GB" sz="2000" dirty="0" err="1"/>
              <a:t>Rwa</a:t>
            </a:r>
            <a:r>
              <a:rPr lang="en-GB" sz="2000" dirty="0"/>
              <a:t> would therefore be a derogatory designation of what was the “–Twa” among Sotho-Tswana. </a:t>
            </a:r>
          </a:p>
          <a:p>
            <a:r>
              <a:rPr lang="en-GB" sz="2000" dirty="0"/>
              <a:t>This could explain the continued negative social attitudes towards the Khoisan. </a:t>
            </a:r>
            <a:endParaRPr lang="en-US" sz="2000" dirty="0"/>
          </a:p>
          <a:p>
            <a:r>
              <a:rPr lang="en-US" sz="2000" dirty="0"/>
              <a:t>Jeffreys wrote an article entitled ‘The Batwa: Who Are They?” He suggested that the term Batwa implies ‘foreigner’ or stranger. The term ‘</a:t>
            </a:r>
            <a:r>
              <a:rPr lang="en-US" sz="2000" dirty="0" err="1"/>
              <a:t>Batwa</a:t>
            </a:r>
            <a:r>
              <a:rPr lang="en-US" sz="2000" dirty="0"/>
              <a:t>’ can also, </a:t>
            </a:r>
            <a:r>
              <a:rPr lang="en-US" sz="2000" dirty="0" err="1"/>
              <a:t>Jeffreys</a:t>
            </a:r>
            <a:r>
              <a:rPr lang="en-US" sz="2000" dirty="0"/>
              <a:t> argued, be used to imply ‘alien’ or ‘inferior’ (</a:t>
            </a:r>
            <a:r>
              <a:rPr lang="en-US" sz="2000" dirty="0" err="1"/>
              <a:t>Jeffreys</a:t>
            </a:r>
            <a:r>
              <a:rPr lang="en-US" sz="2000" dirty="0"/>
              <a:t> 1953: 45</a:t>
            </a:r>
            <a:r>
              <a:rPr lang="en-US" dirty="0"/>
              <a:t>)</a:t>
            </a:r>
            <a:endParaRPr lang="en-ZA" dirty="0"/>
          </a:p>
        </p:txBody>
      </p:sp>
      <p:sp>
        <p:nvSpPr>
          <p:cNvPr id="4" name="Slide Number Placeholder 3"/>
          <p:cNvSpPr>
            <a:spLocks noGrp="1"/>
          </p:cNvSpPr>
          <p:nvPr>
            <p:ph type="sldNum" sz="quarter" idx="12"/>
          </p:nvPr>
        </p:nvSpPr>
        <p:spPr/>
        <p:txBody>
          <a:bodyPr/>
          <a:lstStyle/>
          <a:p>
            <a:fld id="{BBAC2181-F146-4267-A94A-1873D2DFC60D}" type="slidenum">
              <a:rPr lang="en-GB" sz="2000" smtClean="0"/>
              <a:t>8</a:t>
            </a:fld>
            <a:endParaRPr lang="en-GB" sz="2000"/>
          </a:p>
        </p:txBody>
      </p:sp>
    </p:spTree>
    <p:extLst>
      <p:ext uri="{BB962C8B-B14F-4D97-AF65-F5344CB8AC3E}">
        <p14:creationId xmlns:p14="http://schemas.microsoft.com/office/powerpoint/2010/main" val="25522474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16194"/>
            <a:ext cx="7886700" cy="619432"/>
          </a:xfrm>
        </p:spPr>
        <p:txBody>
          <a:bodyPr>
            <a:normAutofit/>
          </a:bodyPr>
          <a:lstStyle/>
          <a:p>
            <a:r>
              <a:rPr lang="en-ZA" b="1" dirty="0"/>
              <a:t>Introduction…</a:t>
            </a:r>
          </a:p>
        </p:txBody>
      </p:sp>
      <p:sp>
        <p:nvSpPr>
          <p:cNvPr id="3" name="Content Placeholder 2"/>
          <p:cNvSpPr>
            <a:spLocks noGrp="1"/>
          </p:cNvSpPr>
          <p:nvPr>
            <p:ph idx="1"/>
          </p:nvPr>
        </p:nvSpPr>
        <p:spPr>
          <a:xfrm>
            <a:off x="628650" y="1135626"/>
            <a:ext cx="7886700" cy="4011843"/>
          </a:xfrm>
        </p:spPr>
        <p:txBody>
          <a:bodyPr>
            <a:normAutofit/>
          </a:bodyPr>
          <a:lstStyle/>
          <a:p>
            <a:r>
              <a:rPr lang="en-US" sz="2400" dirty="0"/>
              <a:t>While nothing much is known of Khoisan languages speaking communities’ ancient history (cf. Denbow1986), their location in Southern Africa, shown by archaeological effects and coupled with some ancient rock art paintings (cf.  Dowson &amp; Lewis-Williams, 1994:5) makes them a southern Africa ethnic and cultural entity. Their linguistic classification shows that in Southern Africa, there are at leas two language families within the Khoisan. </a:t>
            </a:r>
          </a:p>
        </p:txBody>
      </p:sp>
      <p:sp>
        <p:nvSpPr>
          <p:cNvPr id="4" name="Slide Number Placeholder 3"/>
          <p:cNvSpPr>
            <a:spLocks noGrp="1"/>
          </p:cNvSpPr>
          <p:nvPr>
            <p:ph type="sldNum" sz="quarter" idx="12"/>
          </p:nvPr>
        </p:nvSpPr>
        <p:spPr/>
        <p:txBody>
          <a:bodyPr/>
          <a:lstStyle/>
          <a:p>
            <a:fld id="{BBAC2181-F146-4267-A94A-1873D2DFC60D}" type="slidenum">
              <a:rPr lang="en-GB" sz="2000" smtClean="0"/>
              <a:t>9</a:t>
            </a:fld>
            <a:endParaRPr lang="en-GB" sz="2000" dirty="0"/>
          </a:p>
        </p:txBody>
      </p:sp>
    </p:spTree>
    <p:extLst>
      <p:ext uri="{BB962C8B-B14F-4D97-AF65-F5344CB8AC3E}">
        <p14:creationId xmlns:p14="http://schemas.microsoft.com/office/powerpoint/2010/main" val="7329144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advTm="5000">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28115</TotalTime>
  <Words>4811</Words>
  <Application>Microsoft Office PowerPoint</Application>
  <PresentationFormat>On-screen Show (16:10)</PresentationFormat>
  <Paragraphs>281</Paragraphs>
  <Slides>47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Bookman Old Style</vt:lpstr>
      <vt:lpstr>Calibri</vt:lpstr>
      <vt:lpstr>Garamond</vt:lpstr>
      <vt:lpstr>Times New Roman</vt:lpstr>
      <vt:lpstr>Organic</vt:lpstr>
      <vt:lpstr>PowerPoint Presentation</vt:lpstr>
      <vt:lpstr>The San have attitudes also: an overview of inter-Khoisan ethnic relationships and attitudes</vt:lpstr>
      <vt:lpstr>Abstract …</vt:lpstr>
      <vt:lpstr>… Abstract</vt:lpstr>
      <vt:lpstr>The Khoisan Historically and geographically</vt:lpstr>
      <vt:lpstr>Background to the Issues …</vt:lpstr>
      <vt:lpstr>…background …</vt:lpstr>
      <vt:lpstr>…background</vt:lpstr>
      <vt:lpstr>Introduction…</vt:lpstr>
      <vt:lpstr>…Introduction</vt:lpstr>
      <vt:lpstr>Their lack of collective self-reference…</vt:lpstr>
      <vt:lpstr>… Their lack of collective self-reference</vt:lpstr>
      <vt:lpstr>Social Attitudes: Definitions …</vt:lpstr>
      <vt:lpstr>Aims of the discussion</vt:lpstr>
      <vt:lpstr>Research Questions</vt:lpstr>
      <vt:lpstr>Questions soliciting social attitudes</vt:lpstr>
      <vt:lpstr>Sources of Data</vt:lpstr>
      <vt:lpstr>Research method</vt:lpstr>
      <vt:lpstr>Theories on Ethnic Attitudes …</vt:lpstr>
      <vt:lpstr>… Theories on Ethnic Attitudes</vt:lpstr>
      <vt:lpstr>Sources of Social Attitudes</vt:lpstr>
      <vt:lpstr>Social contact situations …</vt:lpstr>
      <vt:lpstr>… Social contact situations</vt:lpstr>
      <vt:lpstr>Brutality against the Khoisan …</vt:lpstr>
      <vt:lpstr>… Brutality against the Khoisan</vt:lpstr>
      <vt:lpstr>THE KHOISAN HAVE ATTITUDES ALSO</vt:lpstr>
      <vt:lpstr>Khoisan Inter-attitudes …</vt:lpstr>
      <vt:lpstr>… Khoisan Inter-attitudes </vt:lpstr>
      <vt:lpstr>The Sasi and the Cua …</vt:lpstr>
      <vt:lpstr>… The Sasi and Cua</vt:lpstr>
      <vt:lpstr>The Shorilatholo Cua and ǂHoan</vt:lpstr>
      <vt:lpstr>… The Shorilatholo Cua and ǂHoan</vt:lpstr>
      <vt:lpstr>The ǂHoan and Gǀui in Dutlwe and the Surroundings</vt:lpstr>
      <vt:lpstr>… The ǂHoan and Gǀui in Dutlwe and the Surroundings</vt:lpstr>
      <vt:lpstr>Gǁana and Gǀui …</vt:lpstr>
      <vt:lpstr>… Gǁana and Gǀui</vt:lpstr>
      <vt:lpstr>The Buga and the ǁAni</vt:lpstr>
      <vt:lpstr>The Makgadikgadi Khoe: Shua, Tcire-tcire, Ts’ ixa, Gǁoro, and Danisi (Danasani)</vt:lpstr>
      <vt:lpstr>Reasons for San Social Attitudes</vt:lpstr>
      <vt:lpstr>The San and the Others</vt:lpstr>
      <vt:lpstr>Consequences of Servitude Relationship</vt:lpstr>
      <vt:lpstr>… servitude relationships</vt:lpstr>
      <vt:lpstr>Accommodating Imperialistic tendencies</vt:lpstr>
      <vt:lpstr>Imperialistic tendencies and domination</vt:lpstr>
      <vt:lpstr>Recommendations on Sustaining Positive Social Attitudes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Dichabeng</dc:creator>
  <cp:lastModifiedBy>CHEBANNE,  A. (Prof)</cp:lastModifiedBy>
  <cp:revision>313</cp:revision>
  <cp:lastPrinted>2022-07-14T10:18:52Z</cp:lastPrinted>
  <dcterms:created xsi:type="dcterms:W3CDTF">2015-04-29T08:30:19Z</dcterms:created>
  <dcterms:modified xsi:type="dcterms:W3CDTF">2022-07-14T14:40:28Z</dcterms:modified>
</cp:coreProperties>
</file>