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30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DC0F9-A96C-4E72-8E03-85EA836A5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6D32410-FA51-4A54-B1F2-FC70AB09A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C9EFFB-DCBA-42BF-B9FB-0CF68EDBE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8D9B-3983-4D6B-9F97-6F3DE94D7751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486965-B3D3-469A-97B0-3809EC16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F3B40C-057C-4FE1-9DAA-57E57BB7F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AD6F-36D9-4FBF-9087-48B46AEE16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283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75C1A-6052-4B63-BC69-9B85F66CB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2962C14-D80B-465B-B58B-8A692A1F5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0621C3-4516-4089-9A2F-D8CAFD6B4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8D9B-3983-4D6B-9F97-6F3DE94D7751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62E81D-BEBF-4992-AE33-A46936FE1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83D62E-A6AB-409E-AA3B-A5F97A332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AD6F-36D9-4FBF-9087-48B46AEE16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976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3C58787-9981-45ED-A28A-5661464716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C4371F8-D6F9-4D6F-8DF5-42351DF37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857395-F6CE-44D3-9FC7-5011CF8D7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8D9B-3983-4D6B-9F97-6F3DE94D7751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09B85B-D918-40E8-B893-16C7CC1B9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A025C0-329A-41BB-AD4F-A849642D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AD6F-36D9-4FBF-9087-48B46AEE16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399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24DFB-EF28-4489-801C-27FD10B7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ACCC57-FE8C-45EE-A3E2-3601A03B4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88758C-069D-4535-9CF8-CB2752444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8D9B-3983-4D6B-9F97-6F3DE94D7751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2D419A-7E53-47DB-8BD7-6BF607445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C16A78-912B-40BE-8175-5E43028A0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AD6F-36D9-4FBF-9087-48B46AEE16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685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E54FE1-7BDB-4385-A7E2-A2B4B55C1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D1AD62-E7F9-4FF8-AAFE-FB2601B5D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E829BB-B087-4FCB-A7ED-5ED12502B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8D9B-3983-4D6B-9F97-6F3DE94D7751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887902-A468-41B0-BEFC-F2AA46554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0F4A4F-3A34-40E9-B140-70D35DD89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AD6F-36D9-4FBF-9087-48B46AEE16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76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8DAAE2-1C27-4A71-A17C-97491D44E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DF06FB-DA44-4028-972D-70B4528D7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F971E0D-1F6B-4386-8CA1-B85270D42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87F7DCA-0F0C-4F79-AA15-8D45969ED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8D9B-3983-4D6B-9F97-6F3DE94D7751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5FBA9C-02F2-411A-AB9E-35E7DFD79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2C304C-BA7A-4A0B-A37E-7BF1633E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AD6F-36D9-4FBF-9087-48B46AEE16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33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58C266-4BE9-4D8E-B885-B4E0DB48B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35DAD46-F669-4437-9D99-3E96D56A6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1947C0A-B534-40D6-965C-0CF72AB84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5E0A9EA-6476-44E6-9B8D-25D3D69F9C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B5BB412-2BB4-40AC-B215-C3EFA52B2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458C9E0-A9B8-4A7E-9C68-078F75C54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8D9B-3983-4D6B-9F97-6F3DE94D7751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1CA1076-2959-4B5D-B502-E924A1D4E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D2358A6-EC5D-47D5-836C-03E31D70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AD6F-36D9-4FBF-9087-48B46AEE16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727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94CFA9-26AE-47D5-853F-ED07EF7F2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F2E6B3B-3E93-404F-BA53-77DC4322A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8D9B-3983-4D6B-9F97-6F3DE94D7751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D0423AC-64F5-4842-A923-24E179EAD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BD7EB9-33A4-4DE2-89D3-21E21422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AD6F-36D9-4FBF-9087-48B46AEE16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9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91CEE98-C03F-49E8-8BC8-C8BA6AB8F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8D9B-3983-4D6B-9F97-6F3DE94D7751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4A30AC8-CF8F-4290-A925-D6BB8684B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9F2DFC-84EB-4FBB-824E-57B4D937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AD6F-36D9-4FBF-9087-48B46AEE16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980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D95108-4744-4172-8A5C-1CC855EE8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DEA35E-CC6B-4C60-B17C-94CFD2173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20D6B7C-F3F8-4E49-A66B-6123C9D9B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E4793B-BBE4-4D7A-9A64-9AF09343A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8D9B-3983-4D6B-9F97-6F3DE94D7751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0E57B54-0AAE-46AB-9B91-A573E8A29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D84C508-0FCA-4448-8435-6EB87CDD7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AD6F-36D9-4FBF-9087-48B46AEE16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08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8323F-9C41-4617-8892-4FF482734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CF565A8-E36E-4E70-9E9A-416E0848E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A86057-F979-489A-95B2-718134893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37EEEF-69CB-4682-9A48-81472D49E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8D9B-3983-4D6B-9F97-6F3DE94D7751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86242B-44A7-49A5-9608-39FE40AF7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DF9D53-D54E-40A6-BC73-D5AB56400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AD6F-36D9-4FBF-9087-48B46AEE16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08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B217C55-3AEF-4330-852C-C64A38BBF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A9B23E-86C4-4A41-831F-7FE30775E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05FBCF-5302-4551-87B8-5FC63AC01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18D9B-3983-4D6B-9F97-6F3DE94D7751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D5D57-5D39-4757-98F4-3ED64CC35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11C346-2D96-43C8-8CA5-3B413EF66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6AD6F-36D9-4FBF-9087-48B46AEE16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66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mann@asa.hu-berlin.d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ohannes.heymann.1@hu-berlin.d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1906227-3D1A-447F-9EA4-10FF1C7AAB56}"/>
              </a:ext>
            </a:extLst>
          </p:cNvPr>
          <p:cNvSpPr txBox="1"/>
          <p:nvPr/>
        </p:nvSpPr>
        <p:spPr>
          <a:xfrm>
            <a:off x="2706985" y="179991"/>
            <a:ext cx="10081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/>
              <a:t>Prof. Dr. Michael Mann bietet im </a:t>
            </a:r>
            <a:r>
              <a:rPr lang="de-DE" sz="2100" b="1" dirty="0" err="1"/>
              <a:t>WiSe</a:t>
            </a:r>
            <a:r>
              <a:rPr lang="de-DE" sz="2100" b="1" dirty="0"/>
              <a:t> 2020/21 folgende Lehrveranstaltungen an: </a:t>
            </a:r>
          </a:p>
        </p:txBody>
      </p:sp>
      <p:pic>
        <p:nvPicPr>
          <p:cNvPr id="6" name="Grafik 5" descr="Ein Bild, das Person, Mann, Hut, drinnen enthält.&#10;&#10;Automatisch generierte Beschreibung">
            <a:extLst>
              <a:ext uri="{FF2B5EF4-FFF2-40B4-BE49-F238E27FC236}">
                <a16:creationId xmlns:a16="http://schemas.microsoft.com/office/drawing/2014/main" id="{91F1DD4A-120D-49F6-83CE-4A168719E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6" y="263141"/>
            <a:ext cx="1992045" cy="26560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90C29A6-9282-40B0-904B-EBD9A287BC49}"/>
              </a:ext>
            </a:extLst>
          </p:cNvPr>
          <p:cNvSpPr txBox="1"/>
          <p:nvPr/>
        </p:nvSpPr>
        <p:spPr>
          <a:xfrm>
            <a:off x="2706985" y="657044"/>
            <a:ext cx="92164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2"/>
                </a:solidFill>
              </a:rPr>
              <a:t>63655 Methodenseminar im BA Regionalstudien Asien/Afrika (BA Modul 9)</a:t>
            </a:r>
          </a:p>
          <a:p>
            <a:r>
              <a:rPr lang="de-DE" b="1" dirty="0">
                <a:solidFill>
                  <a:schemeClr val="accent4"/>
                </a:solidFill>
              </a:rPr>
              <a:t>Karl Marx und seine Schriften zu Britisch-Indien und China</a:t>
            </a:r>
          </a:p>
          <a:p>
            <a:endParaRPr lang="de-DE" dirty="0"/>
          </a:p>
          <a:p>
            <a:r>
              <a:rPr lang="de-DE" b="1" dirty="0">
                <a:solidFill>
                  <a:schemeClr val="accent2"/>
                </a:solidFill>
              </a:rPr>
              <a:t>53683 Abschlusskolloquium im Abschlussmodul (BA Modul 18, MA Modul 13)</a:t>
            </a:r>
          </a:p>
          <a:p>
            <a:r>
              <a:rPr lang="de-DE" b="1" dirty="0">
                <a:solidFill>
                  <a:schemeClr val="accent4"/>
                </a:solidFill>
              </a:rPr>
              <a:t>MA/BA Kolloquium</a:t>
            </a:r>
          </a:p>
          <a:p>
            <a:endParaRPr lang="de-DE" dirty="0"/>
          </a:p>
          <a:p>
            <a:r>
              <a:rPr lang="de-DE" b="1" dirty="0">
                <a:solidFill>
                  <a:schemeClr val="accent2"/>
                </a:solidFill>
              </a:rPr>
              <a:t>53711 Aufbauseminar </a:t>
            </a:r>
          </a:p>
          <a:p>
            <a:r>
              <a:rPr lang="de-DE" b="1" dirty="0">
                <a:solidFill>
                  <a:schemeClr val="accent4"/>
                </a:solidFill>
              </a:rPr>
              <a:t>Sprachpolitik und Identität in Südasien</a:t>
            </a:r>
          </a:p>
          <a:p>
            <a:endParaRPr lang="de-DE" dirty="0"/>
          </a:p>
          <a:p>
            <a:r>
              <a:rPr lang="de-DE" b="1" dirty="0">
                <a:solidFill>
                  <a:schemeClr val="accent2"/>
                </a:solidFill>
              </a:rPr>
              <a:t>53729 Seminar im Modul Geschichte der Modernisierungsprozesse in Süd- und </a:t>
            </a:r>
            <a:r>
              <a:rPr lang="de-DE" b="1" dirty="0" err="1">
                <a:solidFill>
                  <a:schemeClr val="accent2"/>
                </a:solidFill>
              </a:rPr>
              <a:t>Südoastasien</a:t>
            </a:r>
            <a:r>
              <a:rPr lang="de-DE" b="1" dirty="0">
                <a:solidFill>
                  <a:schemeClr val="accent2"/>
                </a:solidFill>
              </a:rPr>
              <a:t> (Modul 1)  </a:t>
            </a:r>
          </a:p>
          <a:p>
            <a:r>
              <a:rPr lang="de-DE" b="1" dirty="0">
                <a:solidFill>
                  <a:schemeClr val="accent4"/>
                </a:solidFill>
              </a:rPr>
              <a:t>Einführung in Gesellschaft und Transformation Südasiens</a:t>
            </a:r>
          </a:p>
          <a:p>
            <a:endParaRPr lang="de-DE" dirty="0"/>
          </a:p>
          <a:p>
            <a:r>
              <a:rPr lang="de-DE" b="1" dirty="0">
                <a:solidFill>
                  <a:schemeClr val="accent2"/>
                </a:solidFill>
              </a:rPr>
              <a:t>53766 Doktorandenkolloquium</a:t>
            </a:r>
          </a:p>
          <a:p>
            <a:endParaRPr lang="de-DE" dirty="0"/>
          </a:p>
          <a:p>
            <a:r>
              <a:rPr lang="de-DE" b="1" dirty="0">
                <a:solidFill>
                  <a:schemeClr val="accent2"/>
                </a:solidFill>
              </a:rPr>
              <a:t>53774 Wissenschaftliches Arbeiten (BA Modul 1)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BD7204A-65BC-499B-9FE2-B4CAD1537CE2}"/>
              </a:ext>
            </a:extLst>
          </p:cNvPr>
          <p:cNvSpPr txBox="1"/>
          <p:nvPr/>
        </p:nvSpPr>
        <p:spPr>
          <a:xfrm>
            <a:off x="443080" y="5495453"/>
            <a:ext cx="20283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/>
              <a:t>Sprechzeiten</a:t>
            </a:r>
            <a:r>
              <a:rPr lang="de-DE" dirty="0"/>
              <a:t>: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7143960-58D9-44E6-8632-5B9A05B360ED}"/>
              </a:ext>
            </a:extLst>
          </p:cNvPr>
          <p:cNvSpPr txBox="1"/>
          <p:nvPr/>
        </p:nvSpPr>
        <p:spPr>
          <a:xfrm>
            <a:off x="2706985" y="5495453"/>
            <a:ext cx="8302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Fragen und Sprechstundenwünsche bitte an </a:t>
            </a:r>
            <a:r>
              <a:rPr lang="de-DE" dirty="0">
                <a:hlinkClick r:id="rId3"/>
              </a:rPr>
              <a:t>michael.mann@asa.hu-berlin.de</a:t>
            </a:r>
            <a:r>
              <a:rPr lang="de-DE" dirty="0"/>
              <a:t> richten</a:t>
            </a:r>
          </a:p>
        </p:txBody>
      </p:sp>
    </p:spTree>
    <p:extLst>
      <p:ext uri="{BB962C8B-B14F-4D97-AF65-F5344CB8AC3E}">
        <p14:creationId xmlns:p14="http://schemas.microsoft.com/office/powerpoint/2010/main" val="147065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Person, sitzend, Frau, Mann enthält.&#10;&#10;Automatisch generierte Beschreibung">
            <a:extLst>
              <a:ext uri="{FF2B5EF4-FFF2-40B4-BE49-F238E27FC236}">
                <a16:creationId xmlns:a16="http://schemas.microsoft.com/office/drawing/2014/main" id="{D34C6383-669B-4FBE-9BB2-73748DEEC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47" y="734044"/>
            <a:ext cx="2333287" cy="32004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A724DBA-A95B-4009-8576-BAD37C00926E}"/>
              </a:ext>
            </a:extLst>
          </p:cNvPr>
          <p:cNvSpPr txBox="1"/>
          <p:nvPr/>
        </p:nvSpPr>
        <p:spPr>
          <a:xfrm>
            <a:off x="3019849" y="1072122"/>
            <a:ext cx="96691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2"/>
                </a:solidFill>
              </a:rPr>
              <a:t>53653 Seminar im Methodenmodul (BA Modul 9)</a:t>
            </a:r>
          </a:p>
          <a:p>
            <a:r>
              <a:rPr lang="de-DE" dirty="0">
                <a:solidFill>
                  <a:schemeClr val="accent4"/>
                </a:solidFill>
              </a:rPr>
              <a:t>Forschungsethik und kritische Forschungsansätze in volatilen Kontexten in Südasien aus transregionaler Perspektive</a:t>
            </a:r>
          </a:p>
          <a:p>
            <a:endParaRPr lang="de-DE" dirty="0"/>
          </a:p>
          <a:p>
            <a:r>
              <a:rPr lang="de-DE" b="1" dirty="0">
                <a:solidFill>
                  <a:schemeClr val="accent2"/>
                </a:solidFill>
              </a:rPr>
              <a:t>53739 Forschungsseminar im Modul Geschichte der Modernisierungsprozesse in Süd- und </a:t>
            </a:r>
            <a:r>
              <a:rPr lang="de-DE" b="1" dirty="0" err="1">
                <a:solidFill>
                  <a:schemeClr val="accent2"/>
                </a:solidFill>
              </a:rPr>
              <a:t>Südoastasien</a:t>
            </a:r>
            <a:r>
              <a:rPr lang="de-DE" b="1" dirty="0">
                <a:solidFill>
                  <a:schemeClr val="accent2"/>
                </a:solidFill>
              </a:rPr>
              <a:t> (Modul 1) </a:t>
            </a:r>
          </a:p>
          <a:p>
            <a:r>
              <a:rPr lang="de-DE" dirty="0" err="1">
                <a:solidFill>
                  <a:schemeClr val="accent4"/>
                </a:solidFill>
              </a:rPr>
              <a:t>Negotiating</a:t>
            </a:r>
            <a:r>
              <a:rPr lang="de-DE" dirty="0">
                <a:solidFill>
                  <a:schemeClr val="accent4"/>
                </a:solidFill>
              </a:rPr>
              <a:t> ‚</a:t>
            </a:r>
            <a:r>
              <a:rPr lang="de-DE" dirty="0" err="1">
                <a:solidFill>
                  <a:schemeClr val="accent4"/>
                </a:solidFill>
              </a:rPr>
              <a:t>Minorities</a:t>
            </a:r>
            <a:r>
              <a:rPr lang="de-DE" dirty="0">
                <a:solidFill>
                  <a:schemeClr val="accent4"/>
                </a:solidFill>
              </a:rPr>
              <a:t>‘ in South Asia in Transregional </a:t>
            </a:r>
            <a:r>
              <a:rPr lang="de-DE" dirty="0" err="1">
                <a:solidFill>
                  <a:schemeClr val="accent4"/>
                </a:solidFill>
              </a:rPr>
              <a:t>Perspective</a:t>
            </a:r>
            <a:endParaRPr lang="de-DE" dirty="0">
              <a:solidFill>
                <a:schemeClr val="accent4"/>
              </a:solidFill>
            </a:endParaRPr>
          </a:p>
          <a:p>
            <a:endParaRPr lang="de-DE" dirty="0"/>
          </a:p>
          <a:p>
            <a:r>
              <a:rPr lang="de-DE" b="1" dirty="0">
                <a:solidFill>
                  <a:schemeClr val="accent2"/>
                </a:solidFill>
              </a:rPr>
              <a:t>53741 Seminar im MA Modul 3/9/10 </a:t>
            </a:r>
          </a:p>
          <a:p>
            <a:r>
              <a:rPr lang="de-DE" dirty="0" err="1">
                <a:solidFill>
                  <a:schemeClr val="accent4"/>
                </a:solidFill>
              </a:rPr>
              <a:t>Pakistan‘s</a:t>
            </a:r>
            <a:r>
              <a:rPr lang="de-DE" dirty="0">
                <a:solidFill>
                  <a:schemeClr val="accent4"/>
                </a:solidFill>
              </a:rPr>
              <a:t> Political Economy: State, Class and </a:t>
            </a:r>
            <a:r>
              <a:rPr lang="de-DE" dirty="0" err="1">
                <a:solidFill>
                  <a:schemeClr val="accent4"/>
                </a:solidFill>
              </a:rPr>
              <a:t>Social</a:t>
            </a:r>
            <a:r>
              <a:rPr lang="de-DE" dirty="0">
                <a:solidFill>
                  <a:schemeClr val="accent4"/>
                </a:solidFill>
              </a:rPr>
              <a:t> Change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3CCFE01-BB18-40FA-ADC0-86F10586C679}"/>
              </a:ext>
            </a:extLst>
          </p:cNvPr>
          <p:cNvSpPr txBox="1"/>
          <p:nvPr/>
        </p:nvSpPr>
        <p:spPr>
          <a:xfrm>
            <a:off x="3019849" y="4354717"/>
            <a:ext cx="7677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Mi, 14-16. Wegen der Maßnahmen bzgl. Coronavirus findet die Sprechstunde bis auf Weiteres nach vorheriger Anmeldung über </a:t>
            </a:r>
            <a:r>
              <a:rPr lang="de-DE" dirty="0" err="1"/>
              <a:t>Moodle</a:t>
            </a:r>
            <a:r>
              <a:rPr lang="de-DE" dirty="0"/>
              <a:t> (https://moodle.hu-berlin.de/course/view.php?id=97719) nur noch per Zoom statt. Bitte beachten Sie den unten angefügten Hinweis.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BE5C20-8FCB-4B2F-8B40-1573FF630AF9}"/>
              </a:ext>
            </a:extLst>
          </p:cNvPr>
          <p:cNvSpPr txBox="1"/>
          <p:nvPr/>
        </p:nvSpPr>
        <p:spPr>
          <a:xfrm>
            <a:off x="416459" y="4354717"/>
            <a:ext cx="25168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/>
              <a:t>Sprechzeiten:</a:t>
            </a:r>
            <a:r>
              <a:rPr lang="de-DE" sz="2100" dirty="0"/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31E4807-C296-45CF-89F4-D87D87750025}"/>
              </a:ext>
            </a:extLst>
          </p:cNvPr>
          <p:cNvSpPr txBox="1"/>
          <p:nvPr/>
        </p:nvSpPr>
        <p:spPr>
          <a:xfrm>
            <a:off x="3019849" y="641235"/>
            <a:ext cx="10081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/>
              <a:t>Dr. </a:t>
            </a:r>
            <a:r>
              <a:rPr lang="de-DE" sz="2100" b="1" dirty="0" err="1"/>
              <a:t>Sadia</a:t>
            </a:r>
            <a:r>
              <a:rPr lang="de-DE" sz="2100" b="1" dirty="0"/>
              <a:t> </a:t>
            </a:r>
            <a:r>
              <a:rPr lang="de-DE" sz="2100" b="1" dirty="0" err="1"/>
              <a:t>Bajwa</a:t>
            </a:r>
            <a:r>
              <a:rPr lang="de-DE" sz="2100" b="1" dirty="0"/>
              <a:t> bietet im </a:t>
            </a:r>
            <a:r>
              <a:rPr lang="de-DE" sz="2100" b="1" dirty="0" err="1"/>
              <a:t>WiSe</a:t>
            </a:r>
            <a:r>
              <a:rPr lang="de-DE" sz="2100" b="1" dirty="0"/>
              <a:t> 2020/21 folgende Lehrveranstaltungen an: </a:t>
            </a:r>
          </a:p>
        </p:txBody>
      </p:sp>
    </p:spTree>
    <p:extLst>
      <p:ext uri="{BB962C8B-B14F-4D97-AF65-F5344CB8AC3E}">
        <p14:creationId xmlns:p14="http://schemas.microsoft.com/office/powerpoint/2010/main" val="2306875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Person, Essen, Brille, Tisch enthält.&#10;&#10;Automatisch generierte Beschreibung">
            <a:extLst>
              <a:ext uri="{FF2B5EF4-FFF2-40B4-BE49-F238E27FC236}">
                <a16:creationId xmlns:a16="http://schemas.microsoft.com/office/drawing/2014/main" id="{9B28D0D8-5CF8-4447-89F8-29AB9E8B4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0" y="473766"/>
            <a:ext cx="2453621" cy="264625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3E187A5-D254-4D4F-A32F-7598E2129B57}"/>
              </a:ext>
            </a:extLst>
          </p:cNvPr>
          <p:cNvSpPr txBox="1"/>
          <p:nvPr/>
        </p:nvSpPr>
        <p:spPr>
          <a:xfrm>
            <a:off x="3111790" y="401338"/>
            <a:ext cx="10081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/>
              <a:t>Dr. Monika Freier bietet im </a:t>
            </a:r>
            <a:r>
              <a:rPr lang="de-DE" sz="2100" b="1" dirty="0" err="1"/>
              <a:t>WiSe</a:t>
            </a:r>
            <a:r>
              <a:rPr lang="de-DE" sz="2100" b="1" dirty="0"/>
              <a:t> 2020/21 folgende Lehrveranstaltungen an: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2509197-230A-4BB6-9411-CA09ABDF53FB}"/>
              </a:ext>
            </a:extLst>
          </p:cNvPr>
          <p:cNvSpPr txBox="1"/>
          <p:nvPr/>
        </p:nvSpPr>
        <p:spPr>
          <a:xfrm>
            <a:off x="3111790" y="936320"/>
            <a:ext cx="96691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2"/>
                </a:solidFill>
              </a:rPr>
              <a:t>53619 Hindi I (BA Modul 5, 14, 15, 16; MA Modul 4)</a:t>
            </a:r>
          </a:p>
          <a:p>
            <a:endParaRPr lang="de-DE" b="1" dirty="0">
              <a:solidFill>
                <a:schemeClr val="accent2"/>
              </a:solidFill>
            </a:endParaRPr>
          </a:p>
          <a:p>
            <a:r>
              <a:rPr lang="de-DE" b="1" dirty="0">
                <a:solidFill>
                  <a:schemeClr val="accent2"/>
                </a:solidFill>
              </a:rPr>
              <a:t>53637 Hindi III (BA Modul 7, 14, 15, 16; MA Modul 6)</a:t>
            </a:r>
          </a:p>
          <a:p>
            <a:endParaRPr lang="de-DE" b="1" dirty="0">
              <a:solidFill>
                <a:schemeClr val="accent2"/>
              </a:solidFill>
            </a:endParaRPr>
          </a:p>
          <a:p>
            <a:r>
              <a:rPr lang="de-DE" b="1" dirty="0">
                <a:solidFill>
                  <a:schemeClr val="accent2"/>
                </a:solidFill>
              </a:rPr>
              <a:t>53664 Hindi-Konversation (BA Modul 14, 15, 16, 17; MA Modul 9, 10)</a:t>
            </a:r>
          </a:p>
          <a:p>
            <a:endParaRPr lang="de-DE" b="1" dirty="0">
              <a:solidFill>
                <a:schemeClr val="accent2"/>
              </a:solidFill>
            </a:endParaRPr>
          </a:p>
          <a:p>
            <a:r>
              <a:rPr lang="de-DE" b="1" dirty="0">
                <a:solidFill>
                  <a:schemeClr val="accent2"/>
                </a:solidFill>
              </a:rPr>
              <a:t>53665 Hindi-Lektüre A: Leichte Lektüre und gewiefte Grammatik (BA Modul 14, 15, 16, 17; MA Modul 7)</a:t>
            </a:r>
          </a:p>
          <a:p>
            <a:endParaRPr lang="de-DE" b="1" dirty="0">
              <a:solidFill>
                <a:schemeClr val="accent2"/>
              </a:solidFill>
            </a:endParaRPr>
          </a:p>
          <a:p>
            <a:r>
              <a:rPr lang="de-DE" b="1" dirty="0">
                <a:solidFill>
                  <a:schemeClr val="accent2"/>
                </a:solidFill>
              </a:rPr>
              <a:t>53666 Hindi-Lektüre B: Aktuelle Themen aus Politik und Gesellschaft (BA Modul 14, 15, 16, 17; MA Modul 7)</a:t>
            </a:r>
          </a:p>
          <a:p>
            <a:endParaRPr lang="de-DE" b="1" dirty="0">
              <a:solidFill>
                <a:schemeClr val="accent2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B90CCAD-2F5C-4A07-A89E-F1E57F97BB4E}"/>
              </a:ext>
            </a:extLst>
          </p:cNvPr>
          <p:cNvSpPr txBox="1"/>
          <p:nvPr/>
        </p:nvSpPr>
        <p:spPr>
          <a:xfrm>
            <a:off x="371060" y="4408356"/>
            <a:ext cx="20643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/>
              <a:t>Sprechzeiten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C4DA3F1-6287-4E8E-A978-99FB4A9AE752}"/>
              </a:ext>
            </a:extLst>
          </p:cNvPr>
          <p:cNvSpPr txBox="1"/>
          <p:nvPr/>
        </p:nvSpPr>
        <p:spPr>
          <a:xfrm>
            <a:off x="3111790" y="4408356"/>
            <a:ext cx="767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Zoom-Sprechstunden finden im Anschluss an die Lehrveranstaltungen statt oder nach vorheriger Vereinbarung per E-Mail: monika.freier@hu-berlin.de </a:t>
            </a:r>
          </a:p>
        </p:txBody>
      </p:sp>
    </p:spTree>
    <p:extLst>
      <p:ext uri="{BB962C8B-B14F-4D97-AF65-F5344CB8AC3E}">
        <p14:creationId xmlns:p14="http://schemas.microsoft.com/office/powerpoint/2010/main" val="3484690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5BC064C-5FB1-4768-AA48-AB358BC93DBF}"/>
              </a:ext>
            </a:extLst>
          </p:cNvPr>
          <p:cNvSpPr txBox="1"/>
          <p:nvPr/>
        </p:nvSpPr>
        <p:spPr>
          <a:xfrm>
            <a:off x="2399441" y="364659"/>
            <a:ext cx="10081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/>
              <a:t>Dr. Georg </a:t>
            </a:r>
            <a:r>
              <a:rPr lang="de-DE" sz="2100" b="1" dirty="0" err="1"/>
              <a:t>Berkemer</a:t>
            </a:r>
            <a:r>
              <a:rPr lang="de-DE" sz="2100" b="1" dirty="0"/>
              <a:t> bietet im </a:t>
            </a:r>
            <a:r>
              <a:rPr lang="de-DE" sz="2100" b="1" dirty="0" err="1"/>
              <a:t>WiSe</a:t>
            </a:r>
            <a:r>
              <a:rPr lang="de-DE" sz="2100" b="1" dirty="0"/>
              <a:t> 2020/21 folgende Lehrveranstaltungen an: </a:t>
            </a:r>
          </a:p>
        </p:txBody>
      </p:sp>
      <p:pic>
        <p:nvPicPr>
          <p:cNvPr id="6" name="Grafik 5" descr="Ein Bild, das Person, Mann, lächelnd, haltend enthält.&#10;&#10;Automatisch generierte Beschreibung">
            <a:extLst>
              <a:ext uri="{FF2B5EF4-FFF2-40B4-BE49-F238E27FC236}">
                <a16:creationId xmlns:a16="http://schemas.microsoft.com/office/drawing/2014/main" id="{A06F6973-BCA3-48BC-851C-4FBEB52DE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7" y="364659"/>
            <a:ext cx="2082844" cy="208284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3F907D9-4395-41EA-A2E4-F16D373443D5}"/>
              </a:ext>
            </a:extLst>
          </p:cNvPr>
          <p:cNvSpPr txBox="1"/>
          <p:nvPr/>
        </p:nvSpPr>
        <p:spPr>
          <a:xfrm>
            <a:off x="2399441" y="900106"/>
            <a:ext cx="96691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2"/>
                </a:solidFill>
              </a:rPr>
              <a:t>53626 Telugu I (BA Modul 5, 15, 15, 16; MA Modul 4)</a:t>
            </a:r>
          </a:p>
          <a:p>
            <a:endParaRPr lang="de-DE" b="1" dirty="0">
              <a:solidFill>
                <a:schemeClr val="accent2"/>
              </a:solidFill>
            </a:endParaRPr>
          </a:p>
          <a:p>
            <a:r>
              <a:rPr lang="de-DE" b="1" dirty="0">
                <a:solidFill>
                  <a:schemeClr val="accent2"/>
                </a:solidFill>
              </a:rPr>
              <a:t>53645 Telugu III (BA Modul 7, 14, 15, 16; MA Modul 6) </a:t>
            </a:r>
          </a:p>
          <a:p>
            <a:endParaRPr lang="de-DE" b="1" dirty="0">
              <a:solidFill>
                <a:schemeClr val="accent2"/>
              </a:solidFill>
            </a:endParaRPr>
          </a:p>
          <a:p>
            <a:r>
              <a:rPr lang="de-DE" b="1" dirty="0">
                <a:solidFill>
                  <a:schemeClr val="accent2"/>
                </a:solidFill>
              </a:rPr>
              <a:t>53669 Telugu Lektüre A: Moderne Kurzgeschichten (BA Modul 14, 15, 16; MA Modul 7)</a:t>
            </a:r>
          </a:p>
          <a:p>
            <a:endParaRPr lang="de-DE" b="1" dirty="0">
              <a:solidFill>
                <a:schemeClr val="accent2"/>
              </a:solidFill>
            </a:endParaRPr>
          </a:p>
          <a:p>
            <a:r>
              <a:rPr lang="de-DE" b="1" dirty="0">
                <a:solidFill>
                  <a:schemeClr val="accent2"/>
                </a:solidFill>
              </a:rPr>
              <a:t>53670 Telugu Lektüre B: Andhra </a:t>
            </a:r>
            <a:r>
              <a:rPr lang="de-DE" b="1" dirty="0" err="1">
                <a:solidFill>
                  <a:schemeClr val="accent2"/>
                </a:solidFill>
              </a:rPr>
              <a:t>Mahabharatamu</a:t>
            </a:r>
            <a:r>
              <a:rPr lang="de-DE" b="1" dirty="0">
                <a:solidFill>
                  <a:schemeClr val="accent2"/>
                </a:solidFill>
              </a:rPr>
              <a:t> (BA Modul 14, 15, 16, 17; MA Modul 7) 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3E41AA1-DF2A-448E-BD4F-4F40077D343F}"/>
              </a:ext>
            </a:extLst>
          </p:cNvPr>
          <p:cNvSpPr txBox="1"/>
          <p:nvPr/>
        </p:nvSpPr>
        <p:spPr>
          <a:xfrm>
            <a:off x="2399441" y="3683654"/>
            <a:ext cx="10081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/>
              <a:t>Dr. Frank </a:t>
            </a:r>
            <a:r>
              <a:rPr lang="de-DE" sz="2100" b="1" dirty="0" err="1"/>
              <a:t>Busjahn</a:t>
            </a:r>
            <a:r>
              <a:rPr lang="de-DE" sz="2100" b="1" dirty="0"/>
              <a:t> bietet im </a:t>
            </a:r>
            <a:r>
              <a:rPr lang="de-DE" sz="2100" b="1" dirty="0" err="1"/>
              <a:t>WiSe</a:t>
            </a:r>
            <a:r>
              <a:rPr lang="de-DE" sz="2100" b="1" dirty="0"/>
              <a:t> 2020/21 folgende Lehrveranstaltungen an: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25566B7-F5EC-4575-BC73-829358A9B023}"/>
              </a:ext>
            </a:extLst>
          </p:cNvPr>
          <p:cNvSpPr txBox="1"/>
          <p:nvPr/>
        </p:nvSpPr>
        <p:spPr>
          <a:xfrm>
            <a:off x="2399441" y="4114541"/>
            <a:ext cx="96691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2"/>
                </a:solidFill>
              </a:rPr>
              <a:t>53614 Seminar im Grundkurs Gesellschaft/Transformation bzw. Frei Wahl im Fach (Modul 2, 17)</a:t>
            </a:r>
          </a:p>
          <a:p>
            <a:r>
              <a:rPr lang="de-DE" dirty="0">
                <a:solidFill>
                  <a:schemeClr val="accent4"/>
                </a:solidFill>
              </a:rPr>
              <a:t>Nationalbewegung, Nationalismus und Religion im kolonialen Indien </a:t>
            </a:r>
          </a:p>
          <a:p>
            <a:endParaRPr lang="de-DE" b="1" dirty="0">
              <a:solidFill>
                <a:schemeClr val="accent2"/>
              </a:solidFill>
            </a:endParaRPr>
          </a:p>
          <a:p>
            <a:r>
              <a:rPr lang="de-DE" b="1" dirty="0">
                <a:solidFill>
                  <a:schemeClr val="accent2"/>
                </a:solidFill>
              </a:rPr>
              <a:t>53650 Seminar im Methodenmodul (BA Modul 9)</a:t>
            </a:r>
          </a:p>
          <a:p>
            <a:r>
              <a:rPr lang="de-DE" dirty="0">
                <a:solidFill>
                  <a:schemeClr val="accent4"/>
                </a:solidFill>
              </a:rPr>
              <a:t>Computeranwendungen und digitale Ressourcen zu außereuropäischen Sprachen und Kulturen / Computer </a:t>
            </a:r>
            <a:r>
              <a:rPr lang="de-DE" dirty="0" err="1">
                <a:solidFill>
                  <a:schemeClr val="accent4"/>
                </a:solidFill>
              </a:rPr>
              <a:t>Applications</a:t>
            </a:r>
            <a:r>
              <a:rPr lang="de-DE" dirty="0">
                <a:solidFill>
                  <a:schemeClr val="accent4"/>
                </a:solidFill>
              </a:rPr>
              <a:t> and Digital </a:t>
            </a:r>
            <a:r>
              <a:rPr lang="de-DE" dirty="0" err="1">
                <a:solidFill>
                  <a:schemeClr val="accent4"/>
                </a:solidFill>
              </a:rPr>
              <a:t>Ressources</a:t>
            </a:r>
            <a:r>
              <a:rPr lang="de-DE" dirty="0">
                <a:solidFill>
                  <a:schemeClr val="accent4"/>
                </a:solidFill>
              </a:rPr>
              <a:t> </a:t>
            </a:r>
            <a:r>
              <a:rPr lang="de-DE" dirty="0" err="1">
                <a:solidFill>
                  <a:schemeClr val="accent4"/>
                </a:solidFill>
              </a:rPr>
              <a:t>for</a:t>
            </a:r>
            <a:r>
              <a:rPr lang="de-DE" dirty="0">
                <a:solidFill>
                  <a:schemeClr val="accent4"/>
                </a:solidFill>
              </a:rPr>
              <a:t> </a:t>
            </a:r>
            <a:r>
              <a:rPr lang="de-DE" dirty="0" err="1">
                <a:solidFill>
                  <a:schemeClr val="accent4"/>
                </a:solidFill>
              </a:rPr>
              <a:t>noon</a:t>
            </a:r>
            <a:r>
              <a:rPr lang="de-DE" dirty="0">
                <a:solidFill>
                  <a:schemeClr val="accent4"/>
                </a:solidFill>
              </a:rPr>
              <a:t>-European </a:t>
            </a:r>
            <a:r>
              <a:rPr lang="de-DE" dirty="0" err="1">
                <a:solidFill>
                  <a:schemeClr val="accent4"/>
                </a:solidFill>
              </a:rPr>
              <a:t>Languages</a:t>
            </a:r>
            <a:r>
              <a:rPr lang="de-DE" dirty="0">
                <a:solidFill>
                  <a:schemeClr val="accent4"/>
                </a:solidFill>
              </a:rPr>
              <a:t> and Cultures </a:t>
            </a:r>
          </a:p>
          <a:p>
            <a:endParaRPr lang="de-DE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4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Person, Mann, drinnen, Regal enthält.&#10;&#10;Automatisch generierte Beschreibung">
            <a:extLst>
              <a:ext uri="{FF2B5EF4-FFF2-40B4-BE49-F238E27FC236}">
                <a16:creationId xmlns:a16="http://schemas.microsoft.com/office/drawing/2014/main" id="{19D01E46-14EA-4143-B4F0-75F1CA9FE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9" y="451211"/>
            <a:ext cx="2378439" cy="2320585"/>
          </a:xfrm>
          <a:prstGeom prst="rect">
            <a:avLst/>
          </a:prstGeom>
        </p:spPr>
      </p:pic>
      <p:pic>
        <p:nvPicPr>
          <p:cNvPr id="7" name="Grafik 6" descr="Ein Bild, das Person, Mann, drinnen, suchend enthält.&#10;&#10;Automatisch generierte Beschreibung">
            <a:extLst>
              <a:ext uri="{FF2B5EF4-FFF2-40B4-BE49-F238E27FC236}">
                <a16:creationId xmlns:a16="http://schemas.microsoft.com/office/drawing/2014/main" id="{3369045D-B61B-4ED5-91A8-FA6C3DC35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8173" y="3502032"/>
            <a:ext cx="2411894" cy="180892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0F7FCF02-2196-4BCF-896B-DB6875C066BC}"/>
              </a:ext>
            </a:extLst>
          </p:cNvPr>
          <p:cNvSpPr/>
          <p:nvPr/>
        </p:nvSpPr>
        <p:spPr>
          <a:xfrm>
            <a:off x="3168985" y="78224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>
                <a:solidFill>
                  <a:schemeClr val="accent2"/>
                </a:solidFill>
              </a:rPr>
              <a:t>53671 Seminar im Aufbaukurs Kultur/Identität (BA Modul 12) </a:t>
            </a:r>
            <a:r>
              <a:rPr lang="de-DE" dirty="0">
                <a:solidFill>
                  <a:schemeClr val="accent4"/>
                </a:solidFill>
              </a:rPr>
              <a:t>Thanjavur – Madras – </a:t>
            </a:r>
            <a:r>
              <a:rPr lang="de-DE" dirty="0" err="1">
                <a:solidFill>
                  <a:schemeClr val="accent4"/>
                </a:solidFill>
              </a:rPr>
              <a:t>Tranquebar</a:t>
            </a:r>
            <a:r>
              <a:rPr lang="de-DE" dirty="0">
                <a:solidFill>
                  <a:schemeClr val="accent4"/>
                </a:solidFill>
              </a:rPr>
              <a:t>: Drei Städte und ihr Hinterland im 18./19. Jahrhundert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4EC1FEA-8400-46DD-A9AA-173775DC8F30}"/>
              </a:ext>
            </a:extLst>
          </p:cNvPr>
          <p:cNvSpPr txBox="1"/>
          <p:nvPr/>
        </p:nvSpPr>
        <p:spPr>
          <a:xfrm>
            <a:off x="3168985" y="351356"/>
            <a:ext cx="10081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/>
              <a:t>Dr. Tobias Delfs bietet im </a:t>
            </a:r>
            <a:r>
              <a:rPr lang="de-DE" sz="2100" b="1" dirty="0" err="1"/>
              <a:t>WiSe</a:t>
            </a:r>
            <a:r>
              <a:rPr lang="de-DE" sz="2100" b="1" dirty="0"/>
              <a:t> 2020/21 folgende Lehrveranstaltung an: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FD008F1-A733-4283-A884-91563A4F3C84}"/>
              </a:ext>
            </a:extLst>
          </p:cNvPr>
          <p:cNvSpPr txBox="1"/>
          <p:nvPr/>
        </p:nvSpPr>
        <p:spPr>
          <a:xfrm>
            <a:off x="356036" y="2771796"/>
            <a:ext cx="25168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/>
              <a:t>Sprechzeiten:</a:t>
            </a:r>
            <a:r>
              <a:rPr lang="de-DE" sz="2100" dirty="0"/>
              <a:t>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CF51828-16A1-491A-9B06-193D4401ABD8}"/>
              </a:ext>
            </a:extLst>
          </p:cNvPr>
          <p:cNvSpPr txBox="1"/>
          <p:nvPr/>
        </p:nvSpPr>
        <p:spPr>
          <a:xfrm>
            <a:off x="3168985" y="2771796"/>
            <a:ext cx="8302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Sprechstunde nach Vereinbarung per </a:t>
            </a:r>
            <a:r>
              <a:rPr lang="de-DE" dirty="0" err="1"/>
              <a:t>e-mail</a:t>
            </a:r>
            <a:r>
              <a:rPr lang="de-DE" dirty="0"/>
              <a:t>.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14C7EF5-7083-4796-94FB-5C299D6A6144}"/>
              </a:ext>
            </a:extLst>
          </p:cNvPr>
          <p:cNvSpPr txBox="1"/>
          <p:nvPr/>
        </p:nvSpPr>
        <p:spPr>
          <a:xfrm>
            <a:off x="3168984" y="3418287"/>
            <a:ext cx="8654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/>
              <a:t>Johannes Heymann (M.A.) bietet im </a:t>
            </a:r>
            <a:r>
              <a:rPr lang="de-DE" sz="2100" b="1" dirty="0" err="1"/>
              <a:t>WiSe</a:t>
            </a:r>
            <a:r>
              <a:rPr lang="de-DE" sz="2100" b="1" dirty="0"/>
              <a:t> 2020/21 folgende Lehrveranstaltung an: 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BA7AB51-7F91-4227-BAB7-191D1FD5D3D7}"/>
              </a:ext>
            </a:extLst>
          </p:cNvPr>
          <p:cNvSpPr/>
          <p:nvPr/>
        </p:nvSpPr>
        <p:spPr>
          <a:xfrm>
            <a:off x="3168984" y="419546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>
                <a:solidFill>
                  <a:schemeClr val="accent2"/>
                </a:solidFill>
              </a:rPr>
              <a:t>53605 Regionalwissenschaftliche Debatten (BA Modul 1) 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9912685-2618-4F76-AC5A-9CE9437FA808}"/>
              </a:ext>
            </a:extLst>
          </p:cNvPr>
          <p:cNvSpPr txBox="1"/>
          <p:nvPr/>
        </p:nvSpPr>
        <p:spPr>
          <a:xfrm>
            <a:off x="286824" y="5394857"/>
            <a:ext cx="25168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/>
              <a:t>Sprechzeiten:</a:t>
            </a:r>
            <a:r>
              <a:rPr lang="de-DE" sz="2100" dirty="0"/>
              <a:t>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3D2EB16-FADA-4918-B619-88A7849D4586}"/>
              </a:ext>
            </a:extLst>
          </p:cNvPr>
          <p:cNvSpPr txBox="1"/>
          <p:nvPr/>
        </p:nvSpPr>
        <p:spPr>
          <a:xfrm>
            <a:off x="3168984" y="5434457"/>
            <a:ext cx="8302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Nach Anmeldung (</a:t>
            </a:r>
            <a:r>
              <a:rPr lang="de-DE" dirty="0">
                <a:hlinkClick r:id="rId4"/>
              </a:rPr>
              <a:t>johannes.heymann.1@hu-berlin.de</a:t>
            </a:r>
            <a:r>
              <a:rPr lang="de-DE"/>
              <a:t>) mittwochs 12-13 Uhr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0678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Frau, Person, draußen, Gebäude enthält.&#10;&#10;Automatisch generierte Beschreibung">
            <a:extLst>
              <a:ext uri="{FF2B5EF4-FFF2-40B4-BE49-F238E27FC236}">
                <a16:creationId xmlns:a16="http://schemas.microsoft.com/office/drawing/2014/main" id="{2C90EB37-F745-455D-8062-C94110708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13" y="401143"/>
            <a:ext cx="2193463" cy="2710070"/>
          </a:xfrm>
          <a:prstGeom prst="rect">
            <a:avLst/>
          </a:prstGeom>
        </p:spPr>
      </p:pic>
      <p:pic>
        <p:nvPicPr>
          <p:cNvPr id="7" name="Grafik 6" descr="Ein Bild, das Person, Mann, drinnen, haltend enthält.&#10;&#10;Automatisch generierte Beschreibung">
            <a:extLst>
              <a:ext uri="{FF2B5EF4-FFF2-40B4-BE49-F238E27FC236}">
                <a16:creationId xmlns:a16="http://schemas.microsoft.com/office/drawing/2014/main" id="{289961DB-65B1-4968-AE3B-B7CCE8328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13" y="3493290"/>
            <a:ext cx="2193463" cy="309716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222239E6-06C5-4381-A2D1-BA232F61D56F}"/>
              </a:ext>
            </a:extLst>
          </p:cNvPr>
          <p:cNvSpPr/>
          <p:nvPr/>
        </p:nvSpPr>
        <p:spPr>
          <a:xfrm>
            <a:off x="2917962" y="92486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>
                <a:solidFill>
                  <a:schemeClr val="accent2"/>
                </a:solidFill>
              </a:rPr>
              <a:t>53637 Hindi III (Modul 7)</a:t>
            </a:r>
          </a:p>
          <a:p>
            <a:endParaRPr lang="de-DE" b="1" dirty="0">
              <a:solidFill>
                <a:schemeClr val="accent2"/>
              </a:solidFill>
            </a:endParaRPr>
          </a:p>
          <a:p>
            <a:r>
              <a:rPr lang="de-DE" b="1" dirty="0">
                <a:solidFill>
                  <a:schemeClr val="accent2"/>
                </a:solidFill>
              </a:rPr>
              <a:t>53664 Hindi-Konversation (BA Modul 14, 15, 16, 17; MA Modul 9, 10)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9DD54F0-7F93-4483-9C13-99BF9532D9FE}"/>
              </a:ext>
            </a:extLst>
          </p:cNvPr>
          <p:cNvSpPr txBox="1"/>
          <p:nvPr/>
        </p:nvSpPr>
        <p:spPr>
          <a:xfrm>
            <a:off x="2917962" y="276734"/>
            <a:ext cx="86548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 err="1"/>
              <a:t>Vandana</a:t>
            </a:r>
            <a:r>
              <a:rPr lang="de-DE" sz="2100" b="1" dirty="0"/>
              <a:t> Sharma bietet im </a:t>
            </a:r>
            <a:r>
              <a:rPr lang="de-DE" sz="2100" b="1" dirty="0" err="1"/>
              <a:t>WiSe</a:t>
            </a:r>
            <a:r>
              <a:rPr lang="de-DE" sz="2100" b="1" dirty="0"/>
              <a:t> 2020/21 folgende Lehrveranstaltungen an: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58DB909-B573-4F01-A0E2-CB220F16CBF1}"/>
              </a:ext>
            </a:extLst>
          </p:cNvPr>
          <p:cNvSpPr txBox="1"/>
          <p:nvPr/>
        </p:nvSpPr>
        <p:spPr>
          <a:xfrm>
            <a:off x="3006988" y="3429000"/>
            <a:ext cx="86548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 err="1"/>
              <a:t>Vandana</a:t>
            </a:r>
            <a:r>
              <a:rPr lang="de-DE" sz="2100" b="1" dirty="0"/>
              <a:t> Sharma bietet im </a:t>
            </a:r>
            <a:r>
              <a:rPr lang="de-DE" sz="2100" b="1" dirty="0" err="1"/>
              <a:t>WiSe</a:t>
            </a:r>
            <a:r>
              <a:rPr lang="de-DE" sz="2100" b="1" dirty="0"/>
              <a:t> 2020/21 folgende Lehrveranstaltungen an: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EA2E4E9-E213-424D-BD99-C64953195915}"/>
              </a:ext>
            </a:extLst>
          </p:cNvPr>
          <p:cNvSpPr/>
          <p:nvPr/>
        </p:nvSpPr>
        <p:spPr>
          <a:xfrm>
            <a:off x="3006988" y="400622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>
                <a:solidFill>
                  <a:schemeClr val="accent2"/>
                </a:solidFill>
              </a:rPr>
              <a:t>53726 Urdu I (BA Modul 14, 15, 16; MA Modul 10)</a:t>
            </a:r>
          </a:p>
          <a:p>
            <a:endParaRPr lang="de-DE" b="1" dirty="0">
              <a:solidFill>
                <a:schemeClr val="accent2"/>
              </a:solidFill>
            </a:endParaRPr>
          </a:p>
          <a:p>
            <a:r>
              <a:rPr lang="de-DE" b="1" dirty="0">
                <a:solidFill>
                  <a:schemeClr val="accent2"/>
                </a:solidFill>
              </a:rPr>
              <a:t>53727 Urdu-Lektüre (BA Modul 14, 15, 16; MA Modul 10)</a:t>
            </a:r>
            <a:endParaRPr lang="de-DE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55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Microsoft Office PowerPoint</Application>
  <PresentationFormat>Breitbild</PresentationFormat>
  <Paragraphs>71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Domenic Teipelke</dc:creator>
  <cp:lastModifiedBy>Domenic Teipelke</cp:lastModifiedBy>
  <cp:revision>11</cp:revision>
  <dcterms:created xsi:type="dcterms:W3CDTF">2020-10-26T09:07:53Z</dcterms:created>
  <dcterms:modified xsi:type="dcterms:W3CDTF">2020-11-02T17:49:58Z</dcterms:modified>
</cp:coreProperties>
</file>